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5"/>
  </p:notesMasterIdLst>
  <p:handoutMasterIdLst>
    <p:handoutMasterId r:id="rId66"/>
  </p:handoutMasterIdLst>
  <p:sldIdLst>
    <p:sldId id="256" r:id="rId2"/>
    <p:sldId id="259" r:id="rId3"/>
    <p:sldId id="512" r:id="rId4"/>
    <p:sldId id="271" r:id="rId5"/>
    <p:sldId id="513" r:id="rId6"/>
    <p:sldId id="497" r:id="rId7"/>
    <p:sldId id="499" r:id="rId8"/>
    <p:sldId id="500" r:id="rId9"/>
    <p:sldId id="504" r:id="rId10"/>
    <p:sldId id="260" r:id="rId11"/>
    <p:sldId id="386" r:id="rId12"/>
    <p:sldId id="558" r:id="rId13"/>
    <p:sldId id="521" r:id="rId14"/>
    <p:sldId id="502" r:id="rId15"/>
    <p:sldId id="506" r:id="rId16"/>
    <p:sldId id="363" r:id="rId17"/>
    <p:sldId id="511" r:id="rId18"/>
    <p:sldId id="510" r:id="rId19"/>
    <p:sldId id="274" r:id="rId20"/>
    <p:sldId id="350" r:id="rId21"/>
    <p:sldId id="535" r:id="rId22"/>
    <p:sldId id="354" r:id="rId23"/>
    <p:sldId id="276" r:id="rId24"/>
    <p:sldId id="275" r:id="rId25"/>
    <p:sldId id="357" r:id="rId26"/>
    <p:sldId id="330" r:id="rId27"/>
    <p:sldId id="540" r:id="rId28"/>
    <p:sldId id="541" r:id="rId29"/>
    <p:sldId id="542" r:id="rId30"/>
    <p:sldId id="530" r:id="rId31"/>
    <p:sldId id="559" r:id="rId32"/>
    <p:sldId id="546" r:id="rId33"/>
    <p:sldId id="547" r:id="rId34"/>
    <p:sldId id="548" r:id="rId35"/>
    <p:sldId id="549" r:id="rId36"/>
    <p:sldId id="551" r:id="rId37"/>
    <p:sldId id="552" r:id="rId38"/>
    <p:sldId id="553" r:id="rId39"/>
    <p:sldId id="554" r:id="rId40"/>
    <p:sldId id="555" r:id="rId41"/>
    <p:sldId id="556" r:id="rId42"/>
    <p:sldId id="459" r:id="rId43"/>
    <p:sldId id="533" r:id="rId44"/>
    <p:sldId id="536" r:id="rId45"/>
    <p:sldId id="560" r:id="rId46"/>
    <p:sldId id="537" r:id="rId47"/>
    <p:sldId id="534" r:id="rId48"/>
    <p:sldId id="528" r:id="rId49"/>
    <p:sldId id="529" r:id="rId50"/>
    <p:sldId id="518" r:id="rId51"/>
    <p:sldId id="341" r:id="rId52"/>
    <p:sldId id="545" r:id="rId53"/>
    <p:sldId id="476" r:id="rId54"/>
    <p:sldId id="491" r:id="rId55"/>
    <p:sldId id="346" r:id="rId56"/>
    <p:sldId id="520" r:id="rId57"/>
    <p:sldId id="345" r:id="rId58"/>
    <p:sldId id="508" r:id="rId59"/>
    <p:sldId id="509" r:id="rId60"/>
    <p:sldId id="352" r:id="rId61"/>
    <p:sldId id="493" r:id="rId62"/>
    <p:sldId id="507" r:id="rId63"/>
    <p:sldId id="381" r:id="rId6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sh, Lisa" initials="N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6E7F"/>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34388" autoAdjust="0"/>
  </p:normalViewPr>
  <p:slideViewPr>
    <p:cSldViewPr>
      <p:cViewPr>
        <p:scale>
          <a:sx n="94" d="100"/>
          <a:sy n="94" d="100"/>
        </p:scale>
        <p:origin x="-882" y="13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0040"/>
    </p:cViewPr>
  </p:sorterViewPr>
  <p:notesViewPr>
    <p:cSldViewPr>
      <p:cViewPr varScale="1">
        <p:scale>
          <a:sx n="85" d="100"/>
          <a:sy n="85" d="100"/>
        </p:scale>
        <p:origin x="-378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6434"/>
          </a:xfrm>
          <a:prstGeom prst="rect">
            <a:avLst/>
          </a:prstGeom>
        </p:spPr>
        <p:txBody>
          <a:bodyPr vert="horz" lIns="93164" tIns="46582" rIns="93164" bIns="46582" rtlCol="0"/>
          <a:lstStyle>
            <a:lvl1pPr algn="r">
              <a:defRPr sz="1200"/>
            </a:lvl1pPr>
          </a:lstStyle>
          <a:p>
            <a:fld id="{2AB45D80-E48E-4E5C-BD4E-031F2FE3B619}" type="datetimeFigureOut">
              <a:rPr lang="en-US" smtClean="0"/>
              <a:t>11/2/2015</a:t>
            </a:fld>
            <a:endParaRPr lang="en-US" dirty="0"/>
          </a:p>
        </p:txBody>
      </p:sp>
      <p:sp>
        <p:nvSpPr>
          <p:cNvPr id="4" name="Footer Placeholder 3"/>
          <p:cNvSpPr>
            <a:spLocks noGrp="1"/>
          </p:cNvSpPr>
          <p:nvPr>
            <p:ph type="ftr" sz="quarter" idx="2"/>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64" tIns="46582" rIns="93164" bIns="46582" rtlCol="0" anchor="b"/>
          <a:lstStyle>
            <a:lvl1pPr algn="r">
              <a:defRPr sz="1200"/>
            </a:lvl1pPr>
          </a:lstStyle>
          <a:p>
            <a:fld id="{0F73E3AE-3E6E-46AA-AF65-ADD825CC5085}" type="slidenum">
              <a:rPr lang="en-US" smtClean="0"/>
              <a:t>‹#›</a:t>
            </a:fld>
            <a:endParaRPr lang="en-US" dirty="0"/>
          </a:p>
        </p:txBody>
      </p:sp>
    </p:spTree>
    <p:extLst>
      <p:ext uri="{BB962C8B-B14F-4D97-AF65-F5344CB8AC3E}">
        <p14:creationId xmlns:p14="http://schemas.microsoft.com/office/powerpoint/2010/main" val="2872183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5A775AE2-0817-420A-82A8-E46F8091916E}" type="datetimeFigureOut">
              <a:rPr lang="en-US" smtClean="0"/>
              <a:t>11/2/2015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133675EB-FFF5-4648-B14D-508B4C423457}" type="slidenum">
              <a:rPr lang="en-US" smtClean="0"/>
              <a:t>‹#›</a:t>
            </a:fld>
            <a:endParaRPr lang="en-US" dirty="0"/>
          </a:p>
        </p:txBody>
      </p:sp>
    </p:spTree>
    <p:extLst>
      <p:ext uri="{BB962C8B-B14F-4D97-AF65-F5344CB8AC3E}">
        <p14:creationId xmlns:p14="http://schemas.microsoft.com/office/powerpoint/2010/main" val="148985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a:t>
            </a:fld>
            <a:endParaRPr lang="en-US" dirty="0"/>
          </a:p>
        </p:txBody>
      </p:sp>
    </p:spTree>
    <p:extLst>
      <p:ext uri="{BB962C8B-B14F-4D97-AF65-F5344CB8AC3E}">
        <p14:creationId xmlns:p14="http://schemas.microsoft.com/office/powerpoint/2010/main" val="1732361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10</a:t>
            </a:fld>
            <a:endParaRPr lang="en-US" dirty="0"/>
          </a:p>
        </p:txBody>
      </p:sp>
    </p:spTree>
    <p:extLst>
      <p:ext uri="{BB962C8B-B14F-4D97-AF65-F5344CB8AC3E}">
        <p14:creationId xmlns:p14="http://schemas.microsoft.com/office/powerpoint/2010/main" val="1553809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11</a:t>
            </a:fld>
            <a:endParaRPr lang="en-US" dirty="0"/>
          </a:p>
        </p:txBody>
      </p:sp>
    </p:spTree>
    <p:extLst>
      <p:ext uri="{BB962C8B-B14F-4D97-AF65-F5344CB8AC3E}">
        <p14:creationId xmlns:p14="http://schemas.microsoft.com/office/powerpoint/2010/main" val="2216460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133675EB-FFF5-4648-B14D-508B4C423457}" type="slidenum">
              <a:rPr lang="en-US" smtClean="0"/>
              <a:t>12</a:t>
            </a:fld>
            <a:endParaRPr lang="en-US" dirty="0"/>
          </a:p>
        </p:txBody>
      </p:sp>
    </p:spTree>
    <p:extLst>
      <p:ext uri="{BB962C8B-B14F-4D97-AF65-F5344CB8AC3E}">
        <p14:creationId xmlns:p14="http://schemas.microsoft.com/office/powerpoint/2010/main" val="2958374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13</a:t>
            </a:fld>
            <a:endParaRPr lang="en-US" dirty="0"/>
          </a:p>
        </p:txBody>
      </p:sp>
    </p:spTree>
    <p:extLst>
      <p:ext uri="{BB962C8B-B14F-4D97-AF65-F5344CB8AC3E}">
        <p14:creationId xmlns:p14="http://schemas.microsoft.com/office/powerpoint/2010/main" val="4049623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xfrm>
            <a:off x="457201" y="4343400"/>
            <a:ext cx="6324600" cy="4256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600" dirty="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801" indent="-285692" eaLnBrk="0" hangingPunct="0">
              <a:spcBef>
                <a:spcPct val="30000"/>
              </a:spcBef>
              <a:defRPr sz="1200">
                <a:solidFill>
                  <a:schemeClr val="tx1"/>
                </a:solidFill>
                <a:latin typeface="Arial" pitchFamily="34" charset="0"/>
              </a:defRPr>
            </a:lvl2pPr>
            <a:lvl3pPr marL="1142770" indent="-228553" eaLnBrk="0" hangingPunct="0">
              <a:spcBef>
                <a:spcPct val="30000"/>
              </a:spcBef>
              <a:defRPr sz="1200">
                <a:solidFill>
                  <a:schemeClr val="tx1"/>
                </a:solidFill>
                <a:latin typeface="Arial" pitchFamily="34" charset="0"/>
              </a:defRPr>
            </a:lvl3pPr>
            <a:lvl4pPr marL="1599876" indent="-228553" eaLnBrk="0" hangingPunct="0">
              <a:spcBef>
                <a:spcPct val="30000"/>
              </a:spcBef>
              <a:defRPr sz="1200">
                <a:solidFill>
                  <a:schemeClr val="tx1"/>
                </a:solidFill>
                <a:latin typeface="Arial" pitchFamily="34" charset="0"/>
              </a:defRPr>
            </a:lvl4pPr>
            <a:lvl5pPr marL="2056986" indent="-228553" eaLnBrk="0" hangingPunct="0">
              <a:spcBef>
                <a:spcPct val="30000"/>
              </a:spcBef>
              <a:defRPr sz="1200">
                <a:solidFill>
                  <a:schemeClr val="tx1"/>
                </a:solidFill>
                <a:latin typeface="Arial" pitchFamily="34" charset="0"/>
              </a:defRPr>
            </a:lvl5pPr>
            <a:lvl6pPr marL="2514092" indent="-228553" eaLnBrk="0" fontAlgn="base" hangingPunct="0">
              <a:spcBef>
                <a:spcPct val="30000"/>
              </a:spcBef>
              <a:spcAft>
                <a:spcPct val="0"/>
              </a:spcAft>
              <a:defRPr sz="1200">
                <a:solidFill>
                  <a:schemeClr val="tx1"/>
                </a:solidFill>
                <a:latin typeface="Arial" pitchFamily="34" charset="0"/>
              </a:defRPr>
            </a:lvl6pPr>
            <a:lvl7pPr marL="2971200" indent="-228553" eaLnBrk="0" fontAlgn="base" hangingPunct="0">
              <a:spcBef>
                <a:spcPct val="30000"/>
              </a:spcBef>
              <a:spcAft>
                <a:spcPct val="0"/>
              </a:spcAft>
              <a:defRPr sz="1200">
                <a:solidFill>
                  <a:schemeClr val="tx1"/>
                </a:solidFill>
                <a:latin typeface="Arial" pitchFamily="34" charset="0"/>
              </a:defRPr>
            </a:lvl7pPr>
            <a:lvl8pPr marL="3428309" indent="-228553" eaLnBrk="0" fontAlgn="base" hangingPunct="0">
              <a:spcBef>
                <a:spcPct val="30000"/>
              </a:spcBef>
              <a:spcAft>
                <a:spcPct val="0"/>
              </a:spcAft>
              <a:defRPr sz="1200">
                <a:solidFill>
                  <a:schemeClr val="tx1"/>
                </a:solidFill>
                <a:latin typeface="Arial" pitchFamily="34" charset="0"/>
              </a:defRPr>
            </a:lvl8pPr>
            <a:lvl9pPr marL="3885415" indent="-22855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758F20D-3FEB-4936-B42C-ED9744B10437}" type="slidenum">
              <a:rPr lang="en-US" altLang="en-US" smtClean="0"/>
              <a:pPr eaLnBrk="1" hangingPunct="1">
                <a:spcBef>
                  <a:spcPct val="0"/>
                </a:spcBef>
              </a:pPr>
              <a:t>14</a:t>
            </a:fld>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15</a:t>
            </a:fld>
            <a:endParaRPr lang="en-US" dirty="0"/>
          </a:p>
        </p:txBody>
      </p:sp>
    </p:spTree>
    <p:extLst>
      <p:ext uri="{BB962C8B-B14F-4D97-AF65-F5344CB8AC3E}">
        <p14:creationId xmlns:p14="http://schemas.microsoft.com/office/powerpoint/2010/main" val="1684594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16</a:t>
            </a:fld>
            <a:endParaRPr lang="en-US" dirty="0"/>
          </a:p>
        </p:txBody>
      </p:sp>
    </p:spTree>
    <p:extLst>
      <p:ext uri="{BB962C8B-B14F-4D97-AF65-F5344CB8AC3E}">
        <p14:creationId xmlns:p14="http://schemas.microsoft.com/office/powerpoint/2010/main" val="3897060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cs typeface="Arial"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691" indent="-285650" eaLnBrk="0" hangingPunct="0">
              <a:spcBef>
                <a:spcPct val="30000"/>
              </a:spcBef>
              <a:defRPr sz="1200">
                <a:solidFill>
                  <a:schemeClr val="tx1"/>
                </a:solidFill>
                <a:latin typeface="Arial" pitchFamily="34" charset="0"/>
              </a:defRPr>
            </a:lvl2pPr>
            <a:lvl3pPr marL="1142602" indent="-228521" eaLnBrk="0" hangingPunct="0">
              <a:spcBef>
                <a:spcPct val="30000"/>
              </a:spcBef>
              <a:defRPr sz="1200">
                <a:solidFill>
                  <a:schemeClr val="tx1"/>
                </a:solidFill>
                <a:latin typeface="Arial" pitchFamily="34" charset="0"/>
              </a:defRPr>
            </a:lvl3pPr>
            <a:lvl4pPr marL="1599642" indent="-228521" eaLnBrk="0" hangingPunct="0">
              <a:spcBef>
                <a:spcPct val="30000"/>
              </a:spcBef>
              <a:defRPr sz="1200">
                <a:solidFill>
                  <a:schemeClr val="tx1"/>
                </a:solidFill>
                <a:latin typeface="Arial" pitchFamily="34" charset="0"/>
              </a:defRPr>
            </a:lvl4pPr>
            <a:lvl5pPr marL="2056684" indent="-228521" eaLnBrk="0" hangingPunct="0">
              <a:spcBef>
                <a:spcPct val="30000"/>
              </a:spcBef>
              <a:defRPr sz="1200">
                <a:solidFill>
                  <a:schemeClr val="tx1"/>
                </a:solidFill>
                <a:latin typeface="Arial" pitchFamily="34" charset="0"/>
              </a:defRPr>
            </a:lvl5pPr>
            <a:lvl6pPr marL="2513725" indent="-228521" eaLnBrk="0" fontAlgn="base" hangingPunct="0">
              <a:spcBef>
                <a:spcPct val="30000"/>
              </a:spcBef>
              <a:spcAft>
                <a:spcPct val="0"/>
              </a:spcAft>
              <a:defRPr sz="1200">
                <a:solidFill>
                  <a:schemeClr val="tx1"/>
                </a:solidFill>
                <a:latin typeface="Arial" pitchFamily="34" charset="0"/>
              </a:defRPr>
            </a:lvl6pPr>
            <a:lvl7pPr marL="2970764" indent="-228521" eaLnBrk="0" fontAlgn="base" hangingPunct="0">
              <a:spcBef>
                <a:spcPct val="30000"/>
              </a:spcBef>
              <a:spcAft>
                <a:spcPct val="0"/>
              </a:spcAft>
              <a:defRPr sz="1200">
                <a:solidFill>
                  <a:schemeClr val="tx1"/>
                </a:solidFill>
                <a:latin typeface="Arial" pitchFamily="34" charset="0"/>
              </a:defRPr>
            </a:lvl7pPr>
            <a:lvl8pPr marL="3427806" indent="-228521" eaLnBrk="0" fontAlgn="base" hangingPunct="0">
              <a:spcBef>
                <a:spcPct val="30000"/>
              </a:spcBef>
              <a:spcAft>
                <a:spcPct val="0"/>
              </a:spcAft>
              <a:defRPr sz="1200">
                <a:solidFill>
                  <a:schemeClr val="tx1"/>
                </a:solidFill>
                <a:latin typeface="Arial" pitchFamily="34" charset="0"/>
              </a:defRPr>
            </a:lvl8pPr>
            <a:lvl9pPr marL="3884846" indent="-22852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B15B9AD-B90D-4756-896A-E44C2BBBFCBB}" type="slidenum">
              <a:rPr lang="en-US" altLang="en-US" smtClean="0"/>
              <a:pPr eaLnBrk="1" hangingPunct="1">
                <a:spcBef>
                  <a:spcPct val="0"/>
                </a:spcBef>
              </a:pPr>
              <a:t>17</a:t>
            </a:fld>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ea typeface="MS PGothic" pitchFamily="34" charset="-128"/>
              <a:cs typeface="Arial"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691" indent="-285650" eaLnBrk="0" hangingPunct="0">
              <a:spcBef>
                <a:spcPct val="30000"/>
              </a:spcBef>
              <a:defRPr sz="1200">
                <a:solidFill>
                  <a:schemeClr val="tx1"/>
                </a:solidFill>
                <a:latin typeface="Arial" pitchFamily="34" charset="0"/>
              </a:defRPr>
            </a:lvl2pPr>
            <a:lvl3pPr marL="1142602" indent="-228521" eaLnBrk="0" hangingPunct="0">
              <a:spcBef>
                <a:spcPct val="30000"/>
              </a:spcBef>
              <a:defRPr sz="1200">
                <a:solidFill>
                  <a:schemeClr val="tx1"/>
                </a:solidFill>
                <a:latin typeface="Arial" pitchFamily="34" charset="0"/>
              </a:defRPr>
            </a:lvl3pPr>
            <a:lvl4pPr marL="1599642" indent="-228521" eaLnBrk="0" hangingPunct="0">
              <a:spcBef>
                <a:spcPct val="30000"/>
              </a:spcBef>
              <a:defRPr sz="1200">
                <a:solidFill>
                  <a:schemeClr val="tx1"/>
                </a:solidFill>
                <a:latin typeface="Arial" pitchFamily="34" charset="0"/>
              </a:defRPr>
            </a:lvl4pPr>
            <a:lvl5pPr marL="2056684" indent="-228521" eaLnBrk="0" hangingPunct="0">
              <a:spcBef>
                <a:spcPct val="30000"/>
              </a:spcBef>
              <a:defRPr sz="1200">
                <a:solidFill>
                  <a:schemeClr val="tx1"/>
                </a:solidFill>
                <a:latin typeface="Arial" pitchFamily="34" charset="0"/>
              </a:defRPr>
            </a:lvl5pPr>
            <a:lvl6pPr marL="2513725" indent="-228521" eaLnBrk="0" fontAlgn="base" hangingPunct="0">
              <a:spcBef>
                <a:spcPct val="30000"/>
              </a:spcBef>
              <a:spcAft>
                <a:spcPct val="0"/>
              </a:spcAft>
              <a:defRPr sz="1200">
                <a:solidFill>
                  <a:schemeClr val="tx1"/>
                </a:solidFill>
                <a:latin typeface="Arial" pitchFamily="34" charset="0"/>
              </a:defRPr>
            </a:lvl6pPr>
            <a:lvl7pPr marL="2970764" indent="-228521" eaLnBrk="0" fontAlgn="base" hangingPunct="0">
              <a:spcBef>
                <a:spcPct val="30000"/>
              </a:spcBef>
              <a:spcAft>
                <a:spcPct val="0"/>
              </a:spcAft>
              <a:defRPr sz="1200">
                <a:solidFill>
                  <a:schemeClr val="tx1"/>
                </a:solidFill>
                <a:latin typeface="Arial" pitchFamily="34" charset="0"/>
              </a:defRPr>
            </a:lvl7pPr>
            <a:lvl8pPr marL="3427806" indent="-228521" eaLnBrk="0" fontAlgn="base" hangingPunct="0">
              <a:spcBef>
                <a:spcPct val="30000"/>
              </a:spcBef>
              <a:spcAft>
                <a:spcPct val="0"/>
              </a:spcAft>
              <a:defRPr sz="1200">
                <a:solidFill>
                  <a:schemeClr val="tx1"/>
                </a:solidFill>
                <a:latin typeface="Arial" pitchFamily="34" charset="0"/>
              </a:defRPr>
            </a:lvl8pPr>
            <a:lvl9pPr marL="3884846" indent="-22852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0C9B7D6-CBD1-4B22-8CA8-AEA09F19FEFA}" type="slidenum">
              <a:rPr lang="en-US" altLang="en-US" smtClean="0"/>
              <a:pPr eaLnBrk="1" hangingPunct="1">
                <a:spcBef>
                  <a:spcPct val="0"/>
                </a:spcBef>
              </a:pPr>
              <a:t>18</a:t>
            </a:fld>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19</a:t>
            </a:fld>
            <a:endParaRPr lang="en-US" dirty="0"/>
          </a:p>
        </p:txBody>
      </p:sp>
    </p:spTree>
    <p:extLst>
      <p:ext uri="{BB962C8B-B14F-4D97-AF65-F5344CB8AC3E}">
        <p14:creationId xmlns:p14="http://schemas.microsoft.com/office/powerpoint/2010/main" val="2467529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2</a:t>
            </a:fld>
            <a:endParaRPr lang="en-US" dirty="0"/>
          </a:p>
        </p:txBody>
      </p:sp>
    </p:spTree>
    <p:extLst>
      <p:ext uri="{BB962C8B-B14F-4D97-AF65-F5344CB8AC3E}">
        <p14:creationId xmlns:p14="http://schemas.microsoft.com/office/powerpoint/2010/main" val="1679849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20</a:t>
            </a:fld>
            <a:endParaRPr lang="en-US" dirty="0"/>
          </a:p>
        </p:txBody>
      </p:sp>
    </p:spTree>
    <p:extLst>
      <p:ext uri="{BB962C8B-B14F-4D97-AF65-F5344CB8AC3E}">
        <p14:creationId xmlns:p14="http://schemas.microsoft.com/office/powerpoint/2010/main" val="1805431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21</a:t>
            </a:fld>
            <a:endParaRPr lang="en-US" dirty="0"/>
          </a:p>
        </p:txBody>
      </p:sp>
    </p:spTree>
    <p:extLst>
      <p:ext uri="{BB962C8B-B14F-4D97-AF65-F5344CB8AC3E}">
        <p14:creationId xmlns:p14="http://schemas.microsoft.com/office/powerpoint/2010/main" val="1365444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22</a:t>
            </a:fld>
            <a:endParaRPr lang="en-US" dirty="0"/>
          </a:p>
        </p:txBody>
      </p:sp>
    </p:spTree>
    <p:extLst>
      <p:ext uri="{BB962C8B-B14F-4D97-AF65-F5344CB8AC3E}">
        <p14:creationId xmlns:p14="http://schemas.microsoft.com/office/powerpoint/2010/main" val="577219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23</a:t>
            </a:fld>
            <a:endParaRPr lang="en-US" dirty="0"/>
          </a:p>
        </p:txBody>
      </p:sp>
    </p:spTree>
    <p:extLst>
      <p:ext uri="{BB962C8B-B14F-4D97-AF65-F5344CB8AC3E}">
        <p14:creationId xmlns:p14="http://schemas.microsoft.com/office/powerpoint/2010/main" val="3955083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24</a:t>
            </a:fld>
            <a:endParaRPr lang="en-US" dirty="0"/>
          </a:p>
        </p:txBody>
      </p:sp>
    </p:spTree>
    <p:extLst>
      <p:ext uri="{BB962C8B-B14F-4D97-AF65-F5344CB8AC3E}">
        <p14:creationId xmlns:p14="http://schemas.microsoft.com/office/powerpoint/2010/main" val="2396086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25</a:t>
            </a:fld>
            <a:endParaRPr lang="en-US" dirty="0"/>
          </a:p>
        </p:txBody>
      </p:sp>
    </p:spTree>
    <p:extLst>
      <p:ext uri="{BB962C8B-B14F-4D97-AF65-F5344CB8AC3E}">
        <p14:creationId xmlns:p14="http://schemas.microsoft.com/office/powerpoint/2010/main" val="688155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26</a:t>
            </a:fld>
            <a:endParaRPr lang="en-US" dirty="0"/>
          </a:p>
        </p:txBody>
      </p:sp>
    </p:spTree>
    <p:extLst>
      <p:ext uri="{BB962C8B-B14F-4D97-AF65-F5344CB8AC3E}">
        <p14:creationId xmlns:p14="http://schemas.microsoft.com/office/powerpoint/2010/main" val="20976022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27</a:t>
            </a:fld>
            <a:endParaRPr lang="en-US" dirty="0"/>
          </a:p>
        </p:txBody>
      </p:sp>
    </p:spTree>
    <p:extLst>
      <p:ext uri="{BB962C8B-B14F-4D97-AF65-F5344CB8AC3E}">
        <p14:creationId xmlns:p14="http://schemas.microsoft.com/office/powerpoint/2010/main" val="3174833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28</a:t>
            </a:fld>
            <a:endParaRPr lang="en-US" dirty="0"/>
          </a:p>
        </p:txBody>
      </p:sp>
    </p:spTree>
    <p:extLst>
      <p:ext uri="{BB962C8B-B14F-4D97-AF65-F5344CB8AC3E}">
        <p14:creationId xmlns:p14="http://schemas.microsoft.com/office/powerpoint/2010/main" val="3440075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29</a:t>
            </a:fld>
            <a:endParaRPr lang="en-US" dirty="0"/>
          </a:p>
        </p:txBody>
      </p:sp>
    </p:spTree>
    <p:extLst>
      <p:ext uri="{BB962C8B-B14F-4D97-AF65-F5344CB8AC3E}">
        <p14:creationId xmlns:p14="http://schemas.microsoft.com/office/powerpoint/2010/main" val="3331406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3</a:t>
            </a:fld>
            <a:endParaRPr lang="en-US" dirty="0"/>
          </a:p>
        </p:txBody>
      </p:sp>
    </p:spTree>
    <p:extLst>
      <p:ext uri="{BB962C8B-B14F-4D97-AF65-F5344CB8AC3E}">
        <p14:creationId xmlns:p14="http://schemas.microsoft.com/office/powerpoint/2010/main" val="32360662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30</a:t>
            </a:fld>
            <a:endParaRPr lang="en-US" dirty="0"/>
          </a:p>
        </p:txBody>
      </p:sp>
    </p:spTree>
    <p:extLst>
      <p:ext uri="{BB962C8B-B14F-4D97-AF65-F5344CB8AC3E}">
        <p14:creationId xmlns:p14="http://schemas.microsoft.com/office/powerpoint/2010/main" val="1128335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31</a:t>
            </a:fld>
            <a:endParaRPr lang="en-US" dirty="0"/>
          </a:p>
        </p:txBody>
      </p:sp>
    </p:spTree>
    <p:extLst>
      <p:ext uri="{BB962C8B-B14F-4D97-AF65-F5344CB8AC3E}">
        <p14:creationId xmlns:p14="http://schemas.microsoft.com/office/powerpoint/2010/main" val="1128335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32</a:t>
            </a:fld>
            <a:endParaRPr lang="en-US" dirty="0"/>
          </a:p>
        </p:txBody>
      </p:sp>
    </p:spTree>
    <p:extLst>
      <p:ext uri="{BB962C8B-B14F-4D97-AF65-F5344CB8AC3E}">
        <p14:creationId xmlns:p14="http://schemas.microsoft.com/office/powerpoint/2010/main" val="21326085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33</a:t>
            </a:fld>
            <a:endParaRPr lang="en-US" dirty="0"/>
          </a:p>
        </p:txBody>
      </p:sp>
    </p:spTree>
    <p:extLst>
      <p:ext uri="{BB962C8B-B14F-4D97-AF65-F5344CB8AC3E}">
        <p14:creationId xmlns:p14="http://schemas.microsoft.com/office/powerpoint/2010/main" val="11338106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34</a:t>
            </a:fld>
            <a:endParaRPr lang="en-US" dirty="0"/>
          </a:p>
        </p:txBody>
      </p:sp>
    </p:spTree>
    <p:extLst>
      <p:ext uri="{BB962C8B-B14F-4D97-AF65-F5344CB8AC3E}">
        <p14:creationId xmlns:p14="http://schemas.microsoft.com/office/powerpoint/2010/main" val="42259404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35</a:t>
            </a:fld>
            <a:endParaRPr lang="en-US" dirty="0"/>
          </a:p>
        </p:txBody>
      </p:sp>
    </p:spTree>
    <p:extLst>
      <p:ext uri="{BB962C8B-B14F-4D97-AF65-F5344CB8AC3E}">
        <p14:creationId xmlns:p14="http://schemas.microsoft.com/office/powerpoint/2010/main" val="35285494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ts val="300"/>
              </a:spcBef>
              <a:spcAft>
                <a:spcPts val="300"/>
              </a:spcAft>
            </a:pPr>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36</a:t>
            </a:fld>
            <a:endParaRPr lang="en-US" dirty="0"/>
          </a:p>
        </p:txBody>
      </p:sp>
    </p:spTree>
    <p:extLst>
      <p:ext uri="{BB962C8B-B14F-4D97-AF65-F5344CB8AC3E}">
        <p14:creationId xmlns:p14="http://schemas.microsoft.com/office/powerpoint/2010/main" val="18611172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37</a:t>
            </a:fld>
            <a:endParaRPr lang="en-US" dirty="0"/>
          </a:p>
        </p:txBody>
      </p:sp>
    </p:spTree>
    <p:extLst>
      <p:ext uri="{BB962C8B-B14F-4D97-AF65-F5344CB8AC3E}">
        <p14:creationId xmlns:p14="http://schemas.microsoft.com/office/powerpoint/2010/main" val="27108446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38</a:t>
            </a:fld>
            <a:endParaRPr lang="en-US" dirty="0"/>
          </a:p>
        </p:txBody>
      </p:sp>
    </p:spTree>
    <p:extLst>
      <p:ext uri="{BB962C8B-B14F-4D97-AF65-F5344CB8AC3E}">
        <p14:creationId xmlns:p14="http://schemas.microsoft.com/office/powerpoint/2010/main" val="558210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39</a:t>
            </a:fld>
            <a:endParaRPr lang="en-US" dirty="0"/>
          </a:p>
        </p:txBody>
      </p:sp>
    </p:spTree>
    <p:extLst>
      <p:ext uri="{BB962C8B-B14F-4D97-AF65-F5344CB8AC3E}">
        <p14:creationId xmlns:p14="http://schemas.microsoft.com/office/powerpoint/2010/main" val="2590270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4</a:t>
            </a:fld>
            <a:endParaRPr lang="en-US" dirty="0"/>
          </a:p>
        </p:txBody>
      </p:sp>
    </p:spTree>
    <p:extLst>
      <p:ext uri="{BB962C8B-B14F-4D97-AF65-F5344CB8AC3E}">
        <p14:creationId xmlns:p14="http://schemas.microsoft.com/office/powerpoint/2010/main" val="22913783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40</a:t>
            </a:fld>
            <a:endParaRPr lang="en-US" dirty="0"/>
          </a:p>
        </p:txBody>
      </p:sp>
    </p:spTree>
    <p:extLst>
      <p:ext uri="{BB962C8B-B14F-4D97-AF65-F5344CB8AC3E}">
        <p14:creationId xmlns:p14="http://schemas.microsoft.com/office/powerpoint/2010/main" val="11872972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41</a:t>
            </a:fld>
            <a:endParaRPr lang="en-US" dirty="0"/>
          </a:p>
        </p:txBody>
      </p:sp>
    </p:spTree>
    <p:extLst>
      <p:ext uri="{BB962C8B-B14F-4D97-AF65-F5344CB8AC3E}">
        <p14:creationId xmlns:p14="http://schemas.microsoft.com/office/powerpoint/2010/main" val="28520090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42</a:t>
            </a:fld>
            <a:endParaRPr lang="en-US" dirty="0"/>
          </a:p>
        </p:txBody>
      </p:sp>
    </p:spTree>
    <p:extLst>
      <p:ext uri="{BB962C8B-B14F-4D97-AF65-F5344CB8AC3E}">
        <p14:creationId xmlns:p14="http://schemas.microsoft.com/office/powerpoint/2010/main" val="19867523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43</a:t>
            </a:fld>
            <a:endParaRPr lang="en-US" dirty="0"/>
          </a:p>
        </p:txBody>
      </p:sp>
    </p:spTree>
    <p:extLst>
      <p:ext uri="{BB962C8B-B14F-4D97-AF65-F5344CB8AC3E}">
        <p14:creationId xmlns:p14="http://schemas.microsoft.com/office/powerpoint/2010/main" val="17697710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44</a:t>
            </a:fld>
            <a:endParaRPr lang="en-US" dirty="0"/>
          </a:p>
        </p:txBody>
      </p:sp>
    </p:spTree>
    <p:extLst>
      <p:ext uri="{BB962C8B-B14F-4D97-AF65-F5344CB8AC3E}">
        <p14:creationId xmlns:p14="http://schemas.microsoft.com/office/powerpoint/2010/main" val="7735449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45</a:t>
            </a:fld>
            <a:endParaRPr lang="en-US" dirty="0"/>
          </a:p>
        </p:txBody>
      </p:sp>
    </p:spTree>
    <p:extLst>
      <p:ext uri="{BB962C8B-B14F-4D97-AF65-F5344CB8AC3E}">
        <p14:creationId xmlns:p14="http://schemas.microsoft.com/office/powerpoint/2010/main" val="26476932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46</a:t>
            </a:fld>
            <a:endParaRPr lang="en-US" dirty="0"/>
          </a:p>
        </p:txBody>
      </p:sp>
    </p:spTree>
    <p:extLst>
      <p:ext uri="{BB962C8B-B14F-4D97-AF65-F5344CB8AC3E}">
        <p14:creationId xmlns:p14="http://schemas.microsoft.com/office/powerpoint/2010/main" val="11123380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47</a:t>
            </a:fld>
            <a:endParaRPr lang="en-US" dirty="0"/>
          </a:p>
        </p:txBody>
      </p:sp>
    </p:spTree>
    <p:extLst>
      <p:ext uri="{BB962C8B-B14F-4D97-AF65-F5344CB8AC3E}">
        <p14:creationId xmlns:p14="http://schemas.microsoft.com/office/powerpoint/2010/main" val="5468612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48</a:t>
            </a:fld>
            <a:endParaRPr lang="en-US" dirty="0"/>
          </a:p>
        </p:txBody>
      </p:sp>
    </p:spTree>
    <p:extLst>
      <p:ext uri="{BB962C8B-B14F-4D97-AF65-F5344CB8AC3E}">
        <p14:creationId xmlns:p14="http://schemas.microsoft.com/office/powerpoint/2010/main" val="17021505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49</a:t>
            </a:fld>
            <a:endParaRPr lang="en-US" dirty="0"/>
          </a:p>
        </p:txBody>
      </p:sp>
    </p:spTree>
    <p:extLst>
      <p:ext uri="{BB962C8B-B14F-4D97-AF65-F5344CB8AC3E}">
        <p14:creationId xmlns:p14="http://schemas.microsoft.com/office/powerpoint/2010/main" val="703550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5</a:t>
            </a:fld>
            <a:endParaRPr lang="en-US" dirty="0"/>
          </a:p>
        </p:txBody>
      </p:sp>
    </p:spTree>
    <p:extLst>
      <p:ext uri="{BB962C8B-B14F-4D97-AF65-F5344CB8AC3E}">
        <p14:creationId xmlns:p14="http://schemas.microsoft.com/office/powerpoint/2010/main" val="20769257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50</a:t>
            </a:fld>
            <a:endParaRPr lang="en-US" dirty="0"/>
          </a:p>
        </p:txBody>
      </p:sp>
    </p:spTree>
    <p:extLst>
      <p:ext uri="{BB962C8B-B14F-4D97-AF65-F5344CB8AC3E}">
        <p14:creationId xmlns:p14="http://schemas.microsoft.com/office/powerpoint/2010/main" val="26688728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ts val="300"/>
              </a:spcBef>
              <a:spcAft>
                <a:spcPts val="300"/>
              </a:spcAft>
              <a:buSzPct val="75000"/>
            </a:pPr>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51</a:t>
            </a:fld>
            <a:endParaRPr lang="en-US" dirty="0"/>
          </a:p>
        </p:txBody>
      </p:sp>
    </p:spTree>
    <p:extLst>
      <p:ext uri="{BB962C8B-B14F-4D97-AF65-F5344CB8AC3E}">
        <p14:creationId xmlns:p14="http://schemas.microsoft.com/office/powerpoint/2010/main" val="11013263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52</a:t>
            </a:fld>
            <a:endParaRPr lang="en-US" dirty="0"/>
          </a:p>
        </p:txBody>
      </p:sp>
    </p:spTree>
    <p:extLst>
      <p:ext uri="{BB962C8B-B14F-4D97-AF65-F5344CB8AC3E}">
        <p14:creationId xmlns:p14="http://schemas.microsoft.com/office/powerpoint/2010/main" val="29488354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53</a:t>
            </a:fld>
            <a:endParaRPr lang="en-US" dirty="0"/>
          </a:p>
        </p:txBody>
      </p:sp>
    </p:spTree>
    <p:extLst>
      <p:ext uri="{BB962C8B-B14F-4D97-AF65-F5344CB8AC3E}">
        <p14:creationId xmlns:p14="http://schemas.microsoft.com/office/powerpoint/2010/main" val="20692981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security and administration procedures must be followed while conducting make-up tests. Secure materials must never remain in classrooms or be removed from the school’s campus overnight.</a:t>
            </a:r>
          </a:p>
          <a:p>
            <a:endParaRPr lang="en-US" dirty="0"/>
          </a:p>
          <a:p>
            <a:r>
              <a:rPr lang="en-US" dirty="0"/>
              <a:t>For all FSA assessments, sessions must be completed in sequence. Two-session tests MUST be administered over two days, and Session 1 MUST be completed before Session 2. </a:t>
            </a:r>
            <a:r>
              <a:rPr lang="en-US" b="1" dirty="0"/>
              <a:t>Any students absent for Session 1 may not participate in Session 2 until they have completed Session 1.</a:t>
            </a:r>
            <a:endParaRPr lang="en-US" dirty="0"/>
          </a:p>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54</a:t>
            </a:fld>
            <a:endParaRPr lang="en-US" dirty="0"/>
          </a:p>
        </p:txBody>
      </p:sp>
    </p:spTree>
    <p:extLst>
      <p:ext uri="{BB962C8B-B14F-4D97-AF65-F5344CB8AC3E}">
        <p14:creationId xmlns:p14="http://schemas.microsoft.com/office/powerpoint/2010/main" val="5495008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spcAft>
                <a:spcPts val="300"/>
              </a:spcAft>
              <a:buSzPct val="75000"/>
            </a:pPr>
            <a:r>
              <a:rPr lang="en-US" sz="1200" dirty="0"/>
              <a:t>Verify that all distributed secure materials have been returned and complete your </a:t>
            </a:r>
            <a:r>
              <a:rPr lang="en-US" sz="1200" i="1" dirty="0"/>
              <a:t>Test Materials Chain of Custody Form</a:t>
            </a:r>
            <a:r>
              <a:rPr lang="en-US" sz="1200" dirty="0"/>
              <a:t>, if applicable. </a:t>
            </a:r>
          </a:p>
          <a:p>
            <a:pPr lvl="1">
              <a:spcBef>
                <a:spcPts val="300"/>
              </a:spcBef>
              <a:spcAft>
                <a:spcPts val="300"/>
              </a:spcAft>
              <a:buSzPct val="75000"/>
            </a:pPr>
            <a:r>
              <a:rPr lang="en-US" sz="1200" dirty="0"/>
              <a:t>Report missing materials to SAET at 305-995-7520 and conduct the necessary investigation.</a:t>
            </a:r>
          </a:p>
          <a:p>
            <a:pPr>
              <a:spcBef>
                <a:spcPts val="300"/>
              </a:spcBef>
              <a:spcAft>
                <a:spcPts val="300"/>
              </a:spcAft>
              <a:buSzPct val="75000"/>
            </a:pPr>
            <a:r>
              <a:rPr lang="en-US" sz="1200" dirty="0"/>
              <a:t>Inspect student answer documents for stray marks ONLY on student demographic pages, verify that each student has completed the required information in the upper left corner of the demographic page.</a:t>
            </a:r>
          </a:p>
          <a:p>
            <a:pPr>
              <a:spcBef>
                <a:spcPts val="300"/>
              </a:spcBef>
              <a:spcAft>
                <a:spcPts val="300"/>
              </a:spcAft>
              <a:buSzPct val="75000"/>
            </a:pPr>
            <a:r>
              <a:rPr lang="en-US" sz="1200" dirty="0"/>
              <a:t>Ensure paper-based test materials are labeled with an On-Demand Label. </a:t>
            </a:r>
          </a:p>
          <a:p>
            <a:pPr lvl="1">
              <a:spcBef>
                <a:spcPts val="300"/>
              </a:spcBef>
              <a:spcAft>
                <a:spcPts val="300"/>
              </a:spcAft>
              <a:buSzPct val="75000"/>
            </a:pPr>
            <a:r>
              <a:rPr lang="en-US" sz="1200" dirty="0"/>
              <a:t>If a test administrator notifies you of an incorrect label, update the student information in TIDE, print and affix a new On-Demand Label over the incorrect label. </a:t>
            </a:r>
          </a:p>
          <a:p>
            <a:pPr marL="342850" lvl="1" indent="-342850">
              <a:spcBef>
                <a:spcPts val="300"/>
              </a:spcBef>
              <a:spcAft>
                <a:spcPts val="300"/>
              </a:spcAft>
              <a:buSzPct val="75000"/>
              <a:buFont typeface="Arial" panose="020B0604020202020204" pitchFamily="34" charset="0"/>
              <a:buChar char="•"/>
            </a:pPr>
            <a:r>
              <a:rPr lang="en-US" sz="1200" u="sng" dirty="0"/>
              <a:t>Note</a:t>
            </a:r>
            <a:r>
              <a:rPr lang="en-US" sz="1200" dirty="0"/>
              <a:t>: An On-Demand Label MUST be applied, and student information MUST also be added to or updated in TIDE. </a:t>
            </a:r>
          </a:p>
          <a:p>
            <a:pPr>
              <a:spcBef>
                <a:spcPts val="300"/>
              </a:spcBef>
              <a:spcAft>
                <a:spcPts val="300"/>
              </a:spcAft>
              <a:buSzPct val="75000"/>
            </a:pPr>
            <a:r>
              <a:rPr lang="en-US" sz="1200" dirty="0"/>
              <a:t>Make copies of all collected required administration information, seating charts, and Security Logs, and file the copies.</a:t>
            </a:r>
          </a:p>
        </p:txBody>
      </p:sp>
      <p:sp>
        <p:nvSpPr>
          <p:cNvPr id="4" name="Slide Number Placeholder 3"/>
          <p:cNvSpPr>
            <a:spLocks noGrp="1"/>
          </p:cNvSpPr>
          <p:nvPr>
            <p:ph type="sldNum" sz="quarter" idx="10"/>
          </p:nvPr>
        </p:nvSpPr>
        <p:spPr/>
        <p:txBody>
          <a:bodyPr/>
          <a:lstStyle/>
          <a:p>
            <a:fld id="{133675EB-FFF5-4648-B14D-508B4C423457}" type="slidenum">
              <a:rPr lang="en-US" smtClean="0"/>
              <a:t>55</a:t>
            </a:fld>
            <a:endParaRPr lang="en-US" dirty="0"/>
          </a:p>
        </p:txBody>
      </p:sp>
    </p:spTree>
    <p:extLst>
      <p:ext uri="{BB962C8B-B14F-4D97-AF65-F5344CB8AC3E}">
        <p14:creationId xmlns:p14="http://schemas.microsoft.com/office/powerpoint/2010/main" val="20232551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ts val="300"/>
              </a:spcBef>
              <a:spcAft>
                <a:spcPts val="300"/>
              </a:spcAft>
            </a:pPr>
            <a:r>
              <a:rPr lang="en-US" dirty="0"/>
              <a:t>Remember that the main purpose of invalidation is to identify when the validity of test results has been compromised.</a:t>
            </a:r>
          </a:p>
          <a:p>
            <a:pPr>
              <a:lnSpc>
                <a:spcPct val="80000"/>
              </a:lnSpc>
              <a:spcBef>
                <a:spcPts val="300"/>
              </a:spcBef>
              <a:spcAft>
                <a:spcPts val="300"/>
              </a:spcAft>
            </a:pPr>
            <a:r>
              <a:rPr lang="en-US" dirty="0"/>
              <a:t>If a situation described in the </a:t>
            </a:r>
            <a:r>
              <a:rPr lang="en-US" i="1" dirty="0"/>
              <a:t>Test Invalidation/Defective Materials Policies and Procedures</a:t>
            </a:r>
            <a:r>
              <a:rPr lang="en-US" dirty="0"/>
              <a:t> section of the manual occurs, </a:t>
            </a:r>
            <a:r>
              <a:rPr lang="en-US" b="1" dirty="0"/>
              <a:t>test administrators</a:t>
            </a:r>
            <a:r>
              <a:rPr lang="en-US" dirty="0"/>
              <a:t> should discuss the situation with the </a:t>
            </a:r>
            <a:r>
              <a:rPr lang="en-US" b="1" dirty="0"/>
              <a:t>school assessment coordinator</a:t>
            </a:r>
            <a:r>
              <a:rPr lang="en-US" dirty="0"/>
              <a:t>, and the situation should be investigated immediately. </a:t>
            </a:r>
          </a:p>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56</a:t>
            </a:fld>
            <a:endParaRPr lang="en-US" dirty="0"/>
          </a:p>
        </p:txBody>
      </p:sp>
    </p:spTree>
    <p:extLst>
      <p:ext uri="{BB962C8B-B14F-4D97-AF65-F5344CB8AC3E}">
        <p14:creationId xmlns:p14="http://schemas.microsoft.com/office/powerpoint/2010/main" val="3814186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Appendix C of the Fall/Winter 2015 FSA ELA Retake and EOC Manual provides specific information and instructions regarding the following:</a:t>
            </a:r>
          </a:p>
          <a:p>
            <a:pPr marL="679350">
              <a:spcBef>
                <a:spcPts val="300"/>
              </a:spcBef>
              <a:spcAft>
                <a:spcPts val="300"/>
              </a:spcAft>
              <a:buFont typeface="Calibri" panose="020F0502020204030204" pitchFamily="34" charset="0"/>
              <a:buChar char="–"/>
            </a:pPr>
            <a:r>
              <a:rPr lang="en-US" dirty="0"/>
              <a:t>Materials Return Process for </a:t>
            </a:r>
            <a:r>
              <a:rPr lang="en-US" b="1" dirty="0"/>
              <a:t>school assessment coordinators </a:t>
            </a:r>
          </a:p>
          <a:p>
            <a:r>
              <a:rPr lang="en-US" dirty="0"/>
              <a:t>It is important to package all materials according to the instructions in the Fall/Winter 2015 FSA ELA Retake and EOC Manual to ensure that student scores are accurately reported. Incorrectly labeled or mispackaged materials may delay reporting of student results.</a:t>
            </a:r>
          </a:p>
          <a:p>
            <a:endParaRPr lang="en-US" dirty="0" smtClean="0"/>
          </a:p>
          <a:p>
            <a:pPr>
              <a:spcBef>
                <a:spcPts val="300"/>
              </a:spcBef>
              <a:spcAft>
                <a:spcPts val="300"/>
              </a:spcAft>
            </a:pPr>
            <a:r>
              <a:rPr lang="en-US" dirty="0"/>
              <a:t>The “</a:t>
            </a:r>
            <a:r>
              <a:rPr lang="en-US" i="1" dirty="0"/>
              <a:t>Friendly Reminder</a:t>
            </a:r>
            <a:r>
              <a:rPr lang="en-US" dirty="0"/>
              <a:t>” provides a quick reference guide for packing and returning your FSA EOC test materials (posted to Test Chairperson website) . </a:t>
            </a:r>
          </a:p>
          <a:p>
            <a:pPr>
              <a:spcBef>
                <a:spcPts val="300"/>
              </a:spcBef>
              <a:spcAft>
                <a:spcPts val="300"/>
              </a:spcAft>
            </a:pPr>
            <a:r>
              <a:rPr lang="en-US" dirty="0"/>
              <a:t>School assessment coordinators are encouraged to review this document for to assist with the process of packing and returning of materials for each administration. </a:t>
            </a: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57</a:t>
            </a:fld>
            <a:endParaRPr lang="en-US" dirty="0"/>
          </a:p>
        </p:txBody>
      </p:sp>
    </p:spTree>
    <p:extLst>
      <p:ext uri="{BB962C8B-B14F-4D97-AF65-F5344CB8AC3E}">
        <p14:creationId xmlns:p14="http://schemas.microsoft.com/office/powerpoint/2010/main" val="17175605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Chart provides the Return Schedule for Fall</a:t>
            </a:r>
            <a:r>
              <a:rPr lang="en-US" altLang="en-US" baseline="0" dirty="0" smtClean="0"/>
              <a:t> EOC test</a:t>
            </a:r>
            <a:r>
              <a:rPr lang="en-US" altLang="en-US" dirty="0" smtClean="0"/>
              <a:t> materials.  Please refer to </a:t>
            </a:r>
            <a:r>
              <a:rPr lang="en-US" altLang="en-US" b="1" dirty="0" smtClean="0"/>
              <a:t>the </a:t>
            </a:r>
            <a:r>
              <a:rPr lang="en-US" altLang="en-US" b="1" i="1" dirty="0" smtClean="0"/>
              <a:t>“FRIENDLY REMINDER” FROM THE TEST DISTRIBUTION CENTER (TDC) posted to the Test Chairperson website.  </a:t>
            </a:r>
            <a:r>
              <a:rPr lang="en-US" altLang="en-US" dirty="0" smtClean="0"/>
              <a:t> </a:t>
            </a:r>
          </a:p>
          <a:p>
            <a:endParaRPr lang="en-US" altLang="en-US" dirty="0" smtClean="0"/>
          </a:p>
          <a:p>
            <a:r>
              <a:rPr lang="en-US" altLang="en-US" dirty="0" smtClean="0"/>
              <a:t>All schools</a:t>
            </a:r>
            <a:r>
              <a:rPr lang="en-US" altLang="en-US" baseline="0" dirty="0" smtClean="0"/>
              <a:t> </a:t>
            </a:r>
            <a:r>
              <a:rPr lang="en-US" altLang="en-US" dirty="0" smtClean="0"/>
              <a:t>must hand-deliver to TDC FSA </a:t>
            </a:r>
            <a:r>
              <a:rPr lang="en-US" altLang="en-US" b="1" dirty="0" smtClean="0"/>
              <a:t>EOC paper based materials:  including “To Be Scored”</a:t>
            </a:r>
            <a:r>
              <a:rPr lang="en-US" altLang="en-US" dirty="0" smtClean="0"/>
              <a:t> and </a:t>
            </a:r>
            <a:r>
              <a:rPr lang="en-US" altLang="en-US" b="1" dirty="0" smtClean="0"/>
              <a:t>“Not To Be Scored” </a:t>
            </a:r>
            <a:r>
              <a:rPr lang="en-US" altLang="en-US" b="0" dirty="0" smtClean="0"/>
              <a:t>boxes</a:t>
            </a:r>
            <a:r>
              <a:rPr lang="en-US" altLang="en-US" b="0" baseline="0" dirty="0" smtClean="0"/>
              <a:t> on </a:t>
            </a:r>
            <a:r>
              <a:rPr lang="en-US" altLang="en-US" b="1" u="sng" baseline="0" dirty="0" smtClean="0"/>
              <a:t>December 4 or 7. </a:t>
            </a:r>
            <a:r>
              <a:rPr lang="en-US" altLang="en-US" b="1" u="sng" dirty="0" smtClean="0"/>
              <a:t> </a:t>
            </a:r>
          </a:p>
          <a:p>
            <a:endParaRPr lang="en-US" altLang="en-US" b="1" dirty="0" smtClean="0"/>
          </a:p>
          <a:p>
            <a:r>
              <a:rPr lang="en-US" altLang="en-US" dirty="0" smtClean="0"/>
              <a:t>Please note that you must arrive at TDC by 3:30 pm on the established return date to ensure that you can sign and drop off your test materials by closing time which is 4 pm. Please plan to leave early from school in case there is traffic or an accident.</a:t>
            </a:r>
          </a:p>
          <a:p>
            <a:r>
              <a:rPr lang="en-US" altLang="en-US" dirty="0" smtClean="0"/>
              <a:t> </a:t>
            </a:r>
          </a:p>
          <a:p>
            <a:r>
              <a:rPr lang="en-US" altLang="en-US" dirty="0" smtClean="0"/>
              <a:t>If you arrive at TDC after 4 pm, you will need to drive your test materials back to your school and hand-deliver the test materials the following day.  You may not under any circumstances take testing materials home.  </a:t>
            </a:r>
          </a:p>
          <a:p>
            <a:pPr>
              <a:spcAft>
                <a:spcPts val="613"/>
              </a:spcAft>
            </a:pPr>
            <a:endParaRPr lang="en-US" altLang="en-US" b="1" dirty="0" smtClean="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801" indent="-285692" eaLnBrk="0" hangingPunct="0">
              <a:spcBef>
                <a:spcPct val="30000"/>
              </a:spcBef>
              <a:defRPr sz="1200">
                <a:solidFill>
                  <a:schemeClr val="tx1"/>
                </a:solidFill>
                <a:latin typeface="Arial" pitchFamily="34" charset="0"/>
              </a:defRPr>
            </a:lvl2pPr>
            <a:lvl3pPr marL="1142770" indent="-228553" eaLnBrk="0" hangingPunct="0">
              <a:spcBef>
                <a:spcPct val="30000"/>
              </a:spcBef>
              <a:defRPr sz="1200">
                <a:solidFill>
                  <a:schemeClr val="tx1"/>
                </a:solidFill>
                <a:latin typeface="Arial" pitchFamily="34" charset="0"/>
              </a:defRPr>
            </a:lvl3pPr>
            <a:lvl4pPr marL="1599876" indent="-228553" eaLnBrk="0" hangingPunct="0">
              <a:spcBef>
                <a:spcPct val="30000"/>
              </a:spcBef>
              <a:defRPr sz="1200">
                <a:solidFill>
                  <a:schemeClr val="tx1"/>
                </a:solidFill>
                <a:latin typeface="Arial" pitchFamily="34" charset="0"/>
              </a:defRPr>
            </a:lvl4pPr>
            <a:lvl5pPr marL="2056986" indent="-228553" eaLnBrk="0" hangingPunct="0">
              <a:spcBef>
                <a:spcPct val="30000"/>
              </a:spcBef>
              <a:defRPr sz="1200">
                <a:solidFill>
                  <a:schemeClr val="tx1"/>
                </a:solidFill>
                <a:latin typeface="Arial" pitchFamily="34" charset="0"/>
              </a:defRPr>
            </a:lvl5pPr>
            <a:lvl6pPr marL="2514092" indent="-228553" eaLnBrk="0" fontAlgn="base" hangingPunct="0">
              <a:spcBef>
                <a:spcPct val="30000"/>
              </a:spcBef>
              <a:spcAft>
                <a:spcPct val="0"/>
              </a:spcAft>
              <a:defRPr sz="1200">
                <a:solidFill>
                  <a:schemeClr val="tx1"/>
                </a:solidFill>
                <a:latin typeface="Arial" pitchFamily="34" charset="0"/>
              </a:defRPr>
            </a:lvl6pPr>
            <a:lvl7pPr marL="2971200" indent="-228553" eaLnBrk="0" fontAlgn="base" hangingPunct="0">
              <a:spcBef>
                <a:spcPct val="30000"/>
              </a:spcBef>
              <a:spcAft>
                <a:spcPct val="0"/>
              </a:spcAft>
              <a:defRPr sz="1200">
                <a:solidFill>
                  <a:schemeClr val="tx1"/>
                </a:solidFill>
                <a:latin typeface="Arial" pitchFamily="34" charset="0"/>
              </a:defRPr>
            </a:lvl7pPr>
            <a:lvl8pPr marL="3428309" indent="-228553" eaLnBrk="0" fontAlgn="base" hangingPunct="0">
              <a:spcBef>
                <a:spcPct val="30000"/>
              </a:spcBef>
              <a:spcAft>
                <a:spcPct val="0"/>
              </a:spcAft>
              <a:defRPr sz="1200">
                <a:solidFill>
                  <a:schemeClr val="tx1"/>
                </a:solidFill>
                <a:latin typeface="Arial" pitchFamily="34" charset="0"/>
              </a:defRPr>
            </a:lvl8pPr>
            <a:lvl9pPr marL="3885415" indent="-22855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CB8095E-4C2A-466B-884A-46FD880D55FE}" type="slidenum">
              <a:rPr lang="en-US" altLang="en-US" smtClean="0"/>
              <a:pPr eaLnBrk="1" hangingPunct="1">
                <a:spcBef>
                  <a:spcPct val="0"/>
                </a:spcBef>
              </a:pPr>
              <a:t>58</a:t>
            </a:fld>
            <a:endParaRPr lang="en-US" alt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Hand-deliver the DAC Only box to the Test Distribution Center by 3:30 p.m. on </a:t>
            </a:r>
            <a:r>
              <a:rPr lang="en-US" b="1" u="sng" dirty="0"/>
              <a:t>Wednesday December 16</a:t>
            </a:r>
            <a:r>
              <a:rPr lang="en-US" b="1" dirty="0"/>
              <a:t>:</a:t>
            </a:r>
          </a:p>
          <a:p>
            <a:r>
              <a:rPr lang="en-US" dirty="0"/>
              <a:t>Original </a:t>
            </a:r>
            <a:r>
              <a:rPr lang="en-US" b="1" dirty="0"/>
              <a:t>Administration Record/Security Checklist</a:t>
            </a:r>
            <a:r>
              <a:rPr lang="en-US" dirty="0"/>
              <a:t> or school’s developed form with all required administration information</a:t>
            </a:r>
          </a:p>
          <a:p>
            <a:r>
              <a:rPr lang="en-US" dirty="0"/>
              <a:t>Original </a:t>
            </a:r>
            <a:r>
              <a:rPr lang="en-US" b="1" dirty="0"/>
              <a:t>Security Logs</a:t>
            </a:r>
            <a:endParaRPr lang="en-US" dirty="0"/>
          </a:p>
          <a:p>
            <a:r>
              <a:rPr lang="en-US" dirty="0"/>
              <a:t>Original </a:t>
            </a:r>
            <a:r>
              <a:rPr lang="en-US" b="1" dirty="0"/>
              <a:t>Seating Charts </a:t>
            </a:r>
            <a:r>
              <a:rPr lang="en-US" dirty="0"/>
              <a:t>(Training Packet)</a:t>
            </a:r>
          </a:p>
          <a:p>
            <a:r>
              <a:rPr lang="en-US" dirty="0"/>
              <a:t>Original </a:t>
            </a:r>
            <a:r>
              <a:rPr lang="en-US" b="1" dirty="0"/>
              <a:t>Test Materials Chain of Custody Forms </a:t>
            </a:r>
            <a:r>
              <a:rPr lang="en-US" dirty="0"/>
              <a:t>(for paper-based administrations only)</a:t>
            </a:r>
          </a:p>
          <a:p>
            <a:r>
              <a:rPr lang="en-US" dirty="0"/>
              <a:t>Original </a:t>
            </a:r>
            <a:r>
              <a:rPr lang="en-US" b="1" dirty="0"/>
              <a:t>School Procedural Checklist (FM-6927)</a:t>
            </a:r>
            <a:r>
              <a:rPr lang="en-US" dirty="0"/>
              <a:t> (Training Packet)</a:t>
            </a:r>
          </a:p>
          <a:p>
            <a:r>
              <a:rPr lang="en-US" b="1" dirty="0"/>
              <a:t>CBT Work Folders </a:t>
            </a:r>
            <a:r>
              <a:rPr lang="en-US" dirty="0"/>
              <a:t>(used and unused)</a:t>
            </a:r>
          </a:p>
          <a:p>
            <a:r>
              <a:rPr lang="en-US" b="1" dirty="0"/>
              <a:t>Reference Sheets </a:t>
            </a:r>
            <a:r>
              <a:rPr lang="en-US" dirty="0"/>
              <a:t>(used and unused)</a:t>
            </a:r>
          </a:p>
          <a:p>
            <a:endParaRPr lang="en-US" dirty="0"/>
          </a:p>
          <a:p>
            <a:r>
              <a:rPr lang="en-US" b="1" u="sng" dirty="0"/>
              <a:t>Note</a:t>
            </a:r>
            <a:r>
              <a:rPr lang="en-US" b="1" dirty="0"/>
              <a:t>: </a:t>
            </a:r>
            <a:r>
              <a:rPr lang="en-US" dirty="0"/>
              <a:t>CBT Test Tickets, Test Administration and Security Agreement forms, and Test Administrator Prohibited Activities Agreement forms will remain at the school for one calendar school year. </a:t>
            </a:r>
            <a:r>
              <a:rPr lang="en-US" b="1" dirty="0"/>
              <a:t>Please retain copies of all of the above documents for your records for one year.  </a:t>
            </a:r>
            <a:r>
              <a:rPr lang="en-US" u="sng" dirty="0"/>
              <a:t>Do not place a colored label on the boxes or pack any test materials</a:t>
            </a:r>
            <a:r>
              <a:rPr lang="en-US" dirty="0"/>
              <a:t>. Write </a:t>
            </a:r>
            <a:r>
              <a:rPr lang="en-US" b="1" i="1" dirty="0"/>
              <a:t>“District Assessment Coordinator ONLY”</a:t>
            </a:r>
            <a:r>
              <a:rPr lang="en-US" dirty="0"/>
              <a:t> on the box.</a:t>
            </a:r>
          </a:p>
          <a:p>
            <a:endParaRPr lang="en-US" dirty="0"/>
          </a:p>
          <a:p>
            <a:r>
              <a:rPr lang="en-US" dirty="0"/>
              <a:t>*Schools will submit “one” DAC Only Box that will include all EOC and Retake documentation for the 2015 Fall and Winter administrations (as applicable).  </a:t>
            </a:r>
            <a:r>
              <a:rPr lang="en-US" u="sng" dirty="0"/>
              <a:t>Please use a cover sheet to separate by administration</a:t>
            </a:r>
            <a:r>
              <a:rPr lang="en-US" dirty="0"/>
              <a:t>.  </a:t>
            </a: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691" indent="-285650" eaLnBrk="0" hangingPunct="0">
              <a:spcBef>
                <a:spcPct val="30000"/>
              </a:spcBef>
              <a:defRPr sz="1200">
                <a:solidFill>
                  <a:schemeClr val="tx1"/>
                </a:solidFill>
                <a:latin typeface="Arial" pitchFamily="34" charset="0"/>
              </a:defRPr>
            </a:lvl2pPr>
            <a:lvl3pPr marL="1142602" indent="-228521" eaLnBrk="0" hangingPunct="0">
              <a:spcBef>
                <a:spcPct val="30000"/>
              </a:spcBef>
              <a:defRPr sz="1200">
                <a:solidFill>
                  <a:schemeClr val="tx1"/>
                </a:solidFill>
                <a:latin typeface="Arial" pitchFamily="34" charset="0"/>
              </a:defRPr>
            </a:lvl3pPr>
            <a:lvl4pPr marL="1599642" indent="-228521" eaLnBrk="0" hangingPunct="0">
              <a:spcBef>
                <a:spcPct val="30000"/>
              </a:spcBef>
              <a:defRPr sz="1200">
                <a:solidFill>
                  <a:schemeClr val="tx1"/>
                </a:solidFill>
                <a:latin typeface="Arial" pitchFamily="34" charset="0"/>
              </a:defRPr>
            </a:lvl4pPr>
            <a:lvl5pPr marL="2056684" indent="-228521" eaLnBrk="0" hangingPunct="0">
              <a:spcBef>
                <a:spcPct val="30000"/>
              </a:spcBef>
              <a:defRPr sz="1200">
                <a:solidFill>
                  <a:schemeClr val="tx1"/>
                </a:solidFill>
                <a:latin typeface="Arial" pitchFamily="34" charset="0"/>
              </a:defRPr>
            </a:lvl5pPr>
            <a:lvl6pPr marL="2513725" indent="-228521" eaLnBrk="0" fontAlgn="base" hangingPunct="0">
              <a:spcBef>
                <a:spcPct val="30000"/>
              </a:spcBef>
              <a:spcAft>
                <a:spcPct val="0"/>
              </a:spcAft>
              <a:defRPr sz="1200">
                <a:solidFill>
                  <a:schemeClr val="tx1"/>
                </a:solidFill>
                <a:latin typeface="Arial" pitchFamily="34" charset="0"/>
              </a:defRPr>
            </a:lvl6pPr>
            <a:lvl7pPr marL="2970764" indent="-228521" eaLnBrk="0" fontAlgn="base" hangingPunct="0">
              <a:spcBef>
                <a:spcPct val="30000"/>
              </a:spcBef>
              <a:spcAft>
                <a:spcPct val="0"/>
              </a:spcAft>
              <a:defRPr sz="1200">
                <a:solidFill>
                  <a:schemeClr val="tx1"/>
                </a:solidFill>
                <a:latin typeface="Arial" pitchFamily="34" charset="0"/>
              </a:defRPr>
            </a:lvl7pPr>
            <a:lvl8pPr marL="3427806" indent="-228521" eaLnBrk="0" fontAlgn="base" hangingPunct="0">
              <a:spcBef>
                <a:spcPct val="30000"/>
              </a:spcBef>
              <a:spcAft>
                <a:spcPct val="0"/>
              </a:spcAft>
              <a:defRPr sz="1200">
                <a:solidFill>
                  <a:schemeClr val="tx1"/>
                </a:solidFill>
                <a:latin typeface="Arial" pitchFamily="34" charset="0"/>
              </a:defRPr>
            </a:lvl8pPr>
            <a:lvl9pPr marL="3884846" indent="-22852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4C333BA-5EC0-4752-ABF9-612648D667FB}" type="slidenum">
              <a:rPr lang="en-US" altLang="en-US" smtClean="0"/>
              <a:pPr eaLnBrk="1" hangingPunct="1">
                <a:spcBef>
                  <a:spcPct val="0"/>
                </a:spcBef>
              </a:pPr>
              <a:t>59</a:t>
            </a:fld>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6</a:t>
            </a:fld>
            <a:endParaRPr lang="en-US" dirty="0"/>
          </a:p>
        </p:txBody>
      </p:sp>
    </p:spTree>
    <p:extLst>
      <p:ext uri="{BB962C8B-B14F-4D97-AF65-F5344CB8AC3E}">
        <p14:creationId xmlns:p14="http://schemas.microsoft.com/office/powerpoint/2010/main" val="6305954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a:t>Complete the appropriate comment form in the FSA Portal, and encourage test administrators to complete a comment form. </a:t>
            </a:r>
            <a:endParaRPr lang="en-US" dirty="0" smtClean="0"/>
          </a:p>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60</a:t>
            </a:fld>
            <a:endParaRPr lang="en-US" dirty="0"/>
          </a:p>
        </p:txBody>
      </p:sp>
    </p:spTree>
    <p:extLst>
      <p:ext uri="{BB962C8B-B14F-4D97-AF65-F5344CB8AC3E}">
        <p14:creationId xmlns:p14="http://schemas.microsoft.com/office/powerpoint/2010/main" val="17702423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FSA Help Desk may be contacted at 866-815-7246 or at </a:t>
            </a:r>
            <a:r>
              <a:rPr lang="en-US" b="1" dirty="0"/>
              <a:t>fsahelpdesk@air.org</a:t>
            </a:r>
            <a:r>
              <a:rPr lang="en-US" dirty="0"/>
              <a:t>. The Help Desk is open 7:00 a.m.–8:30 p.m. ET, Monday–Friday (except holidays). </a:t>
            </a:r>
          </a:p>
        </p:txBody>
      </p:sp>
      <p:sp>
        <p:nvSpPr>
          <p:cNvPr id="4" name="Slide Number Placeholder 3"/>
          <p:cNvSpPr>
            <a:spLocks noGrp="1"/>
          </p:cNvSpPr>
          <p:nvPr>
            <p:ph type="sldNum" sz="quarter" idx="10"/>
          </p:nvPr>
        </p:nvSpPr>
        <p:spPr/>
        <p:txBody>
          <a:bodyPr/>
          <a:lstStyle/>
          <a:p>
            <a:fld id="{133675EB-FFF5-4648-B14D-508B4C423457}" type="slidenum">
              <a:rPr lang="en-US" smtClean="0"/>
              <a:t>61</a:t>
            </a:fld>
            <a:endParaRPr lang="en-US" dirty="0"/>
          </a:p>
        </p:txBody>
      </p:sp>
    </p:spTree>
    <p:extLst>
      <p:ext uri="{BB962C8B-B14F-4D97-AF65-F5344CB8AC3E}">
        <p14:creationId xmlns:p14="http://schemas.microsoft.com/office/powerpoint/2010/main" val="41944145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This the contact information for the Assessment and Technology</a:t>
            </a:r>
            <a:r>
              <a:rPr lang="en-US" baseline="0" dirty="0" smtClean="0"/>
              <a:t> offices.  </a:t>
            </a:r>
            <a:endParaRPr lang="en-US" dirty="0" smtClean="0"/>
          </a:p>
          <a:p>
            <a:endParaRPr lang="en-US" dirty="0" smtClean="0"/>
          </a:p>
          <a:p>
            <a:endParaRPr lang="en-US" dirty="0" smtClean="0"/>
          </a:p>
          <a:p>
            <a:r>
              <a:rPr lang="en-US" dirty="0" smtClean="0"/>
              <a:t> </a:t>
            </a:r>
          </a:p>
          <a:p>
            <a:endParaRPr lang="en-US" dirty="0" smtClean="0"/>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1"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5"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eaLnBrk="0" fontAlgn="base" hangingPunct="0">
              <a:spcBef>
                <a:spcPct val="0"/>
              </a:spcBef>
              <a:spcAft>
                <a:spcPct val="0"/>
              </a:spcAft>
              <a:defRPr>
                <a:solidFill>
                  <a:schemeClr val="tx1"/>
                </a:solidFill>
                <a:latin typeface="Arial" pitchFamily="34" charset="0"/>
              </a:defRPr>
            </a:lvl6pPr>
            <a:lvl7pPr marL="2971364" indent="-228567" eaLnBrk="0" fontAlgn="base" hangingPunct="0">
              <a:spcBef>
                <a:spcPct val="0"/>
              </a:spcBef>
              <a:spcAft>
                <a:spcPct val="0"/>
              </a:spcAft>
              <a:defRPr>
                <a:solidFill>
                  <a:schemeClr val="tx1"/>
                </a:solidFill>
                <a:latin typeface="Arial" pitchFamily="34" charset="0"/>
              </a:defRPr>
            </a:lvl7pPr>
            <a:lvl8pPr marL="3428498" indent="-228567" eaLnBrk="0" fontAlgn="base" hangingPunct="0">
              <a:spcBef>
                <a:spcPct val="0"/>
              </a:spcBef>
              <a:spcAft>
                <a:spcPct val="0"/>
              </a:spcAft>
              <a:defRPr>
                <a:solidFill>
                  <a:schemeClr val="tx1"/>
                </a:solidFill>
                <a:latin typeface="Arial" pitchFamily="34" charset="0"/>
              </a:defRPr>
            </a:lvl8pPr>
            <a:lvl9pPr marL="3885630" indent="-228567" eaLnBrk="0" fontAlgn="base" hangingPunct="0">
              <a:spcBef>
                <a:spcPct val="0"/>
              </a:spcBef>
              <a:spcAft>
                <a:spcPct val="0"/>
              </a:spcAft>
              <a:defRPr>
                <a:solidFill>
                  <a:schemeClr val="tx1"/>
                </a:solidFill>
                <a:latin typeface="Arial" pitchFamily="34" charset="0"/>
              </a:defRPr>
            </a:lvl9pPr>
          </a:lstStyle>
          <a:p>
            <a:pPr eaLnBrk="1" hangingPunct="1"/>
            <a:fld id="{69BC6E76-F255-491F-8C5E-C2E31EF80DDA}" type="slidenum">
              <a:rPr lang="en-US" smtClean="0"/>
              <a:pPr eaLnBrk="1" hangingPunct="1"/>
              <a:t>62</a:t>
            </a:fld>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a:t>
            </a:r>
            <a:r>
              <a:rPr lang="en-US" baseline="0" dirty="0" smtClean="0"/>
              <a:t> that you complete the </a:t>
            </a:r>
            <a:r>
              <a:rPr lang="en-US" dirty="0"/>
              <a:t>Screencast Training Verification Form so that you can certify that you completed training.  Please note that you have multiple schools, you will need to complete the survey for each location using a different computer (only one location can be recorded per machine) or you can send an email to Maria Bruguera listing all of your locations.  </a:t>
            </a:r>
          </a:p>
          <a:p>
            <a:endParaRPr lang="en-US" dirty="0"/>
          </a:p>
          <a:p>
            <a:r>
              <a:rPr lang="en-US" dirty="0"/>
              <a:t>Thank you and hope you have a secure and successful Winter 2015 FSA EOC test administration!</a:t>
            </a:r>
          </a:p>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63</a:t>
            </a:fld>
            <a:endParaRPr lang="en-US" dirty="0"/>
          </a:p>
        </p:txBody>
      </p:sp>
    </p:spTree>
    <p:extLst>
      <p:ext uri="{BB962C8B-B14F-4D97-AF65-F5344CB8AC3E}">
        <p14:creationId xmlns:p14="http://schemas.microsoft.com/office/powerpoint/2010/main" val="3402598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7</a:t>
            </a:fld>
            <a:endParaRPr lang="en-US" dirty="0"/>
          </a:p>
        </p:txBody>
      </p:sp>
    </p:spTree>
    <p:extLst>
      <p:ext uri="{BB962C8B-B14F-4D97-AF65-F5344CB8AC3E}">
        <p14:creationId xmlns:p14="http://schemas.microsoft.com/office/powerpoint/2010/main" val="1832115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8</a:t>
            </a:fld>
            <a:endParaRPr lang="en-US" dirty="0"/>
          </a:p>
        </p:txBody>
      </p:sp>
    </p:spTree>
    <p:extLst>
      <p:ext uri="{BB962C8B-B14F-4D97-AF65-F5344CB8AC3E}">
        <p14:creationId xmlns:p14="http://schemas.microsoft.com/office/powerpoint/2010/main" val="1213637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9</a:t>
            </a:fld>
            <a:endParaRPr lang="en-US" dirty="0"/>
          </a:p>
        </p:txBody>
      </p:sp>
    </p:spTree>
    <p:extLst>
      <p:ext uri="{BB962C8B-B14F-4D97-AF65-F5344CB8AC3E}">
        <p14:creationId xmlns:p14="http://schemas.microsoft.com/office/powerpoint/2010/main" val="11428767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16933" y="-49478"/>
            <a:ext cx="9160933" cy="1648535"/>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dirty="0"/>
          </a:p>
        </p:txBody>
      </p:sp>
      <p:cxnSp>
        <p:nvCxnSpPr>
          <p:cNvPr id="9" name="Straight Connector 8"/>
          <p:cNvCxnSpPr/>
          <p:nvPr userDrawn="1"/>
        </p:nvCxnSpPr>
        <p:spPr>
          <a:xfrm>
            <a:off x="0" y="16002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43600" y="314292"/>
            <a:ext cx="2971800" cy="971617"/>
          </a:xfrm>
          <a:prstGeom prst="rect">
            <a:avLst/>
          </a:prstGeom>
        </p:spPr>
      </p:pic>
      <p:sp>
        <p:nvSpPr>
          <p:cNvPr id="12" name="Oval 11"/>
          <p:cNvSpPr/>
          <p:nvPr userDrawn="1"/>
        </p:nvSpPr>
        <p:spPr>
          <a:xfrm>
            <a:off x="152400" y="152403"/>
            <a:ext cx="1295397" cy="12953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http://intranet.fldoe.org/Communications/images/fdoelogogcolor.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2400" y="148561"/>
            <a:ext cx="4495800" cy="1303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1784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dirty="0"/>
          </a:p>
        </p:txBody>
      </p:sp>
    </p:spTree>
    <p:extLst>
      <p:ext uri="{BB962C8B-B14F-4D97-AF65-F5344CB8AC3E}">
        <p14:creationId xmlns:p14="http://schemas.microsoft.com/office/powerpoint/2010/main" val="193052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dirty="0"/>
          </a:p>
        </p:txBody>
      </p:sp>
    </p:spTree>
    <p:extLst>
      <p:ext uri="{BB962C8B-B14F-4D97-AF65-F5344CB8AC3E}">
        <p14:creationId xmlns:p14="http://schemas.microsoft.com/office/powerpoint/2010/main" val="1540290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6933" y="-49478"/>
            <a:ext cx="9160933" cy="1648535"/>
          </a:xfrm>
          <a:prstGeom prst="rect">
            <a:avLst/>
          </a:prstGeom>
        </p:spPr>
      </p:pic>
      <p:sp>
        <p:nvSpPr>
          <p:cNvPr id="2" name="Title 1"/>
          <p:cNvSpPr>
            <a:spLocks noGrp="1"/>
          </p:cNvSpPr>
          <p:nvPr>
            <p:ph type="title"/>
          </p:nvPr>
        </p:nvSpPr>
        <p:spPr>
          <a:xfrm>
            <a:off x="228600" y="251619"/>
            <a:ext cx="6781800" cy="1096962"/>
          </a:xfrm>
        </p:spPr>
        <p:txBody>
          <a:bodyPr/>
          <a:lstStyle>
            <a:lvl1pPr algn="l">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228600" y="1752601"/>
            <a:ext cx="8737092" cy="4343399"/>
          </a:xfrm>
        </p:spPr>
        <p:txBody>
          <a:bodyPr>
            <a:noAutofit/>
          </a:bodyPr>
          <a:lstStyle>
            <a:lvl1pPr>
              <a:lnSpc>
                <a:spcPct val="80000"/>
              </a:lnSpc>
              <a:spcBef>
                <a:spcPts val="600"/>
              </a:spcBef>
              <a:spcAft>
                <a:spcPts val="600"/>
              </a:spcAft>
              <a:defRPr/>
            </a:lvl1pPr>
            <a:lvl2pPr>
              <a:lnSpc>
                <a:spcPct val="80000"/>
              </a:lnSpc>
              <a:spcBef>
                <a:spcPts val="600"/>
              </a:spcBef>
              <a:spcAft>
                <a:spcPts val="600"/>
              </a:spcAft>
              <a:defRPr/>
            </a:lvl2pPr>
            <a:lvl3pPr>
              <a:lnSpc>
                <a:spcPct val="80000"/>
              </a:lnSpc>
              <a:spcBef>
                <a:spcPts val="600"/>
              </a:spcBef>
              <a:spcAft>
                <a:spcPts val="600"/>
              </a:spcAft>
              <a:defRPr/>
            </a:lvl3pPr>
            <a:lvl4pPr>
              <a:lnSpc>
                <a:spcPct val="80000"/>
              </a:lnSpc>
              <a:spcBef>
                <a:spcPts val="600"/>
              </a:spcBef>
              <a:spcAft>
                <a:spcPts val="600"/>
              </a:spcAft>
              <a:defRPr/>
            </a:lvl4pPr>
            <a:lvl5pPr>
              <a:lnSpc>
                <a:spcPct val="80000"/>
              </a:lnSpc>
              <a:spcBef>
                <a:spcPts val="600"/>
              </a:spcBef>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3124200" y="6324600"/>
            <a:ext cx="2895600" cy="365125"/>
          </a:xfrm>
        </p:spPr>
        <p:txBody>
          <a:bodyPr/>
          <a:lstStyle>
            <a:lvl1pPr algn="ctr">
              <a:defRPr/>
            </a:lvl1pPr>
          </a:lstStyle>
          <a:p>
            <a:fld id="{60F88D64-766A-45C3-93FE-3E1D3068B07A}" type="slidenum">
              <a:rPr lang="en-US" smtClean="0"/>
              <a:t>‹#›</a:t>
            </a:fld>
            <a:endParaRPr lang="en-US" dirty="0"/>
          </a:p>
        </p:txBody>
      </p:sp>
      <p:pic>
        <p:nvPicPr>
          <p:cNvPr id="8" name="Picture 2" descr="http://intranet.fldoe.org/Communications/images/fdoelogocolor.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39" r="-1"/>
          <a:stretch/>
        </p:blipFill>
        <p:spPr bwMode="auto">
          <a:xfrm>
            <a:off x="76200" y="6172200"/>
            <a:ext cx="2209800" cy="6404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userDrawn="1"/>
        </p:nvCxnSpPr>
        <p:spPr>
          <a:xfrm>
            <a:off x="0" y="16002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79792" y="6249543"/>
            <a:ext cx="1485900" cy="485809"/>
          </a:xfrm>
          <a:prstGeom prst="rect">
            <a:avLst/>
          </a:prstGeom>
        </p:spPr>
      </p:pic>
    </p:spTree>
    <p:extLst>
      <p:ext uri="{BB962C8B-B14F-4D97-AF65-F5344CB8AC3E}">
        <p14:creationId xmlns:p14="http://schemas.microsoft.com/office/powerpoint/2010/main" val="22428871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dirty="0"/>
          </a:p>
        </p:txBody>
      </p:sp>
    </p:spTree>
    <p:extLst>
      <p:ext uri="{BB962C8B-B14F-4D97-AF65-F5344CB8AC3E}">
        <p14:creationId xmlns:p14="http://schemas.microsoft.com/office/powerpoint/2010/main" val="3153594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dirty="0"/>
          </a:p>
        </p:txBody>
      </p:sp>
    </p:spTree>
    <p:extLst>
      <p:ext uri="{BB962C8B-B14F-4D97-AF65-F5344CB8AC3E}">
        <p14:creationId xmlns:p14="http://schemas.microsoft.com/office/powerpoint/2010/main" val="531540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0351526-07C4-4BC6-8B1A-7208761F523C}" type="slidenum">
              <a:rPr lang="en-US" smtClean="0"/>
              <a:t>‹#›</a:t>
            </a:fld>
            <a:endParaRPr lang="en-US" dirty="0"/>
          </a:p>
        </p:txBody>
      </p:sp>
    </p:spTree>
    <p:extLst>
      <p:ext uri="{BB962C8B-B14F-4D97-AF65-F5344CB8AC3E}">
        <p14:creationId xmlns:p14="http://schemas.microsoft.com/office/powerpoint/2010/main" val="3053278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351526-07C4-4BC6-8B1A-7208761F523C}" type="slidenum">
              <a:rPr lang="en-US" smtClean="0"/>
              <a:t>‹#›</a:t>
            </a:fld>
            <a:endParaRPr lang="en-US" dirty="0"/>
          </a:p>
        </p:txBody>
      </p:sp>
    </p:spTree>
    <p:extLst>
      <p:ext uri="{BB962C8B-B14F-4D97-AF65-F5344CB8AC3E}">
        <p14:creationId xmlns:p14="http://schemas.microsoft.com/office/powerpoint/2010/main" val="381860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0351526-07C4-4BC6-8B1A-7208761F523C}" type="slidenum">
              <a:rPr lang="en-US" smtClean="0"/>
              <a:t>‹#›</a:t>
            </a:fld>
            <a:endParaRPr lang="en-US" dirty="0"/>
          </a:p>
        </p:txBody>
      </p:sp>
    </p:spTree>
    <p:extLst>
      <p:ext uri="{BB962C8B-B14F-4D97-AF65-F5344CB8AC3E}">
        <p14:creationId xmlns:p14="http://schemas.microsoft.com/office/powerpoint/2010/main" val="3307030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dirty="0"/>
          </a:p>
        </p:txBody>
      </p:sp>
    </p:spTree>
    <p:extLst>
      <p:ext uri="{BB962C8B-B14F-4D97-AF65-F5344CB8AC3E}">
        <p14:creationId xmlns:p14="http://schemas.microsoft.com/office/powerpoint/2010/main" val="1963238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dirty="0"/>
          </a:p>
        </p:txBody>
      </p:sp>
    </p:spTree>
    <p:extLst>
      <p:ext uri="{BB962C8B-B14F-4D97-AF65-F5344CB8AC3E}">
        <p14:creationId xmlns:p14="http://schemas.microsoft.com/office/powerpoint/2010/main" val="3895314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51526-07C4-4BC6-8B1A-7208761F523C}" type="slidenum">
              <a:rPr lang="en-US" smtClean="0"/>
              <a:t>‹#›</a:t>
            </a:fld>
            <a:endParaRPr lang="en-US" dirty="0"/>
          </a:p>
        </p:txBody>
      </p:sp>
    </p:spTree>
    <p:extLst>
      <p:ext uri="{BB962C8B-B14F-4D97-AF65-F5344CB8AC3E}">
        <p14:creationId xmlns:p14="http://schemas.microsoft.com/office/powerpoint/2010/main" val="1884011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oada.dadeschools.net/TestChairInfo/InfoForTestChair.asp"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oada.dadeschools.net/Screencasts/TestSecurity/TestSecurity.html"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fsassessments.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mugando@dadeschools.ne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mailto:mbruguera@dadeschools.net"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hyperlink" Target="mailto:RAvila@dadeschools.net" TargetMode="External"/><Relationship Id="rId5" Type="http://schemas.openxmlformats.org/officeDocument/2006/relationships/hyperlink" Target="mailto:JPerez@dadeschools.net" TargetMode="External"/><Relationship Id="rId4" Type="http://schemas.openxmlformats.org/officeDocument/2006/relationships/hyperlink" Target="mailto:mugando@dadeschools.net"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www.surveymonkey.com/r/29F9PQ7"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2286000"/>
          </a:xfrm>
        </p:spPr>
        <p:txBody>
          <a:bodyPr>
            <a:normAutofit/>
          </a:bodyPr>
          <a:lstStyle/>
          <a:p>
            <a:r>
              <a:rPr lang="en-US" b="1" dirty="0" smtClean="0"/>
              <a:t>Winter 2015</a:t>
            </a:r>
            <a:r>
              <a:rPr lang="en-US" b="1" dirty="0"/>
              <a:t/>
            </a:r>
            <a:br>
              <a:rPr lang="en-US" b="1" dirty="0"/>
            </a:br>
            <a:r>
              <a:rPr lang="en-US" b="1" dirty="0"/>
              <a:t>Florida Standards Assessments</a:t>
            </a:r>
            <a:br>
              <a:rPr lang="en-US" b="1" dirty="0"/>
            </a:br>
            <a:r>
              <a:rPr lang="en-US" b="1" dirty="0"/>
              <a:t>Training Materials</a:t>
            </a:r>
            <a:endParaRPr lang="en-US" dirty="0"/>
          </a:p>
        </p:txBody>
      </p:sp>
      <p:sp>
        <p:nvSpPr>
          <p:cNvPr id="3" name="Title 1"/>
          <p:cNvSpPr txBox="1">
            <a:spLocks/>
          </p:cNvSpPr>
          <p:nvPr/>
        </p:nvSpPr>
        <p:spPr>
          <a:xfrm>
            <a:off x="685800" y="3962399"/>
            <a:ext cx="7772400" cy="26669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smtClean="0"/>
              <a:t>Algebra 1, Geometry, and Algebra 2 </a:t>
            </a:r>
            <a:br>
              <a:rPr lang="en-US" sz="3000" dirty="0" smtClean="0"/>
            </a:br>
            <a:r>
              <a:rPr lang="en-US" sz="3000" dirty="0" smtClean="0"/>
              <a:t>EOC Assessments</a:t>
            </a:r>
          </a:p>
        </p:txBody>
      </p:sp>
    </p:spTree>
    <p:extLst>
      <p:ext uri="{BB962C8B-B14F-4D97-AF65-F5344CB8AC3E}">
        <p14:creationId xmlns:p14="http://schemas.microsoft.com/office/powerpoint/2010/main" val="3484360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 Administration Schedule</a:t>
            </a:r>
            <a:endParaRPr lang="en-US" dirty="0"/>
          </a:p>
        </p:txBody>
      </p:sp>
      <p:sp>
        <p:nvSpPr>
          <p:cNvPr id="3" name="Slide Number Placeholder 2"/>
          <p:cNvSpPr>
            <a:spLocks noGrp="1"/>
          </p:cNvSpPr>
          <p:nvPr>
            <p:ph type="sldNum" sz="quarter" idx="12"/>
          </p:nvPr>
        </p:nvSpPr>
        <p:spPr/>
        <p:txBody>
          <a:bodyPr/>
          <a:lstStyle/>
          <a:p>
            <a:fld id="{60F88D64-766A-45C3-93FE-3E1D3068B07A}" type="slidenum">
              <a:rPr lang="en-US" smtClean="0"/>
              <a:t>10</a:t>
            </a:fld>
            <a:endParaRPr lang="en-US" dirty="0"/>
          </a:p>
        </p:txBody>
      </p:sp>
      <p:sp>
        <p:nvSpPr>
          <p:cNvPr id="6" name="Content Placeholder 2"/>
          <p:cNvSpPr>
            <a:spLocks noGrp="1"/>
          </p:cNvSpPr>
          <p:nvPr>
            <p:ph idx="1"/>
          </p:nvPr>
        </p:nvSpPr>
        <p:spPr>
          <a:xfrm>
            <a:off x="320040" y="3778309"/>
            <a:ext cx="8458200" cy="2667000"/>
          </a:xfrm>
        </p:spPr>
        <p:txBody>
          <a:bodyPr/>
          <a:lstStyle/>
          <a:p>
            <a:r>
              <a:rPr lang="en-US" sz="2000" b="1" dirty="0" smtClean="0"/>
              <a:t>No </a:t>
            </a:r>
            <a:r>
              <a:rPr lang="en-US" sz="2000" b="1" dirty="0"/>
              <a:t>testing on Dec. 10; Secondary Early </a:t>
            </a:r>
            <a:r>
              <a:rPr lang="en-US" sz="2000" b="1" dirty="0" smtClean="0"/>
              <a:t>Release</a:t>
            </a:r>
            <a:endParaRPr lang="en-US" sz="2000" b="1" dirty="0"/>
          </a:p>
          <a:p>
            <a:pPr lvl="0"/>
            <a:r>
              <a:rPr lang="en-US" sz="2000" dirty="0" smtClean="0"/>
              <a:t>FSA </a:t>
            </a:r>
            <a:r>
              <a:rPr lang="en-US" sz="2000" dirty="0"/>
              <a:t>Algebra 1, Geometry, and Algebra 2 EOC computer-based tests (CBT) may be administered in any order, by school, based on needs of students within a school.  One subject does not need to be completed before another begins, and subject tests may be administered concurrently.  </a:t>
            </a:r>
            <a:r>
              <a:rPr lang="en-US" sz="2000" dirty="0">
                <a:solidFill>
                  <a:srgbClr val="C00000"/>
                </a:solidFill>
              </a:rPr>
              <a:t>Additionally, testing should be completed within the least number of days possible but must be completed by the last day of the testing window.  </a:t>
            </a:r>
          </a:p>
          <a:p>
            <a:r>
              <a:rPr lang="en-US" sz="2000" dirty="0" smtClean="0"/>
              <a:t>Any </a:t>
            </a:r>
            <a:r>
              <a:rPr lang="en-US" sz="2000" dirty="0"/>
              <a:t>deviation from </a:t>
            </a:r>
            <a:r>
              <a:rPr lang="en-US" sz="2000" dirty="0" smtClean="0"/>
              <a:t>the approved schedule </a:t>
            </a:r>
            <a:r>
              <a:rPr lang="en-US" sz="2000" dirty="0"/>
              <a:t>requires written approval from FDOE</a:t>
            </a:r>
            <a:r>
              <a:rPr lang="en-US" sz="2000" dirty="0" smtClean="0"/>
              <a:t>.</a:t>
            </a:r>
          </a:p>
        </p:txBody>
      </p:sp>
      <p:graphicFrame>
        <p:nvGraphicFramePr>
          <p:cNvPr id="5" name="Table 4"/>
          <p:cNvGraphicFramePr>
            <a:graphicFrameLocks noGrp="1"/>
          </p:cNvGraphicFramePr>
          <p:nvPr>
            <p:extLst>
              <p:ext uri="{D42A27DB-BD31-4B8C-83A1-F6EECF244321}">
                <p14:modId xmlns:p14="http://schemas.microsoft.com/office/powerpoint/2010/main" val="2674674093"/>
              </p:ext>
            </p:extLst>
          </p:nvPr>
        </p:nvGraphicFramePr>
        <p:xfrm>
          <a:off x="210786" y="1676400"/>
          <a:ext cx="8798628" cy="1402080"/>
        </p:xfrm>
        <a:graphic>
          <a:graphicData uri="http://schemas.openxmlformats.org/drawingml/2006/table">
            <a:tbl>
              <a:tblPr firstRow="1" bandRow="1">
                <a:tableStyleId>{5C22544A-7EE6-4342-B048-85BDC9FD1C3A}</a:tableStyleId>
              </a:tblPr>
              <a:tblGrid>
                <a:gridCol w="2932876"/>
                <a:gridCol w="2932876"/>
                <a:gridCol w="2932876"/>
              </a:tblGrid>
              <a:tr h="370840">
                <a:tc>
                  <a:txBody>
                    <a:bodyPr/>
                    <a:lstStyle/>
                    <a:p>
                      <a:pPr algn="ctr"/>
                      <a:r>
                        <a:rPr lang="en-US" sz="2000" dirty="0" smtClean="0">
                          <a:solidFill>
                            <a:schemeClr val="tx1"/>
                          </a:solidFill>
                        </a:rPr>
                        <a:t>Florida Standards Assessments </a:t>
                      </a:r>
                      <a:endParaRPr lang="en-US" sz="2000" dirty="0">
                        <a:solidFill>
                          <a:schemeClr val="tx1"/>
                        </a:solidFill>
                      </a:endParaRPr>
                    </a:p>
                  </a:txBody>
                  <a:tcPr/>
                </a:tc>
                <a:tc>
                  <a:txBody>
                    <a:bodyPr/>
                    <a:lstStyle/>
                    <a:p>
                      <a:pPr algn="ctr"/>
                      <a:r>
                        <a:rPr lang="en-US" sz="2000" dirty="0" smtClean="0">
                          <a:solidFill>
                            <a:schemeClr val="tx1"/>
                          </a:solidFill>
                        </a:rPr>
                        <a:t>Computer-Based</a:t>
                      </a:r>
                      <a:r>
                        <a:rPr lang="en-US" sz="2000" baseline="0" dirty="0" smtClean="0">
                          <a:solidFill>
                            <a:schemeClr val="tx1"/>
                          </a:solidFill>
                        </a:rPr>
                        <a:t> Administration Window</a:t>
                      </a:r>
                      <a:endParaRPr lang="en-US" sz="2000" dirty="0">
                        <a:solidFill>
                          <a:schemeClr val="tx1"/>
                        </a:solidFill>
                      </a:endParaRPr>
                    </a:p>
                  </a:txBody>
                  <a:tcPr/>
                </a:tc>
                <a:tc>
                  <a:txBody>
                    <a:bodyPr/>
                    <a:lstStyle/>
                    <a:p>
                      <a:pPr algn="ctr"/>
                      <a:r>
                        <a:rPr lang="en-US" sz="2000" dirty="0" smtClean="0">
                          <a:solidFill>
                            <a:schemeClr val="tx1"/>
                          </a:solidFill>
                        </a:rPr>
                        <a:t>Paper-Based Administration Window*</a:t>
                      </a:r>
                      <a:endParaRPr lang="en-US" sz="2000" dirty="0">
                        <a:solidFill>
                          <a:schemeClr val="tx1"/>
                        </a:solidFill>
                      </a:endParaRPr>
                    </a:p>
                  </a:txBody>
                  <a:tcPr/>
                </a:tc>
              </a:tr>
              <a:tr h="370840">
                <a:tc>
                  <a:txBody>
                    <a:bodyPr/>
                    <a:lstStyle/>
                    <a:p>
                      <a:pPr algn="ctr"/>
                      <a:r>
                        <a:rPr lang="en-US" sz="2000" dirty="0" smtClean="0"/>
                        <a:t>Winter</a:t>
                      </a:r>
                      <a:r>
                        <a:rPr lang="en-US" sz="2000" baseline="0" dirty="0" smtClean="0"/>
                        <a:t> 2015 Algebra 1, Geometry, and Algebra 2 </a:t>
                      </a:r>
                      <a:endParaRPr lang="en-US" sz="2000" dirty="0"/>
                    </a:p>
                  </a:txBody>
                  <a:tcPr/>
                </a:tc>
                <a:tc>
                  <a:txBody>
                    <a:bodyPr/>
                    <a:lstStyle/>
                    <a:p>
                      <a:pPr algn="ctr"/>
                      <a:r>
                        <a:rPr lang="en-US" sz="2000" dirty="0" smtClean="0"/>
                        <a:t>November</a:t>
                      </a:r>
                      <a:r>
                        <a:rPr lang="en-US" sz="2000" baseline="0" dirty="0" smtClean="0"/>
                        <a:t> 30 – </a:t>
                      </a:r>
                    </a:p>
                    <a:p>
                      <a:pPr algn="ctr"/>
                      <a:r>
                        <a:rPr lang="en-US" sz="2000" baseline="0" dirty="0" smtClean="0"/>
                        <a:t>December 18</a:t>
                      </a:r>
                      <a:r>
                        <a:rPr lang="en-US" sz="2000" dirty="0" smtClean="0"/>
                        <a:t> </a:t>
                      </a:r>
                      <a:endParaRPr lang="en-US" sz="2000" dirty="0"/>
                    </a:p>
                  </a:txBody>
                  <a:tcPr/>
                </a:tc>
                <a:tc>
                  <a:txBody>
                    <a:bodyPr/>
                    <a:lstStyle/>
                    <a:p>
                      <a:pPr algn="ctr"/>
                      <a:r>
                        <a:rPr lang="en-US" sz="2000" dirty="0" smtClean="0"/>
                        <a:t> </a:t>
                      </a:r>
                      <a:r>
                        <a:rPr lang="en-US" sz="2000" dirty="0" smtClean="0">
                          <a:solidFill>
                            <a:srgbClr val="C00000"/>
                          </a:solidFill>
                        </a:rPr>
                        <a:t>November 30 – December 4 </a:t>
                      </a:r>
                      <a:endParaRPr lang="en-US" sz="2000" dirty="0">
                        <a:solidFill>
                          <a:srgbClr val="C00000"/>
                        </a:solidFill>
                      </a:endParaRPr>
                    </a:p>
                  </a:txBody>
                  <a:tcPr/>
                </a:tc>
              </a:tr>
            </a:tbl>
          </a:graphicData>
        </a:graphic>
      </p:graphicFrame>
      <p:sp>
        <p:nvSpPr>
          <p:cNvPr id="4" name="TextBox 3"/>
          <p:cNvSpPr txBox="1"/>
          <p:nvPr/>
        </p:nvSpPr>
        <p:spPr>
          <a:xfrm>
            <a:off x="243840" y="3168134"/>
            <a:ext cx="8747760" cy="584775"/>
          </a:xfrm>
          <a:prstGeom prst="rect">
            <a:avLst/>
          </a:prstGeom>
          <a:noFill/>
        </p:spPr>
        <p:txBody>
          <a:bodyPr wrap="square" rtlCol="0">
            <a:spAutoFit/>
          </a:bodyPr>
          <a:lstStyle/>
          <a:p>
            <a:r>
              <a:rPr lang="en-US" sz="1600" b="1" dirty="0" smtClean="0"/>
              <a:t>*Paper-based accommodations must be administered during the first week of the window to ensure timely reporting of those results.</a:t>
            </a:r>
            <a:endParaRPr lang="en-US" sz="1600" b="1" dirty="0"/>
          </a:p>
        </p:txBody>
      </p:sp>
    </p:spTree>
    <p:extLst>
      <p:ext uri="{BB962C8B-B14F-4D97-AF65-F5344CB8AC3E}">
        <p14:creationId xmlns:p14="http://schemas.microsoft.com/office/powerpoint/2010/main" val="1711797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 Administration Schedule</a:t>
            </a:r>
            <a:endParaRPr lang="en-US" dirty="0"/>
          </a:p>
        </p:txBody>
      </p:sp>
      <p:sp>
        <p:nvSpPr>
          <p:cNvPr id="4" name="Slide Number Placeholder 3"/>
          <p:cNvSpPr>
            <a:spLocks noGrp="1"/>
          </p:cNvSpPr>
          <p:nvPr>
            <p:ph type="sldNum" sz="quarter" idx="12"/>
          </p:nvPr>
        </p:nvSpPr>
        <p:spPr/>
        <p:txBody>
          <a:bodyPr/>
          <a:lstStyle/>
          <a:p>
            <a:fld id="{60F88D64-766A-45C3-93FE-3E1D3068B07A}" type="slidenum">
              <a:rPr lang="en-US" smtClean="0"/>
              <a:t>11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43756452"/>
              </p:ext>
            </p:extLst>
          </p:nvPr>
        </p:nvGraphicFramePr>
        <p:xfrm>
          <a:off x="4495800" y="2362200"/>
          <a:ext cx="4419600" cy="3429000"/>
        </p:xfrm>
        <a:graphic>
          <a:graphicData uri="http://schemas.openxmlformats.org/drawingml/2006/table">
            <a:tbl>
              <a:tblPr firstRow="1" bandRow="1">
                <a:tableStyleId>{073A0DAA-6AF3-43AB-8588-CEC1D06C72B9}</a:tableStyleId>
              </a:tblPr>
              <a:tblGrid>
                <a:gridCol w="1473200"/>
                <a:gridCol w="1473200"/>
                <a:gridCol w="1473200"/>
              </a:tblGrid>
              <a:tr h="857250">
                <a:tc>
                  <a:txBody>
                    <a:bodyPr/>
                    <a:lstStyle/>
                    <a:p>
                      <a:pPr algn="ctr"/>
                      <a:r>
                        <a:rPr lang="en-US" sz="1600" dirty="0" smtClean="0">
                          <a:solidFill>
                            <a:sysClr val="windowText" lastClr="000000"/>
                          </a:solidFill>
                          <a:latin typeface="Times New Roman" panose="02020603050405020304" pitchFamily="18" charset="0"/>
                          <a:cs typeface="Times New Roman" panose="02020603050405020304" pitchFamily="18" charset="0"/>
                        </a:rPr>
                        <a:t>Subject</a:t>
                      </a:r>
                      <a:endParaRPr lang="en-US" sz="16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600" dirty="0" smtClean="0">
                          <a:solidFill>
                            <a:sysClr val="windowText" lastClr="000000"/>
                          </a:solidFill>
                          <a:latin typeface="Times New Roman" panose="02020603050405020304" pitchFamily="18" charset="0"/>
                          <a:cs typeface="Times New Roman" panose="02020603050405020304" pitchFamily="18" charset="0"/>
                        </a:rPr>
                        <a:t>Session Length</a:t>
                      </a:r>
                      <a:endParaRPr lang="en-US" sz="16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600" dirty="0" smtClean="0">
                          <a:solidFill>
                            <a:sysClr val="windowText" lastClr="000000"/>
                          </a:solidFill>
                          <a:latin typeface="Times New Roman" panose="02020603050405020304" pitchFamily="18" charset="0"/>
                          <a:cs typeface="Times New Roman" panose="02020603050405020304" pitchFamily="18" charset="0"/>
                        </a:rPr>
                        <a:t>Number of Sessions</a:t>
                      </a:r>
                      <a:endParaRPr lang="en-US" sz="1600" dirty="0">
                        <a:solidFill>
                          <a:sysClr val="windowText" lastClr="0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r>
              <a:tr h="857250">
                <a:tc>
                  <a:txBody>
                    <a:bodyPr/>
                    <a:lstStyle/>
                    <a:p>
                      <a:pPr algn="ctr"/>
                      <a:r>
                        <a:rPr lang="en-US" sz="1600" dirty="0" smtClean="0">
                          <a:latin typeface="Times New Roman" panose="02020603050405020304" pitchFamily="18" charset="0"/>
                          <a:cs typeface="Times New Roman" panose="02020603050405020304" pitchFamily="18" charset="0"/>
                        </a:rPr>
                        <a:t>Algebra</a:t>
                      </a:r>
                      <a:r>
                        <a:rPr lang="en-US" sz="1600" baseline="0" dirty="0" smtClean="0">
                          <a:latin typeface="Times New Roman" panose="02020603050405020304" pitchFamily="18" charset="0"/>
                          <a:cs typeface="Times New Roman" panose="02020603050405020304" pitchFamily="18" charset="0"/>
                        </a:rPr>
                        <a:t> 1</a:t>
                      </a:r>
                      <a:endParaRPr 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latin typeface="Times New Roman" panose="02020603050405020304" pitchFamily="18" charset="0"/>
                          <a:cs typeface="Times New Roman" panose="02020603050405020304" pitchFamily="18" charset="0"/>
                        </a:rPr>
                        <a:t>90 minutes</a:t>
                      </a:r>
                      <a:endParaRPr 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latin typeface="Times New Roman" panose="02020603050405020304" pitchFamily="18" charset="0"/>
                          <a:cs typeface="Times New Roman" panose="02020603050405020304" pitchFamily="18" charset="0"/>
                        </a:rPr>
                        <a:t>2</a:t>
                      </a:r>
                      <a:endParaRPr 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57250">
                <a:tc>
                  <a:txBody>
                    <a:bodyPr/>
                    <a:lstStyle/>
                    <a:p>
                      <a:pPr algn="ctr"/>
                      <a:r>
                        <a:rPr lang="en-US" sz="1600" dirty="0" smtClean="0">
                          <a:latin typeface="Times New Roman" panose="02020603050405020304" pitchFamily="18" charset="0"/>
                          <a:cs typeface="Times New Roman" panose="02020603050405020304" pitchFamily="18" charset="0"/>
                        </a:rPr>
                        <a:t>Geometry</a:t>
                      </a:r>
                      <a:endParaRPr 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anose="02020603050405020304" pitchFamily="18" charset="0"/>
                          <a:cs typeface="Times New Roman" panose="02020603050405020304" pitchFamily="18" charset="0"/>
                        </a:rPr>
                        <a:t>90 minutes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latin typeface="Times New Roman" panose="02020603050405020304" pitchFamily="18" charset="0"/>
                          <a:cs typeface="Times New Roman" panose="02020603050405020304" pitchFamily="18" charset="0"/>
                        </a:rPr>
                        <a:t>2</a:t>
                      </a:r>
                      <a:endParaRPr 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57250">
                <a:tc>
                  <a:txBody>
                    <a:bodyPr/>
                    <a:lstStyle/>
                    <a:p>
                      <a:pPr algn="ctr"/>
                      <a:r>
                        <a:rPr lang="en-US" sz="1600" dirty="0" smtClean="0">
                          <a:latin typeface="Times New Roman" panose="02020603050405020304" pitchFamily="18" charset="0"/>
                          <a:cs typeface="Times New Roman" panose="02020603050405020304" pitchFamily="18" charset="0"/>
                        </a:rPr>
                        <a:t>Algebra</a:t>
                      </a:r>
                      <a:r>
                        <a:rPr lang="en-US" sz="1600" baseline="0" dirty="0" smtClean="0">
                          <a:latin typeface="Times New Roman" panose="02020603050405020304" pitchFamily="18" charset="0"/>
                          <a:cs typeface="Times New Roman" panose="02020603050405020304" pitchFamily="18" charset="0"/>
                        </a:rPr>
                        <a:t> 2</a:t>
                      </a:r>
                      <a:endParaRPr 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anose="02020603050405020304" pitchFamily="18" charset="0"/>
                          <a:cs typeface="Times New Roman" panose="02020603050405020304" pitchFamily="18" charset="0"/>
                        </a:rPr>
                        <a:t>90 minutes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latin typeface="Times New Roman" panose="02020603050405020304" pitchFamily="18" charset="0"/>
                          <a:cs typeface="Times New Roman" panose="02020603050405020304" pitchFamily="18" charset="0"/>
                        </a:rPr>
                        <a:t>2</a:t>
                      </a:r>
                      <a:endParaRPr lang="en-US"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Content Placeholder 2"/>
          <p:cNvSpPr txBox="1">
            <a:spLocks/>
          </p:cNvSpPr>
          <p:nvPr/>
        </p:nvSpPr>
        <p:spPr>
          <a:xfrm>
            <a:off x="76200" y="1645919"/>
            <a:ext cx="8667750" cy="380999"/>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b="1" dirty="0" smtClean="0"/>
              <a:t>Session Lengths by Subject  </a:t>
            </a:r>
            <a:endParaRPr lang="en-US" sz="2800" dirty="0" smtClean="0"/>
          </a:p>
          <a:p>
            <a:pPr marL="0" indent="0">
              <a:buFont typeface="Arial" panose="020B0604020202020204" pitchFamily="34" charset="0"/>
              <a:buNone/>
            </a:pPr>
            <a:endParaRPr lang="en-US" sz="2800" dirty="0"/>
          </a:p>
        </p:txBody>
      </p:sp>
      <p:sp>
        <p:nvSpPr>
          <p:cNvPr id="7" name="Content Placeholder 2"/>
          <p:cNvSpPr txBox="1">
            <a:spLocks/>
          </p:cNvSpPr>
          <p:nvPr/>
        </p:nvSpPr>
        <p:spPr>
          <a:xfrm>
            <a:off x="311217" y="2209800"/>
            <a:ext cx="3879783" cy="4419600"/>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t>All FSA EOC assessments are administered in two sessions over two days. </a:t>
            </a:r>
          </a:p>
          <a:p>
            <a:pPr marL="0" indent="0">
              <a:buNone/>
            </a:pPr>
            <a:r>
              <a:rPr lang="en-US" sz="1800" dirty="0" smtClean="0"/>
              <a:t>Sessions </a:t>
            </a:r>
            <a:r>
              <a:rPr lang="en-US" sz="1800" dirty="0"/>
              <a:t>must be completed in the designated order. Two-session tests MUST be administered over two days, and Session 1 MUST be completed before Session 2.  </a:t>
            </a:r>
            <a:r>
              <a:rPr lang="en-US" sz="1800" b="1" dirty="0" smtClean="0"/>
              <a:t>Any </a:t>
            </a:r>
            <a:r>
              <a:rPr lang="en-US" sz="1800" b="1" dirty="0"/>
              <a:t>students absent for a session may not participate in the next session until they have completed the session that they missed.</a:t>
            </a:r>
            <a:endParaRPr lang="en-US" sz="1800" dirty="0"/>
          </a:p>
          <a:p>
            <a:pPr marL="0" indent="0">
              <a:buFont typeface="Arial" panose="020B0604020202020204" pitchFamily="34" charset="0"/>
              <a:buNone/>
            </a:pPr>
            <a:r>
              <a:rPr lang="en-US" sz="1800" dirty="0" smtClean="0"/>
              <a:t>Any student who has not completed a session by the end of the allotted time may continue working; however, each session may last no longer than half the length of a typical school day.</a:t>
            </a:r>
          </a:p>
          <a:p>
            <a:pPr marL="0" indent="0">
              <a:buFont typeface="Arial" panose="020B0604020202020204" pitchFamily="34" charset="0"/>
              <a:buNone/>
            </a:pPr>
            <a:endParaRPr lang="en-US" sz="2000" dirty="0" smtClean="0"/>
          </a:p>
        </p:txBody>
      </p:sp>
    </p:spTree>
    <p:extLst>
      <p:ext uri="{BB962C8B-B14F-4D97-AF65-F5344CB8AC3E}">
        <p14:creationId xmlns:p14="http://schemas.microsoft.com/office/powerpoint/2010/main" val="53836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to Be Tested</a:t>
            </a:r>
            <a:endParaRPr lang="en-US" dirty="0"/>
          </a:p>
        </p:txBody>
      </p:sp>
      <p:sp>
        <p:nvSpPr>
          <p:cNvPr id="3" name="Content Placeholder 2"/>
          <p:cNvSpPr>
            <a:spLocks noGrp="1"/>
          </p:cNvSpPr>
          <p:nvPr>
            <p:ph idx="1"/>
          </p:nvPr>
        </p:nvSpPr>
        <p:spPr>
          <a:xfrm>
            <a:off x="228600" y="1752600"/>
            <a:ext cx="8737092" cy="4800599"/>
          </a:xfrm>
        </p:spPr>
        <p:txBody>
          <a:bodyPr/>
          <a:lstStyle/>
          <a:p>
            <a:pPr>
              <a:spcBef>
                <a:spcPts val="0"/>
              </a:spcBef>
              <a:spcAft>
                <a:spcPts val="0"/>
              </a:spcAft>
            </a:pPr>
            <a:r>
              <a:rPr lang="en-US" sz="2200" dirty="0" smtClean="0"/>
              <a:t>Students that failed the FSA Algebra 1 EOC test and do </a:t>
            </a:r>
            <a:r>
              <a:rPr lang="en-US" sz="2200" u="sng" dirty="0" smtClean="0"/>
              <a:t>NOT</a:t>
            </a:r>
            <a:r>
              <a:rPr lang="en-US" sz="2200" dirty="0" smtClean="0"/>
              <a:t> have a comparative PERT mathematics score.</a:t>
            </a:r>
          </a:p>
          <a:p>
            <a:pPr lvl="1">
              <a:spcBef>
                <a:spcPts val="0"/>
              </a:spcBef>
              <a:spcAft>
                <a:spcPts val="0"/>
              </a:spcAft>
            </a:pPr>
            <a:r>
              <a:rPr lang="en-US" sz="2200" b="1" u="sng" dirty="0" smtClean="0">
                <a:solidFill>
                  <a:srgbClr val="C00000"/>
                </a:solidFill>
              </a:rPr>
              <a:t>Very Important</a:t>
            </a:r>
            <a:r>
              <a:rPr lang="en-US" sz="2200" b="1" dirty="0" smtClean="0">
                <a:solidFill>
                  <a:srgbClr val="C00000"/>
                </a:solidFill>
              </a:rPr>
              <a:t>:  Please </a:t>
            </a:r>
            <a:r>
              <a:rPr lang="en-US" sz="2200" b="1" dirty="0">
                <a:solidFill>
                  <a:srgbClr val="C00000"/>
                </a:solidFill>
              </a:rPr>
              <a:t>note that students who </a:t>
            </a:r>
            <a:r>
              <a:rPr lang="en-US" sz="2200" b="1" dirty="0" smtClean="0">
                <a:solidFill>
                  <a:srgbClr val="C00000"/>
                </a:solidFill>
              </a:rPr>
              <a:t>previously took the NGSSS Algebra </a:t>
            </a:r>
            <a:r>
              <a:rPr lang="en-US" sz="2200" b="1" dirty="0">
                <a:solidFill>
                  <a:srgbClr val="C00000"/>
                </a:solidFill>
              </a:rPr>
              <a:t>1 </a:t>
            </a:r>
            <a:r>
              <a:rPr lang="en-US" sz="2200" b="1" dirty="0" smtClean="0">
                <a:solidFill>
                  <a:srgbClr val="C00000"/>
                </a:solidFill>
              </a:rPr>
              <a:t>EOC Retake (check EOC Test Source in FDM) participate </a:t>
            </a:r>
            <a:r>
              <a:rPr lang="en-US" sz="2200" b="1" dirty="0">
                <a:solidFill>
                  <a:srgbClr val="C00000"/>
                </a:solidFill>
              </a:rPr>
              <a:t>in the NGSSS Algebra 1 Retake </a:t>
            </a:r>
            <a:r>
              <a:rPr lang="en-US" sz="2200" b="1" dirty="0" smtClean="0">
                <a:solidFill>
                  <a:srgbClr val="C00000"/>
                </a:solidFill>
              </a:rPr>
              <a:t>EOC. They do </a:t>
            </a:r>
            <a:r>
              <a:rPr lang="en-US" sz="2200" b="1" u="sng" dirty="0" smtClean="0">
                <a:solidFill>
                  <a:srgbClr val="C00000"/>
                </a:solidFill>
              </a:rPr>
              <a:t>NOT</a:t>
            </a:r>
            <a:r>
              <a:rPr lang="en-US" sz="2200" b="1" dirty="0" smtClean="0">
                <a:solidFill>
                  <a:srgbClr val="C00000"/>
                </a:solidFill>
              </a:rPr>
              <a:t> take the FSA Algebra 1 EOC test.</a:t>
            </a:r>
            <a:endParaRPr lang="en-US" sz="2200" b="1" dirty="0">
              <a:solidFill>
                <a:srgbClr val="C00000"/>
              </a:solidFill>
            </a:endParaRPr>
          </a:p>
          <a:p>
            <a:pPr>
              <a:spcBef>
                <a:spcPts val="0"/>
              </a:spcBef>
              <a:spcAft>
                <a:spcPts val="0"/>
              </a:spcAft>
            </a:pPr>
            <a:r>
              <a:rPr lang="en-US" sz="2200" dirty="0" smtClean="0"/>
              <a:t>Students </a:t>
            </a:r>
            <a:r>
              <a:rPr lang="en-US" sz="2200" dirty="0"/>
              <a:t>who are new to the district (private school, out of state/country) </a:t>
            </a:r>
            <a:r>
              <a:rPr lang="en-US" sz="2200" u="sng" dirty="0"/>
              <a:t>and</a:t>
            </a:r>
            <a:r>
              <a:rPr lang="en-US" sz="2200" dirty="0"/>
              <a:t> have an Algebra 1 credit but </a:t>
            </a:r>
            <a:r>
              <a:rPr lang="en-US" sz="2200" dirty="0" smtClean="0"/>
              <a:t>no passing/proficient </a:t>
            </a:r>
            <a:r>
              <a:rPr lang="en-US" sz="2200" dirty="0"/>
              <a:t>score on </a:t>
            </a:r>
            <a:r>
              <a:rPr lang="en-US" sz="2200" dirty="0" smtClean="0"/>
              <a:t>an approved </a:t>
            </a:r>
            <a:r>
              <a:rPr lang="en-US" sz="2200" dirty="0"/>
              <a:t>statewide, standardized EOC assessment in Algebra </a:t>
            </a:r>
            <a:r>
              <a:rPr lang="en-US" sz="2200" dirty="0" smtClean="0"/>
              <a:t>1. </a:t>
            </a:r>
            <a:endParaRPr lang="en-US" sz="2200" dirty="0"/>
          </a:p>
          <a:p>
            <a:pPr>
              <a:spcBef>
                <a:spcPts val="0"/>
              </a:spcBef>
              <a:spcAft>
                <a:spcPts val="0"/>
              </a:spcAft>
            </a:pPr>
            <a:r>
              <a:rPr lang="en-US" sz="2200" dirty="0" smtClean="0"/>
              <a:t>Students that have completed a course (Algebra 1, Geometry, and Algebra 2) via the part-time Florida Virtual Program and are at 80% or more complete and recent completers.</a:t>
            </a:r>
          </a:p>
          <a:p>
            <a:pPr>
              <a:spcBef>
                <a:spcPts val="0"/>
              </a:spcBef>
              <a:spcAft>
                <a:spcPts val="0"/>
              </a:spcAft>
            </a:pPr>
            <a:r>
              <a:rPr lang="en-US" sz="2200" dirty="0"/>
              <a:t>Students whose </a:t>
            </a:r>
            <a:r>
              <a:rPr lang="en-US" sz="2200" dirty="0" smtClean="0"/>
              <a:t>FSA Algebra 1 EOC test </a:t>
            </a:r>
            <a:r>
              <a:rPr lang="en-US" sz="2200" dirty="0"/>
              <a:t>was invalidated </a:t>
            </a:r>
            <a:r>
              <a:rPr lang="en-US" sz="2200" dirty="0" smtClean="0"/>
              <a:t>and don’t have a score.</a:t>
            </a:r>
            <a:endParaRPr lang="en-US" sz="2200" dirty="0"/>
          </a:p>
          <a:p>
            <a:endParaRPr lang="en-US" dirty="0"/>
          </a:p>
        </p:txBody>
      </p:sp>
      <p:sp>
        <p:nvSpPr>
          <p:cNvPr id="4" name="Slide Number Placeholder 3"/>
          <p:cNvSpPr>
            <a:spLocks noGrp="1"/>
          </p:cNvSpPr>
          <p:nvPr>
            <p:ph type="sldNum" sz="quarter" idx="12"/>
          </p:nvPr>
        </p:nvSpPr>
        <p:spPr/>
        <p:txBody>
          <a:bodyPr/>
          <a:lstStyle/>
          <a:p>
            <a:fld id="{60F88D64-766A-45C3-93FE-3E1D3068B07A}" type="slidenum">
              <a:rPr lang="en-US" smtClean="0"/>
              <a:t>12</a:t>
            </a:fld>
            <a:endParaRPr lang="en-US" dirty="0"/>
          </a:p>
        </p:txBody>
      </p:sp>
    </p:spTree>
    <p:extLst>
      <p:ext uri="{BB962C8B-B14F-4D97-AF65-F5344CB8AC3E}">
        <p14:creationId xmlns:p14="http://schemas.microsoft.com/office/powerpoint/2010/main" val="2715199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Students to Be Tested</a:t>
            </a:r>
          </a:p>
        </p:txBody>
      </p:sp>
      <p:sp>
        <p:nvSpPr>
          <p:cNvPr id="4" name="Slide Number Placeholder 3"/>
          <p:cNvSpPr>
            <a:spLocks noGrp="1"/>
          </p:cNvSpPr>
          <p:nvPr>
            <p:ph type="sldNum" sz="quarter" idx="12"/>
          </p:nvPr>
        </p:nvSpPr>
        <p:spPr/>
        <p:txBody>
          <a:bodyPr/>
          <a:lstStyle/>
          <a:p>
            <a:fld id="{60F88D64-766A-45C3-93FE-3E1D3068B07A}" type="slidenum">
              <a:rPr lang="en-US" smtClean="0"/>
              <a:t>13</a:t>
            </a:fld>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295400"/>
            <a:ext cx="7483433"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14400" y="5559772"/>
            <a:ext cx="7239000" cy="584775"/>
          </a:xfrm>
          <a:prstGeom prst="rect">
            <a:avLst/>
          </a:prstGeom>
          <a:noFill/>
        </p:spPr>
        <p:txBody>
          <a:bodyPr wrap="square" rtlCol="0">
            <a:spAutoFit/>
          </a:bodyPr>
          <a:lstStyle/>
          <a:p>
            <a:r>
              <a:rPr lang="en-US" sz="1600" b="1" dirty="0"/>
              <a:t>* </a:t>
            </a:r>
            <a:r>
              <a:rPr lang="en-US" sz="1600" b="1" u="sng" dirty="0" smtClean="0"/>
              <a:t>Note</a:t>
            </a:r>
            <a:r>
              <a:rPr lang="en-US" sz="1600" b="1" dirty="0" smtClean="0"/>
              <a:t>: Students </a:t>
            </a:r>
            <a:r>
              <a:rPr lang="en-US" sz="1600" b="1" dirty="0"/>
              <a:t>who completed one of these courses </a:t>
            </a:r>
            <a:r>
              <a:rPr lang="en-US" sz="1600" b="1" u="sng" dirty="0"/>
              <a:t>prior to Fall 2014</a:t>
            </a:r>
            <a:r>
              <a:rPr lang="en-US" sz="1600" b="1" dirty="0"/>
              <a:t> participate in the NGSSS Algebra 1 Retake EOC Assessment.</a:t>
            </a:r>
          </a:p>
        </p:txBody>
      </p:sp>
    </p:spTree>
    <p:extLst>
      <p:ext uri="{BB962C8B-B14F-4D97-AF65-F5344CB8AC3E}">
        <p14:creationId xmlns:p14="http://schemas.microsoft.com/office/powerpoint/2010/main" val="2861414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44475" y="304800"/>
            <a:ext cx="8229600" cy="1143000"/>
          </a:xfrm>
        </p:spPr>
        <p:txBody>
          <a:bodyPr>
            <a:normAutofit fontScale="90000"/>
          </a:bodyPr>
          <a:lstStyle/>
          <a:p>
            <a:r>
              <a:rPr lang="en-US" dirty="0" smtClean="0"/>
              <a:t/>
            </a:r>
            <a:br>
              <a:rPr lang="en-US" dirty="0" smtClean="0"/>
            </a:br>
            <a:r>
              <a:rPr lang="en-US" dirty="0" smtClean="0"/>
              <a:t>Students </a:t>
            </a:r>
            <a:r>
              <a:rPr lang="en-US" dirty="0"/>
              <a:t>to Be </a:t>
            </a:r>
            <a:r>
              <a:rPr lang="en-US" dirty="0" smtClean="0"/>
              <a:t>Tested</a:t>
            </a:r>
            <a:br>
              <a:rPr lang="en-US" dirty="0" smtClean="0"/>
            </a:br>
            <a:endParaRPr lang="en-US" altLang="en-US" dirty="0" smtClean="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60097890"/>
              </p:ext>
            </p:extLst>
          </p:nvPr>
        </p:nvGraphicFramePr>
        <p:xfrm>
          <a:off x="177800" y="2403294"/>
          <a:ext cx="8763001" cy="3235506"/>
        </p:xfrm>
        <a:graphic>
          <a:graphicData uri="http://schemas.openxmlformats.org/drawingml/2006/table">
            <a:tbl>
              <a:tblPr firstRow="1" bandRow="1">
                <a:tableStyleId>{00A15C55-8517-42AA-B614-E9B94910E393}</a:tableStyleId>
              </a:tblPr>
              <a:tblGrid>
                <a:gridCol w="5362435"/>
                <a:gridCol w="1700283"/>
                <a:gridCol w="1700283"/>
              </a:tblGrid>
              <a:tr h="531163">
                <a:tc>
                  <a:txBody>
                    <a:bodyPr/>
                    <a:lstStyle/>
                    <a:p>
                      <a:r>
                        <a:rPr lang="en-US" sz="2400" dirty="0" smtClean="0"/>
                        <a:t>Special Programs</a:t>
                      </a:r>
                      <a:endParaRPr lang="en-US" sz="2400" dirty="0">
                        <a:solidFill>
                          <a:schemeClr val="tx1"/>
                        </a:solidFill>
                        <a:latin typeface="+mn-lt"/>
                      </a:endParaRPr>
                    </a:p>
                  </a:txBody>
                  <a:tcPr marT="45739" marB="45739"/>
                </a:tc>
                <a:tc>
                  <a:txBody>
                    <a:bodyPr/>
                    <a:lstStyle/>
                    <a:p>
                      <a:pPr algn="ctr"/>
                      <a:r>
                        <a:rPr lang="en-US" sz="2400" dirty="0" smtClean="0"/>
                        <a:t>District Number</a:t>
                      </a:r>
                      <a:endParaRPr lang="en-US" sz="2400" dirty="0">
                        <a:solidFill>
                          <a:schemeClr val="tx1"/>
                        </a:solidFill>
                        <a:latin typeface="+mn-lt"/>
                      </a:endParaRPr>
                    </a:p>
                  </a:txBody>
                  <a:tcPr marT="45739" marB="45739"/>
                </a:tc>
                <a:tc>
                  <a:txBody>
                    <a:bodyPr/>
                    <a:lstStyle/>
                    <a:p>
                      <a:pPr algn="ctr"/>
                      <a:r>
                        <a:rPr lang="en-US" sz="2400" dirty="0" smtClean="0"/>
                        <a:t>School Number</a:t>
                      </a:r>
                      <a:endParaRPr lang="en-US" sz="2400" dirty="0">
                        <a:solidFill>
                          <a:schemeClr val="tx1"/>
                        </a:solidFill>
                        <a:latin typeface="+mn-lt"/>
                      </a:endParaRPr>
                    </a:p>
                  </a:txBody>
                  <a:tcPr marT="45739" marB="45739"/>
                </a:tc>
              </a:tr>
              <a:tr h="459437">
                <a:tc>
                  <a:txBody>
                    <a:bodyPr/>
                    <a:lstStyle/>
                    <a:p>
                      <a:r>
                        <a:rPr lang="en-US" sz="2000" dirty="0" smtClean="0"/>
                        <a:t>FLVS</a:t>
                      </a:r>
                      <a:r>
                        <a:rPr lang="en-US" sz="2000" b="1" baseline="0" dirty="0" smtClean="0">
                          <a:latin typeface="+mn-lt"/>
                        </a:rPr>
                        <a:t> </a:t>
                      </a:r>
                      <a:r>
                        <a:rPr lang="en-US" sz="2000" dirty="0" smtClean="0"/>
                        <a:t>Full-Time K-8</a:t>
                      </a:r>
                      <a:endParaRPr lang="en-US" sz="2000" b="1" dirty="0">
                        <a:latin typeface="+mn-lt"/>
                      </a:endParaRPr>
                    </a:p>
                  </a:txBody>
                  <a:tcPr marT="45739" marB="45739"/>
                </a:tc>
                <a:tc>
                  <a:txBody>
                    <a:bodyPr/>
                    <a:lstStyle/>
                    <a:p>
                      <a:pPr algn="ctr"/>
                      <a:r>
                        <a:rPr lang="en-US" sz="2000" b="0" dirty="0" smtClean="0">
                          <a:latin typeface="+mn-lt"/>
                        </a:rPr>
                        <a:t>71</a:t>
                      </a:r>
                      <a:endParaRPr lang="en-US" sz="2000" b="0" dirty="0">
                        <a:latin typeface="+mn-lt"/>
                      </a:endParaRPr>
                    </a:p>
                  </a:txBody>
                  <a:tcPr marT="45739" marB="45739"/>
                </a:tc>
                <a:tc>
                  <a:txBody>
                    <a:bodyPr/>
                    <a:lstStyle/>
                    <a:p>
                      <a:pPr algn="ctr"/>
                      <a:r>
                        <a:rPr lang="en-US" sz="2000" b="0" dirty="0" smtClean="0">
                          <a:latin typeface="+mn-lt"/>
                        </a:rPr>
                        <a:t>0300</a:t>
                      </a:r>
                      <a:endParaRPr lang="en-US" sz="2000" b="0" dirty="0">
                        <a:latin typeface="+mn-lt"/>
                      </a:endParaRPr>
                    </a:p>
                  </a:txBody>
                  <a:tcPr marT="45739" marB="45739"/>
                </a:tc>
              </a:tr>
              <a:tr h="459437">
                <a:tc>
                  <a:txBody>
                    <a:bodyPr/>
                    <a:lstStyle/>
                    <a:p>
                      <a:r>
                        <a:rPr lang="en-US" sz="2000" dirty="0" smtClean="0"/>
                        <a:t>FLVS</a:t>
                      </a:r>
                      <a:r>
                        <a:rPr lang="en-US" sz="2000" b="1" baseline="0" dirty="0">
                          <a:latin typeface="+mn-lt"/>
                        </a:rPr>
                        <a:t> </a:t>
                      </a:r>
                      <a:r>
                        <a:rPr lang="en-US" sz="2000" dirty="0" smtClean="0"/>
                        <a:t>Full-Time 9-12</a:t>
                      </a:r>
                      <a:endParaRPr lang="en-US" sz="2000" b="1" dirty="0">
                        <a:latin typeface="+mn-lt"/>
                      </a:endParaRPr>
                    </a:p>
                  </a:txBody>
                  <a:tcPr marT="45739" marB="45739"/>
                </a:tc>
                <a:tc>
                  <a:txBody>
                    <a:bodyPr/>
                    <a:lstStyle/>
                    <a:p>
                      <a:pPr algn="ctr"/>
                      <a:r>
                        <a:rPr lang="en-US" sz="2000" dirty="0" smtClean="0"/>
                        <a:t>71</a:t>
                      </a:r>
                      <a:endParaRPr lang="en-US" sz="2000" b="1" dirty="0">
                        <a:latin typeface="+mn-lt"/>
                      </a:endParaRPr>
                    </a:p>
                  </a:txBody>
                  <a:tcPr marT="45739" marB="45739"/>
                </a:tc>
                <a:tc>
                  <a:txBody>
                    <a:bodyPr/>
                    <a:lstStyle/>
                    <a:p>
                      <a:pPr algn="ctr"/>
                      <a:r>
                        <a:rPr lang="en-US" sz="2000" dirty="0" smtClean="0"/>
                        <a:t>0400</a:t>
                      </a:r>
                      <a:endParaRPr lang="en-US" sz="2000" b="1" dirty="0">
                        <a:latin typeface="+mn-lt"/>
                      </a:endParaRPr>
                    </a:p>
                  </a:txBody>
                  <a:tcPr marT="45739" marB="45739"/>
                </a:tc>
              </a:tr>
              <a:tr h="385520">
                <a:tc>
                  <a:txBody>
                    <a:bodyPr/>
                    <a:lstStyle/>
                    <a:p>
                      <a:r>
                        <a:rPr lang="en-US" sz="2000" dirty="0" smtClean="0"/>
                        <a:t>Miami-Dade Online Academy </a:t>
                      </a:r>
                      <a:endParaRPr lang="en-US" sz="2000" b="1" dirty="0">
                        <a:latin typeface="+mn-lt"/>
                      </a:endParaRPr>
                    </a:p>
                  </a:txBody>
                  <a:tcPr marT="45739" marB="45739"/>
                </a:tc>
                <a:tc>
                  <a:txBody>
                    <a:bodyPr/>
                    <a:lstStyle/>
                    <a:p>
                      <a:pPr algn="ctr"/>
                      <a:r>
                        <a:rPr lang="en-US" sz="2000" dirty="0" smtClean="0"/>
                        <a:t>13</a:t>
                      </a:r>
                      <a:endParaRPr lang="en-US" sz="2000" b="1" dirty="0">
                        <a:latin typeface="+mn-lt"/>
                      </a:endParaRPr>
                    </a:p>
                  </a:txBody>
                  <a:tcPr marT="45739" marB="45739"/>
                </a:tc>
                <a:tc>
                  <a:txBody>
                    <a:bodyPr/>
                    <a:lstStyle/>
                    <a:p>
                      <a:pPr algn="ctr"/>
                      <a:r>
                        <a:rPr lang="en-US" sz="2000" dirty="0" smtClean="0"/>
                        <a:t>7001</a:t>
                      </a:r>
                      <a:endParaRPr lang="en-US" sz="2000" b="1" dirty="0">
                        <a:latin typeface="+mn-lt"/>
                      </a:endParaRPr>
                    </a:p>
                  </a:txBody>
                  <a:tcPr marT="45739" marB="45739"/>
                </a:tc>
              </a:tr>
              <a:tr h="385520">
                <a:tc>
                  <a:txBody>
                    <a:bodyPr/>
                    <a:lstStyle/>
                    <a:p>
                      <a:r>
                        <a:rPr lang="en-US" sz="2000" dirty="0" smtClean="0"/>
                        <a:t>Home Education Program</a:t>
                      </a:r>
                      <a:endParaRPr lang="en-US" sz="2000" b="1" dirty="0">
                        <a:latin typeface="+mn-lt"/>
                      </a:endParaRPr>
                    </a:p>
                  </a:txBody>
                  <a:tcPr marT="45739" marB="45739"/>
                </a:tc>
                <a:tc>
                  <a:txBody>
                    <a:bodyPr/>
                    <a:lstStyle/>
                    <a:p>
                      <a:pPr algn="ctr"/>
                      <a:r>
                        <a:rPr lang="en-US" sz="2000" dirty="0" smtClean="0"/>
                        <a:t>13</a:t>
                      </a:r>
                      <a:endParaRPr lang="en-US" sz="2000" b="1" dirty="0">
                        <a:latin typeface="+mn-lt"/>
                      </a:endParaRPr>
                    </a:p>
                  </a:txBody>
                  <a:tcPr marT="45739" marB="45739"/>
                </a:tc>
                <a:tc>
                  <a:txBody>
                    <a:bodyPr/>
                    <a:lstStyle/>
                    <a:p>
                      <a:pPr algn="ctr"/>
                      <a:r>
                        <a:rPr lang="en-US" sz="2000" dirty="0" smtClean="0"/>
                        <a:t>9998</a:t>
                      </a:r>
                      <a:endParaRPr lang="en-US" sz="2000" b="1" dirty="0">
                        <a:latin typeface="+mn-lt"/>
                      </a:endParaRPr>
                    </a:p>
                  </a:txBody>
                  <a:tcPr marT="45739" marB="45739"/>
                </a:tc>
              </a:tr>
              <a:tr h="674630">
                <a:tc>
                  <a:txBody>
                    <a:bodyPr/>
                    <a:lstStyle/>
                    <a:p>
                      <a:r>
                        <a:rPr lang="en-US" sz="2000" dirty="0" smtClean="0"/>
                        <a:t>Hospital/Homebound*</a:t>
                      </a:r>
                    </a:p>
                    <a:p>
                      <a:r>
                        <a:rPr lang="en-US" sz="2000" dirty="0" smtClean="0"/>
                        <a:t>(Brucie Ball Educational</a:t>
                      </a:r>
                      <a:r>
                        <a:rPr lang="en-US" sz="2000" baseline="0" dirty="0" smtClean="0"/>
                        <a:t> Center)</a:t>
                      </a:r>
                      <a:endParaRPr lang="en-US" sz="2000" b="0" dirty="0">
                        <a:latin typeface="+mn-lt"/>
                      </a:endParaRPr>
                    </a:p>
                  </a:txBody>
                  <a:tcPr marT="45739" marB="45739"/>
                </a:tc>
                <a:tc>
                  <a:txBody>
                    <a:bodyPr/>
                    <a:lstStyle/>
                    <a:p>
                      <a:pPr algn="ctr"/>
                      <a:r>
                        <a:rPr lang="en-US" sz="2000" dirty="0" smtClean="0"/>
                        <a:t>13</a:t>
                      </a:r>
                      <a:endParaRPr lang="en-US" sz="2000" b="1" dirty="0">
                        <a:latin typeface="+mn-lt"/>
                      </a:endParaRPr>
                    </a:p>
                  </a:txBody>
                  <a:tcPr marT="45739" marB="45739"/>
                </a:tc>
                <a:tc>
                  <a:txBody>
                    <a:bodyPr/>
                    <a:lstStyle/>
                    <a:p>
                      <a:pPr algn="ctr"/>
                      <a:r>
                        <a:rPr lang="en-US" sz="2000" dirty="0" smtClean="0"/>
                        <a:t>9732</a:t>
                      </a:r>
                      <a:endParaRPr lang="en-US" sz="2000" b="1" dirty="0">
                        <a:latin typeface="+mn-lt"/>
                      </a:endParaRPr>
                    </a:p>
                  </a:txBody>
                  <a:tcPr marT="45739" marB="45739"/>
                </a:tc>
              </a:tr>
            </a:tbl>
          </a:graphicData>
        </a:graphic>
      </p:graphicFrame>
      <p:sp>
        <p:nvSpPr>
          <p:cNvPr id="823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D8FD6F50-6FB4-47F1-9F09-C473E911BD56}" type="slidenum">
              <a:rPr lang="en-US" altLang="en-US" sz="1400" smtClean="0"/>
              <a:pPr eaLnBrk="1" hangingPunct="1">
                <a:spcBef>
                  <a:spcPct val="0"/>
                </a:spcBef>
                <a:buFontTx/>
                <a:buNone/>
              </a:pPr>
              <a:t>14</a:t>
            </a:fld>
            <a:endParaRPr lang="en-US" altLang="en-US" sz="1400" dirty="0" smtClean="0"/>
          </a:p>
        </p:txBody>
      </p:sp>
      <p:sp>
        <p:nvSpPr>
          <p:cNvPr id="11328" name="TextBox 5"/>
          <p:cNvSpPr txBox="1">
            <a:spLocks noChangeArrowheads="1"/>
          </p:cNvSpPr>
          <p:nvPr/>
        </p:nvSpPr>
        <p:spPr bwMode="auto">
          <a:xfrm>
            <a:off x="177800" y="5638800"/>
            <a:ext cx="8382000" cy="461665"/>
          </a:xfrm>
          <a:prstGeom prst="rect">
            <a:avLst/>
          </a:prstGeom>
          <a:noFill/>
          <a:ln>
            <a:no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2400" dirty="0" smtClean="0">
                <a:latin typeface="+mn-lt"/>
              </a:rPr>
              <a:t>*</a:t>
            </a:r>
            <a:r>
              <a:rPr lang="en-US" dirty="0" smtClean="0">
                <a:latin typeface="+mn-lt"/>
              </a:rPr>
              <a:t>District program </a:t>
            </a:r>
            <a:r>
              <a:rPr lang="en-US" b="1" u="sng" dirty="0" smtClean="0">
                <a:latin typeface="+mn-lt"/>
              </a:rPr>
              <a:t>not</a:t>
            </a:r>
            <a:r>
              <a:rPr lang="en-US" dirty="0" smtClean="0">
                <a:latin typeface="+mn-lt"/>
              </a:rPr>
              <a:t> in the Test Administration Manuals.</a:t>
            </a:r>
          </a:p>
        </p:txBody>
      </p:sp>
      <p:sp>
        <p:nvSpPr>
          <p:cNvPr id="8242" name="Rectangle 6"/>
          <p:cNvSpPr>
            <a:spLocks noChangeArrowheads="1"/>
          </p:cNvSpPr>
          <p:nvPr/>
        </p:nvSpPr>
        <p:spPr bwMode="auto">
          <a:xfrm>
            <a:off x="177800" y="1752600"/>
            <a:ext cx="78840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b="1" dirty="0">
                <a:latin typeface="+mn-lt"/>
              </a:rPr>
              <a:t>Special </a:t>
            </a:r>
            <a:r>
              <a:rPr lang="en-US" altLang="en-US" sz="2800" b="1" dirty="0" smtClean="0">
                <a:latin typeface="+mn-lt"/>
              </a:rPr>
              <a:t>Programs </a:t>
            </a:r>
          </a:p>
        </p:txBody>
      </p:sp>
    </p:spTree>
    <p:extLst>
      <p:ext uri="{BB962C8B-B14F-4D97-AF65-F5344CB8AC3E}">
        <p14:creationId xmlns:p14="http://schemas.microsoft.com/office/powerpoint/2010/main" val="23902770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Appendix A:</a:t>
            </a:r>
            <a:br>
              <a:rPr lang="en-US" dirty="0" smtClean="0"/>
            </a:br>
            <a:r>
              <a:rPr lang="en-US" i="1" dirty="0" smtClean="0"/>
              <a:t>Accommodations</a:t>
            </a:r>
            <a:endParaRPr lang="en-US" dirty="0"/>
          </a:p>
        </p:txBody>
      </p:sp>
      <p:sp>
        <p:nvSpPr>
          <p:cNvPr id="3" name="Content Placeholder 2"/>
          <p:cNvSpPr>
            <a:spLocks noGrp="1"/>
          </p:cNvSpPr>
          <p:nvPr>
            <p:ph idx="1"/>
          </p:nvPr>
        </p:nvSpPr>
        <p:spPr/>
        <p:txBody>
          <a:bodyPr/>
          <a:lstStyle/>
          <a:p>
            <a:r>
              <a:rPr lang="en-US" sz="2100" dirty="0" smtClean="0"/>
              <a:t>Appendix A of the Fall/Winter 2015 FSA ELA Retake and EOC Manual provides specific information and instructions regarding the following:</a:t>
            </a:r>
          </a:p>
          <a:p>
            <a:pPr marL="679450">
              <a:spcBef>
                <a:spcPts val="300"/>
              </a:spcBef>
              <a:spcAft>
                <a:spcPts val="300"/>
              </a:spcAft>
              <a:buFont typeface="Calibri" panose="020F0502020204030204" pitchFamily="34" charset="0"/>
              <a:buChar char="–"/>
            </a:pPr>
            <a:r>
              <a:rPr lang="en-US" sz="2100" dirty="0" smtClean="0"/>
              <a:t>Test Accommodations for Students with Disabilities (General Information)</a:t>
            </a:r>
          </a:p>
          <a:p>
            <a:pPr marL="679450">
              <a:spcBef>
                <a:spcPts val="300"/>
              </a:spcBef>
              <a:spcAft>
                <a:spcPts val="300"/>
              </a:spcAft>
              <a:buFont typeface="Calibri" panose="020F0502020204030204" pitchFamily="34" charset="0"/>
              <a:buChar char="–"/>
            </a:pPr>
            <a:r>
              <a:rPr lang="en-US" sz="2100" dirty="0" smtClean="0"/>
              <a:t>Unique Accommodations</a:t>
            </a:r>
          </a:p>
          <a:p>
            <a:pPr marL="679450">
              <a:spcBef>
                <a:spcPts val="300"/>
              </a:spcBef>
              <a:spcAft>
                <a:spcPts val="300"/>
              </a:spcAft>
              <a:buFont typeface="Calibri" panose="020F0502020204030204" pitchFamily="34" charset="0"/>
              <a:buChar char="–"/>
            </a:pPr>
            <a:r>
              <a:rPr lang="en-US" sz="2100" dirty="0" smtClean="0"/>
              <a:t>Accommodations for ELLs</a:t>
            </a:r>
          </a:p>
          <a:p>
            <a:r>
              <a:rPr lang="en-US" sz="2100" dirty="0" smtClean="0"/>
              <a:t>School personnel responsible for administering tests to students with accommodations must familiarize themselves with all relevant information in Appendix A before testing.</a:t>
            </a:r>
          </a:p>
          <a:p>
            <a:r>
              <a:rPr lang="en-US" sz="2100" dirty="0" smtClean="0"/>
              <a:t>Large print, braille, and one-item-per-page accommodations; and oral presentation test administrator responsibilities for those administering </a:t>
            </a:r>
            <a:r>
              <a:rPr lang="en-US" sz="2100" b="1" dirty="0" smtClean="0"/>
              <a:t>paper-based accommodated versions </a:t>
            </a:r>
            <a:r>
              <a:rPr lang="en-US" sz="2100" dirty="0" smtClean="0"/>
              <a:t>of EOCs are included in the Fall/Winter 2015 FSA ELA Retake and EOC Manual.</a:t>
            </a:r>
            <a:endParaRPr lang="en-US" sz="2100" i="1" dirty="0"/>
          </a:p>
        </p:txBody>
      </p:sp>
      <p:sp>
        <p:nvSpPr>
          <p:cNvPr id="4" name="Slide Number Placeholder 3"/>
          <p:cNvSpPr>
            <a:spLocks noGrp="1"/>
          </p:cNvSpPr>
          <p:nvPr>
            <p:ph type="sldNum" sz="quarter" idx="12"/>
          </p:nvPr>
        </p:nvSpPr>
        <p:spPr/>
        <p:txBody>
          <a:bodyPr/>
          <a:lstStyle/>
          <a:p>
            <a:fld id="{60F88D64-766A-45C3-93FE-3E1D3068B07A}" type="slidenum">
              <a:rPr lang="en-US" smtClean="0"/>
              <a:t>15</a:t>
            </a:fld>
            <a:endParaRPr lang="en-US" dirty="0"/>
          </a:p>
        </p:txBody>
      </p:sp>
    </p:spTree>
    <p:extLst>
      <p:ext uri="{BB962C8B-B14F-4D97-AF65-F5344CB8AC3E}">
        <p14:creationId xmlns:p14="http://schemas.microsoft.com/office/powerpoint/2010/main" val="1702723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Appendix A:</a:t>
            </a:r>
            <a:br>
              <a:rPr lang="en-US" dirty="0"/>
            </a:br>
            <a:r>
              <a:rPr lang="en-US" i="1" dirty="0"/>
              <a:t>Accommodations</a:t>
            </a:r>
            <a:endParaRPr lang="en-US" dirty="0"/>
          </a:p>
        </p:txBody>
      </p:sp>
      <p:sp>
        <p:nvSpPr>
          <p:cNvPr id="3" name="Content Placeholder 2"/>
          <p:cNvSpPr>
            <a:spLocks noGrp="1"/>
          </p:cNvSpPr>
          <p:nvPr>
            <p:ph idx="1"/>
          </p:nvPr>
        </p:nvSpPr>
        <p:spPr>
          <a:xfrm>
            <a:off x="228600" y="1752601"/>
            <a:ext cx="8737092" cy="4800599"/>
          </a:xfrm>
        </p:spPr>
        <p:txBody>
          <a:bodyPr>
            <a:noAutofit/>
          </a:bodyPr>
          <a:lstStyle/>
          <a:p>
            <a:pPr marL="0" indent="0">
              <a:lnSpc>
                <a:spcPct val="80000"/>
              </a:lnSpc>
              <a:spcBef>
                <a:spcPts val="0"/>
              </a:spcBef>
              <a:spcAft>
                <a:spcPts val="600"/>
              </a:spcAft>
              <a:buNone/>
            </a:pPr>
            <a:r>
              <a:rPr lang="en-US" sz="2600" dirty="0" smtClean="0"/>
              <a:t>For eligible students participating in the computer-based FSA EOC assessments, the following accommodations are available:</a:t>
            </a:r>
          </a:p>
          <a:p>
            <a:pPr marL="239713" indent="-239713"/>
            <a:r>
              <a:rPr lang="en-US" sz="2400" b="1" dirty="0"/>
              <a:t>Computer-Based </a:t>
            </a:r>
            <a:r>
              <a:rPr lang="en-US" sz="2400" b="1" dirty="0" smtClean="0"/>
              <a:t>(CBT) Accommodations</a:t>
            </a:r>
            <a:endParaRPr lang="en-US" sz="2400" b="1" dirty="0"/>
          </a:p>
          <a:p>
            <a:pPr marL="682625" indent="-230188">
              <a:spcBef>
                <a:spcPts val="0"/>
              </a:spcBef>
              <a:spcAft>
                <a:spcPts val="0"/>
              </a:spcAft>
              <a:buSzPct val="75000"/>
              <a:buFont typeface="Wingdings" panose="05000000000000000000" pitchFamily="2" charset="2"/>
              <a:buChar char="§"/>
            </a:pPr>
            <a:r>
              <a:rPr lang="en-US" sz="2400" dirty="0"/>
              <a:t>Masking			</a:t>
            </a:r>
            <a:r>
              <a:rPr lang="en-US" sz="2400" dirty="0">
                <a:sym typeface="Wingdings"/>
              </a:rPr>
              <a:t> </a:t>
            </a:r>
            <a:endParaRPr lang="en-US" sz="2400" dirty="0"/>
          </a:p>
          <a:p>
            <a:pPr marL="682625" indent="-230188">
              <a:spcBef>
                <a:spcPts val="0"/>
              </a:spcBef>
              <a:spcAft>
                <a:spcPts val="0"/>
              </a:spcAft>
              <a:buSzPct val="75000"/>
              <a:buFont typeface="Wingdings" panose="05000000000000000000" pitchFamily="2" charset="2"/>
              <a:buChar char="§"/>
            </a:pPr>
            <a:r>
              <a:rPr lang="en-US" sz="2400" dirty="0"/>
              <a:t>Text-to-speech</a:t>
            </a:r>
          </a:p>
          <a:p>
            <a:pPr marL="682625" indent="-230188">
              <a:spcBef>
                <a:spcPts val="0"/>
              </a:spcBef>
              <a:spcAft>
                <a:spcPts val="0"/>
              </a:spcAft>
              <a:buSzPct val="75000"/>
              <a:buFont typeface="Wingdings" panose="05000000000000000000" pitchFamily="2" charset="2"/>
              <a:buChar char="§"/>
            </a:pPr>
            <a:r>
              <a:rPr lang="en-US" sz="2400" dirty="0"/>
              <a:t>Masking + Text-to-speech</a:t>
            </a:r>
          </a:p>
          <a:p>
            <a:pPr marL="239713" indent="-239713"/>
            <a:r>
              <a:rPr lang="en-US" sz="2400" b="1" dirty="0" smtClean="0">
                <a:solidFill>
                  <a:srgbClr val="C00000"/>
                </a:solidFill>
              </a:rPr>
              <a:t>Note that CBT accommodations must be assigned to the student in TIDE before the first day of testing.</a:t>
            </a:r>
          </a:p>
          <a:p>
            <a:pPr marL="239713" indent="-239713"/>
            <a:r>
              <a:rPr lang="en-US" sz="2400" b="1" dirty="0" smtClean="0"/>
              <a:t>Paper-Based </a:t>
            </a:r>
            <a:r>
              <a:rPr lang="en-US" sz="2400" b="1" dirty="0"/>
              <a:t>Test </a:t>
            </a:r>
            <a:r>
              <a:rPr lang="en-US" sz="2400" b="1" dirty="0" smtClean="0"/>
              <a:t>(PBT) Materials</a:t>
            </a:r>
          </a:p>
          <a:p>
            <a:pPr marL="682625" indent="-230188">
              <a:spcBef>
                <a:spcPts val="0"/>
              </a:spcBef>
              <a:spcAft>
                <a:spcPts val="0"/>
              </a:spcAft>
              <a:buSzPct val="75000"/>
              <a:buFont typeface="Wingdings" panose="05000000000000000000" pitchFamily="2" charset="2"/>
              <a:buChar char="§"/>
            </a:pPr>
            <a:r>
              <a:rPr lang="en-US" sz="2400" dirty="0"/>
              <a:t>Regular print		</a:t>
            </a:r>
            <a:r>
              <a:rPr lang="en-US" sz="2400" dirty="0">
                <a:sym typeface="Wingdings"/>
              </a:rPr>
              <a:t>   </a:t>
            </a:r>
            <a:endParaRPr lang="en-US" sz="2400" dirty="0"/>
          </a:p>
          <a:p>
            <a:pPr marL="682625" indent="-230188">
              <a:spcBef>
                <a:spcPts val="0"/>
              </a:spcBef>
              <a:spcAft>
                <a:spcPts val="0"/>
              </a:spcAft>
              <a:buSzPct val="75000"/>
              <a:buFont typeface="Wingdings" panose="05000000000000000000" pitchFamily="2" charset="2"/>
              <a:buChar char="§"/>
            </a:pPr>
            <a:r>
              <a:rPr lang="en-US" sz="2400" dirty="0"/>
              <a:t>Large print		</a:t>
            </a:r>
            <a:r>
              <a:rPr lang="en-US" sz="2400" dirty="0">
                <a:sym typeface="Wingdings"/>
              </a:rPr>
              <a:t>   </a:t>
            </a:r>
            <a:endParaRPr lang="en-US" sz="2400" dirty="0"/>
          </a:p>
          <a:p>
            <a:pPr marL="682625" indent="-230188">
              <a:spcBef>
                <a:spcPts val="0"/>
              </a:spcBef>
              <a:spcAft>
                <a:spcPts val="0"/>
              </a:spcAft>
              <a:buSzPct val="75000"/>
              <a:buFont typeface="Wingdings" panose="05000000000000000000" pitchFamily="2" charset="2"/>
              <a:buChar char="§"/>
            </a:pPr>
            <a:r>
              <a:rPr lang="en-US" sz="2400" dirty="0"/>
              <a:t>Contracted braille</a:t>
            </a:r>
          </a:p>
          <a:p>
            <a:pPr marL="682625" indent="-230188">
              <a:spcBef>
                <a:spcPts val="0"/>
              </a:spcBef>
              <a:spcAft>
                <a:spcPts val="0"/>
              </a:spcAft>
              <a:buSzPct val="75000"/>
              <a:buFont typeface="Wingdings" panose="05000000000000000000" pitchFamily="2" charset="2"/>
              <a:buChar char="§"/>
            </a:pPr>
            <a:r>
              <a:rPr lang="en-US" sz="2400" dirty="0"/>
              <a:t>Uncontracted braille</a:t>
            </a:r>
          </a:p>
          <a:p>
            <a:pPr marL="682625" indent="-230188">
              <a:spcBef>
                <a:spcPts val="0"/>
              </a:spcBef>
              <a:spcAft>
                <a:spcPts val="0"/>
              </a:spcAft>
              <a:buSzPct val="75000"/>
              <a:buFont typeface="Wingdings" panose="05000000000000000000" pitchFamily="2" charset="2"/>
              <a:buChar char="§"/>
            </a:pPr>
            <a:r>
              <a:rPr lang="en-US" sz="2400" dirty="0"/>
              <a:t>One-item-per-page</a:t>
            </a:r>
          </a:p>
          <a:p>
            <a:pPr>
              <a:lnSpc>
                <a:spcPct val="80000"/>
              </a:lnSpc>
              <a:spcBef>
                <a:spcPts val="600"/>
              </a:spcBef>
              <a:spcAft>
                <a:spcPts val="600"/>
              </a:spcAft>
            </a:pPr>
            <a:endParaRPr lang="en-US" sz="2200" dirty="0" smtClean="0"/>
          </a:p>
          <a:p>
            <a:pPr marL="0" indent="0">
              <a:lnSpc>
                <a:spcPct val="80000"/>
              </a:lnSpc>
              <a:spcBef>
                <a:spcPts val="600"/>
              </a:spcBef>
              <a:spcAft>
                <a:spcPts val="600"/>
              </a:spcAft>
              <a:buNone/>
            </a:pPr>
            <a:endParaRPr lang="en-US" dirty="0"/>
          </a:p>
        </p:txBody>
      </p:sp>
      <p:sp>
        <p:nvSpPr>
          <p:cNvPr id="5" name="Slide Number Placeholder 4"/>
          <p:cNvSpPr>
            <a:spLocks noGrp="1"/>
          </p:cNvSpPr>
          <p:nvPr>
            <p:ph type="sldNum" sz="quarter" idx="12"/>
          </p:nvPr>
        </p:nvSpPr>
        <p:spPr/>
        <p:txBody>
          <a:bodyPr/>
          <a:lstStyle/>
          <a:p>
            <a:fld id="{60F88D64-766A-45C3-93FE-3E1D3068B07A}" type="slidenum">
              <a:rPr lang="en-US" smtClean="0"/>
              <a:t>16</a:t>
            </a:fld>
            <a:endParaRPr lang="en-US" dirty="0"/>
          </a:p>
        </p:txBody>
      </p:sp>
    </p:spTree>
    <p:extLst>
      <p:ext uri="{BB962C8B-B14F-4D97-AF65-F5344CB8AC3E}">
        <p14:creationId xmlns:p14="http://schemas.microsoft.com/office/powerpoint/2010/main" val="23512290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04800" y="228600"/>
            <a:ext cx="8229600" cy="1447800"/>
          </a:xfrm>
        </p:spPr>
        <p:txBody>
          <a:bodyPr>
            <a:normAutofit/>
          </a:bodyPr>
          <a:lstStyle/>
          <a:p>
            <a:r>
              <a:rPr lang="en-US" dirty="0"/>
              <a:t>Appendix A:</a:t>
            </a:r>
            <a:br>
              <a:rPr lang="en-US" dirty="0"/>
            </a:br>
            <a:r>
              <a:rPr lang="en-US" i="1" dirty="0"/>
              <a:t>Accommodations</a:t>
            </a:r>
            <a:endParaRPr lang="en-US" altLang="en-US" dirty="0" smtClean="0"/>
          </a:p>
        </p:txBody>
      </p:sp>
      <p:sp>
        <p:nvSpPr>
          <p:cNvPr id="3" name="Content Placeholder 2"/>
          <p:cNvSpPr>
            <a:spLocks noGrp="1"/>
          </p:cNvSpPr>
          <p:nvPr>
            <p:ph idx="1"/>
          </p:nvPr>
        </p:nvSpPr>
        <p:spPr>
          <a:xfrm>
            <a:off x="304800" y="2057400"/>
            <a:ext cx="8610600" cy="4449763"/>
          </a:xfrm>
        </p:spPr>
        <p:txBody>
          <a:bodyPr/>
          <a:lstStyle/>
          <a:p>
            <a:pPr marL="0" indent="0">
              <a:buClr>
                <a:schemeClr val="tx1"/>
              </a:buClr>
              <a:buNone/>
              <a:tabLst>
                <a:tab pos="228600" algn="l"/>
              </a:tabLst>
              <a:defRPr/>
            </a:pPr>
            <a:r>
              <a:rPr lang="en-US" sz="3000" b="1" dirty="0"/>
              <a:t>English Language Learners (ELLs)</a:t>
            </a:r>
          </a:p>
          <a:p>
            <a:pPr marL="0" indent="0">
              <a:buClr>
                <a:schemeClr val="tx1"/>
              </a:buClr>
              <a:buFontTx/>
              <a:buNone/>
              <a:tabLst>
                <a:tab pos="228600" algn="l"/>
              </a:tabLst>
              <a:defRPr/>
            </a:pPr>
            <a:r>
              <a:rPr lang="en-US" sz="2600" b="1" dirty="0" smtClean="0">
                <a:cs typeface="Tahoma" pitchFamily="34" charset="0"/>
              </a:rPr>
              <a:t>ESOL </a:t>
            </a:r>
            <a:r>
              <a:rPr lang="en-US" sz="2600" b="1" dirty="0">
                <a:cs typeface="Tahoma" pitchFamily="34" charset="0"/>
              </a:rPr>
              <a:t>Levels </a:t>
            </a:r>
            <a:r>
              <a:rPr lang="en-US" sz="2600" b="1" dirty="0" smtClean="0">
                <a:cs typeface="Tahoma" pitchFamily="34" charset="0"/>
              </a:rPr>
              <a:t>1- 4 </a:t>
            </a:r>
            <a:r>
              <a:rPr lang="en-US" sz="2600" b="1" dirty="0">
                <a:cs typeface="Tahoma" pitchFamily="34" charset="0"/>
              </a:rPr>
              <a:t>Only </a:t>
            </a:r>
            <a:endParaRPr lang="en-US" sz="2600" b="1" dirty="0" smtClean="0">
              <a:cs typeface="Tahoma" pitchFamily="34" charset="0"/>
            </a:endParaRPr>
          </a:p>
          <a:p>
            <a:pPr lvl="1">
              <a:spcAft>
                <a:spcPts val="300"/>
              </a:spcAft>
              <a:buClr>
                <a:schemeClr val="tx1"/>
              </a:buClr>
              <a:tabLst>
                <a:tab pos="228600" algn="l"/>
              </a:tabLst>
              <a:defRPr/>
            </a:pPr>
            <a:r>
              <a:rPr lang="en-US" sz="2400" dirty="0" smtClean="0">
                <a:cs typeface="Tahoma" pitchFamily="34" charset="0"/>
              </a:rPr>
              <a:t>Students </a:t>
            </a:r>
            <a:r>
              <a:rPr lang="en-US" sz="2400" dirty="0">
                <a:cs typeface="Tahoma" pitchFamily="34" charset="0"/>
              </a:rPr>
              <a:t>who are currently receiving services in a program operated in accordance with an approved district LEP plan:</a:t>
            </a:r>
          </a:p>
          <a:p>
            <a:pPr marL="1188720" lvl="4" indent="-342900" algn="just">
              <a:spcBef>
                <a:spcPts val="600"/>
              </a:spcBef>
              <a:spcAft>
                <a:spcPts val="300"/>
              </a:spcAft>
              <a:buClr>
                <a:schemeClr val="tx1"/>
              </a:buClr>
              <a:buFont typeface="Arial" panose="020B0604020202020204" pitchFamily="34" charset="0"/>
              <a:buChar char="•"/>
              <a:tabLst>
                <a:tab pos="228600" algn="l"/>
              </a:tabLst>
              <a:defRPr/>
            </a:pPr>
            <a:r>
              <a:rPr lang="en-US" sz="2800" b="1" dirty="0">
                <a:solidFill>
                  <a:srgbClr val="C00000"/>
                </a:solidFill>
                <a:cs typeface="Tahoma" pitchFamily="34" charset="0"/>
              </a:rPr>
              <a:t>Flexible Setting</a:t>
            </a:r>
          </a:p>
          <a:p>
            <a:pPr marL="1188720" lvl="4" indent="-342900" algn="just">
              <a:spcBef>
                <a:spcPts val="600"/>
              </a:spcBef>
              <a:spcAft>
                <a:spcPts val="300"/>
              </a:spcAft>
              <a:buClr>
                <a:schemeClr val="tx1"/>
              </a:buClr>
              <a:buFont typeface="Arial" panose="020B0604020202020204" pitchFamily="34" charset="0"/>
              <a:buChar char="•"/>
              <a:tabLst>
                <a:tab pos="228600" algn="l"/>
              </a:tabLst>
              <a:defRPr/>
            </a:pPr>
            <a:r>
              <a:rPr lang="en-US" sz="2800" b="1" dirty="0">
                <a:solidFill>
                  <a:srgbClr val="C00000"/>
                </a:solidFill>
                <a:cs typeface="Tahoma" pitchFamily="34" charset="0"/>
              </a:rPr>
              <a:t>Flexible Scheduling </a:t>
            </a:r>
          </a:p>
          <a:p>
            <a:pPr marL="1188720" lvl="4" indent="-342900" algn="just">
              <a:spcBef>
                <a:spcPts val="600"/>
              </a:spcBef>
              <a:spcAft>
                <a:spcPts val="300"/>
              </a:spcAft>
              <a:buClr>
                <a:schemeClr val="tx1"/>
              </a:buClr>
              <a:buFont typeface="Arial" panose="020B0604020202020204" pitchFamily="34" charset="0"/>
              <a:buChar char="•"/>
              <a:tabLst>
                <a:tab pos="228600" algn="l"/>
              </a:tabLst>
              <a:defRPr/>
            </a:pPr>
            <a:r>
              <a:rPr lang="en-US" sz="2800" b="1" dirty="0" smtClean="0">
                <a:solidFill>
                  <a:srgbClr val="C00000"/>
                </a:solidFill>
                <a:cs typeface="Tahoma" pitchFamily="34" charset="0"/>
              </a:rPr>
              <a:t>Assistance in </a:t>
            </a:r>
            <a:r>
              <a:rPr lang="en-US" sz="2800" b="1" dirty="0">
                <a:solidFill>
                  <a:srgbClr val="C00000"/>
                </a:solidFill>
                <a:cs typeface="Tahoma" pitchFamily="34" charset="0"/>
              </a:rPr>
              <a:t>Heritage Language </a:t>
            </a:r>
          </a:p>
          <a:p>
            <a:pPr marL="1188720" lvl="4" indent="-342900" algn="just">
              <a:spcBef>
                <a:spcPts val="600"/>
              </a:spcBef>
              <a:spcAft>
                <a:spcPts val="300"/>
              </a:spcAft>
              <a:buClr>
                <a:schemeClr val="tx1"/>
              </a:buClr>
              <a:buFont typeface="Arial" panose="020B0604020202020204" pitchFamily="34" charset="0"/>
              <a:buChar char="•"/>
              <a:tabLst>
                <a:tab pos="228600" algn="l"/>
              </a:tabLst>
              <a:defRPr/>
            </a:pPr>
            <a:r>
              <a:rPr lang="en-US" sz="2800" b="1" dirty="0">
                <a:solidFill>
                  <a:srgbClr val="C00000"/>
                </a:solidFill>
                <a:cs typeface="Tahoma" pitchFamily="34" charset="0"/>
              </a:rPr>
              <a:t>Approved Dictionary</a:t>
            </a:r>
          </a:p>
          <a:p>
            <a:pPr>
              <a:defRPr/>
            </a:pPr>
            <a:endParaRPr lang="en-US" dirty="0"/>
          </a:p>
        </p:txBody>
      </p:sp>
      <p:sp>
        <p:nvSpPr>
          <p:cNvPr id="102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86747466-D2E7-4A5B-97C8-0F049C1C8328}" type="slidenum">
              <a:rPr lang="en-US" altLang="en-US" sz="1400" smtClean="0"/>
              <a:pPr eaLnBrk="1" hangingPunct="1">
                <a:spcBef>
                  <a:spcPct val="0"/>
                </a:spcBef>
                <a:buFontTx/>
                <a:buNone/>
              </a:pPr>
              <a:t>17</a:t>
            </a:fld>
            <a:endParaRPr lang="en-US" altLang="en-US" sz="1400" dirty="0" smtClean="0"/>
          </a:p>
        </p:txBody>
      </p:sp>
    </p:spTree>
    <p:extLst>
      <p:ext uri="{BB962C8B-B14F-4D97-AF65-F5344CB8AC3E}">
        <p14:creationId xmlns:p14="http://schemas.microsoft.com/office/powerpoint/2010/main" val="986916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 y="228600"/>
            <a:ext cx="8686800" cy="1219200"/>
          </a:xfrm>
        </p:spPr>
        <p:txBody>
          <a:bodyPr>
            <a:normAutofit fontScale="90000"/>
          </a:bodyPr>
          <a:lstStyle/>
          <a:p>
            <a:r>
              <a:rPr lang="en-US" altLang="en-US" dirty="0" smtClean="0"/>
              <a:t/>
            </a:r>
            <a:br>
              <a:rPr lang="en-US" altLang="en-US" dirty="0" smtClean="0"/>
            </a:br>
            <a:r>
              <a:rPr lang="en-US" altLang="en-US" dirty="0" smtClean="0"/>
              <a:t>State and District </a:t>
            </a:r>
            <a:br>
              <a:rPr lang="en-US" altLang="en-US" dirty="0" smtClean="0"/>
            </a:br>
            <a:r>
              <a:rPr lang="en-US" altLang="en-US" dirty="0" smtClean="0"/>
              <a:t>Requirements</a:t>
            </a:r>
            <a:r>
              <a:rPr lang="en-US" altLang="en-US" sz="3200" dirty="0" smtClean="0"/>
              <a:t/>
            </a:r>
            <a:br>
              <a:rPr lang="en-US" altLang="en-US" sz="3200" dirty="0" smtClean="0"/>
            </a:br>
            <a:endParaRPr lang="en-US" altLang="en-US" sz="3200" dirty="0" smtClean="0"/>
          </a:p>
        </p:txBody>
      </p:sp>
      <p:sp>
        <p:nvSpPr>
          <p:cNvPr id="3" name="Content Placeholder 2"/>
          <p:cNvSpPr>
            <a:spLocks noGrp="1"/>
          </p:cNvSpPr>
          <p:nvPr>
            <p:ph idx="1"/>
          </p:nvPr>
        </p:nvSpPr>
        <p:spPr>
          <a:xfrm>
            <a:off x="152400" y="1676400"/>
            <a:ext cx="5562600" cy="5181600"/>
          </a:xfrm>
        </p:spPr>
        <p:txBody>
          <a:bodyPr/>
          <a:lstStyle/>
          <a:p>
            <a:pPr marL="457200" indent="-347472">
              <a:spcBef>
                <a:spcPts val="672"/>
              </a:spcBef>
              <a:buSzPct val="100000"/>
              <a:buFont typeface="Arial" pitchFamily="34" charset="0"/>
              <a:buChar char="•"/>
              <a:defRPr/>
            </a:pPr>
            <a:r>
              <a:rPr lang="en-US" sz="2000" dirty="0" smtClean="0"/>
              <a:t>Standards, Guidelines, and Procedures for Test Administration and Test Security available at </a:t>
            </a:r>
            <a:r>
              <a:rPr lang="en-US" sz="2000" u="sng" dirty="0" smtClean="0">
                <a:hlinkClick r:id="rId3"/>
              </a:rPr>
              <a:t>http://oada.dadeschools.net/TestChairInfo/InfoForTestChair.asp</a:t>
            </a:r>
            <a:r>
              <a:rPr lang="en-US" sz="2000" u="sng" dirty="0" smtClean="0"/>
              <a:t> </a:t>
            </a:r>
          </a:p>
          <a:p>
            <a:pPr lvl="1" indent="-347472">
              <a:spcBef>
                <a:spcPts val="672"/>
              </a:spcBef>
              <a:buSzPct val="100000"/>
              <a:buFont typeface="Arial" pitchFamily="34" charset="0"/>
              <a:buChar char="–"/>
              <a:defRPr/>
            </a:pPr>
            <a:r>
              <a:rPr lang="en-US" sz="2000" dirty="0" smtClean="0">
                <a:cs typeface="Tahoma" pitchFamily="34" charset="0"/>
              </a:rPr>
              <a:t>Adopted by School Board</a:t>
            </a:r>
          </a:p>
          <a:p>
            <a:pPr lvl="1" indent="-347472">
              <a:spcBef>
                <a:spcPts val="672"/>
              </a:spcBef>
              <a:buSzPct val="100000"/>
              <a:buFont typeface="Arial" pitchFamily="34" charset="0"/>
              <a:buChar char="–"/>
              <a:defRPr/>
            </a:pPr>
            <a:r>
              <a:rPr lang="en-US" sz="2000" dirty="0" smtClean="0">
                <a:cs typeface="Tahoma" pitchFamily="34" charset="0"/>
              </a:rPr>
              <a:t>General Guidelines</a:t>
            </a:r>
            <a:endParaRPr lang="en-US" sz="2000" u="sng" dirty="0" smtClean="0">
              <a:cs typeface="Tahoma" pitchFamily="34" charset="0"/>
            </a:endParaRPr>
          </a:p>
          <a:p>
            <a:pPr marL="457200" indent="-347472">
              <a:spcBef>
                <a:spcPts val="672"/>
              </a:spcBef>
              <a:buSzPct val="100000"/>
              <a:buFont typeface="Arial" pitchFamily="34" charset="0"/>
              <a:buChar char="•"/>
              <a:defRPr/>
            </a:pPr>
            <a:r>
              <a:rPr lang="en-US" sz="2000" dirty="0" smtClean="0"/>
              <a:t>Florida Test Security Statute and Rule</a:t>
            </a:r>
          </a:p>
          <a:p>
            <a:pPr marL="457200" indent="-347472">
              <a:spcBef>
                <a:spcPts val="672"/>
              </a:spcBef>
              <a:buSzPct val="100000"/>
              <a:buFont typeface="Arial" pitchFamily="34" charset="0"/>
              <a:buChar char="•"/>
              <a:defRPr/>
            </a:pPr>
            <a:r>
              <a:rPr lang="en-US" sz="2000" dirty="0" smtClean="0"/>
              <a:t>School Procedural Checklist (FM-6927)</a:t>
            </a:r>
          </a:p>
          <a:p>
            <a:pPr marL="457200" indent="-347472">
              <a:spcBef>
                <a:spcPts val="672"/>
              </a:spcBef>
              <a:buSzPct val="100000"/>
              <a:defRPr/>
            </a:pPr>
            <a:r>
              <a:rPr lang="en-US" sz="2000" dirty="0"/>
              <a:t>A screencast training on Test Security to use during your school-level training session  may be accessed at </a:t>
            </a:r>
            <a:r>
              <a:rPr lang="en-US" sz="2000" dirty="0">
                <a:hlinkClick r:id="rId4"/>
              </a:rPr>
              <a:t>http://</a:t>
            </a:r>
            <a:r>
              <a:rPr lang="en-US" sz="2000" dirty="0" smtClean="0">
                <a:hlinkClick r:id="rId4"/>
              </a:rPr>
              <a:t>oada.dadeschools.net/Screencasts/TestSecurity/TestSecurity.html</a:t>
            </a:r>
            <a:r>
              <a:rPr lang="en-US" sz="2000" dirty="0" smtClean="0"/>
              <a:t> </a:t>
            </a:r>
            <a:endParaRPr lang="en-US" sz="2000" dirty="0"/>
          </a:p>
          <a:p>
            <a:pPr marL="457200" indent="-347472">
              <a:spcBef>
                <a:spcPts val="672"/>
              </a:spcBef>
              <a:buSzPct val="100000"/>
              <a:buFont typeface="Arial" pitchFamily="34" charset="0"/>
              <a:buChar char="•"/>
              <a:defRPr/>
            </a:pPr>
            <a:endParaRPr lang="en-US" sz="2400" u="sng" dirty="0" smtClean="0"/>
          </a:p>
          <a:p>
            <a:pPr>
              <a:buFontTx/>
              <a:buNone/>
              <a:defRPr/>
            </a:pPr>
            <a:endParaRPr lang="en-US" dirty="0"/>
          </a:p>
        </p:txBody>
      </p:sp>
      <p:sp>
        <p:nvSpPr>
          <p:cNvPr id="133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CA6F1767-CC26-4D4C-B214-8906ED3A44F7}" type="slidenum">
              <a:rPr lang="en-US" altLang="en-US" sz="1400" smtClean="0"/>
              <a:pPr eaLnBrk="1" hangingPunct="1">
                <a:spcBef>
                  <a:spcPct val="0"/>
                </a:spcBef>
                <a:buFontTx/>
                <a:buNone/>
              </a:pPr>
              <a:t>18</a:t>
            </a:fld>
            <a:endParaRPr lang="en-US" altLang="en-US" sz="1400" dirty="0" smtClean="0"/>
          </a:p>
        </p:txBody>
      </p:sp>
      <p:pic>
        <p:nvPicPr>
          <p:cNvPr id="133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4700" y="1676400"/>
            <a:ext cx="32893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95605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Security</a:t>
            </a:r>
            <a:endParaRPr lang="en-US" dirty="0"/>
          </a:p>
        </p:txBody>
      </p:sp>
      <p:sp>
        <p:nvSpPr>
          <p:cNvPr id="3" name="Content Placeholder 2"/>
          <p:cNvSpPr>
            <a:spLocks noGrp="1"/>
          </p:cNvSpPr>
          <p:nvPr>
            <p:ph idx="1"/>
          </p:nvPr>
        </p:nvSpPr>
        <p:spPr/>
        <p:txBody>
          <a:bodyPr>
            <a:noAutofit/>
          </a:bodyPr>
          <a:lstStyle/>
          <a:p>
            <a:pPr marL="0" indent="0">
              <a:lnSpc>
                <a:spcPct val="80000"/>
              </a:lnSpc>
              <a:spcBef>
                <a:spcPts val="600"/>
              </a:spcBef>
              <a:spcAft>
                <a:spcPts val="600"/>
              </a:spcAft>
              <a:buFontTx/>
              <a:buNone/>
              <a:defRPr/>
            </a:pPr>
            <a:r>
              <a:rPr lang="en-US" sz="2150" dirty="0"/>
              <a:t>Per Test Security Statute, s. 1008.24, </a:t>
            </a:r>
            <a:r>
              <a:rPr lang="en-US" sz="2150" dirty="0" smtClean="0"/>
              <a:t>F.S., </a:t>
            </a:r>
            <a:r>
              <a:rPr lang="en-US" sz="2150" dirty="0"/>
              <a:t>and Florida State Board Rule, 6A-10.042, </a:t>
            </a:r>
            <a:r>
              <a:rPr lang="en-US" sz="2150" dirty="0" smtClean="0"/>
              <a:t>Florida Administrative Code (FAC), </a:t>
            </a:r>
            <a:r>
              <a:rPr lang="en-US" sz="2150" b="1" dirty="0"/>
              <a:t>inappropriate actions by school or district personnel can result in student or classroom invalidations, loss of teaching certification, and/or involvement of law enforcement</a:t>
            </a:r>
            <a:r>
              <a:rPr lang="en-US" sz="2150" dirty="0"/>
              <a:t>.</a:t>
            </a:r>
          </a:p>
          <a:p>
            <a:pPr marL="0" indent="0">
              <a:lnSpc>
                <a:spcPct val="80000"/>
              </a:lnSpc>
              <a:spcBef>
                <a:spcPts val="600"/>
              </a:spcBef>
              <a:spcAft>
                <a:spcPts val="600"/>
              </a:spcAft>
              <a:buFontTx/>
              <a:buNone/>
              <a:defRPr/>
            </a:pPr>
            <a:r>
              <a:rPr lang="en-US" sz="2150" dirty="0" smtClean="0"/>
              <a:t>Examples </a:t>
            </a:r>
            <a:r>
              <a:rPr lang="en-US" sz="2150" dirty="0"/>
              <a:t>of prohibited activities include the following:</a:t>
            </a:r>
          </a:p>
          <a:p>
            <a:pPr>
              <a:lnSpc>
                <a:spcPct val="80000"/>
              </a:lnSpc>
              <a:spcBef>
                <a:spcPts val="300"/>
              </a:spcBef>
              <a:spcAft>
                <a:spcPts val="300"/>
              </a:spcAft>
              <a:defRPr/>
            </a:pPr>
            <a:r>
              <a:rPr lang="en-US" sz="2150" dirty="0"/>
              <a:t>Reading or viewing the </a:t>
            </a:r>
            <a:r>
              <a:rPr lang="en-US" sz="2150" dirty="0" smtClean="0"/>
              <a:t>passages or test </a:t>
            </a:r>
            <a:r>
              <a:rPr lang="en-US" sz="2150" dirty="0"/>
              <a:t>items before, during, or after testing</a:t>
            </a:r>
          </a:p>
          <a:p>
            <a:pPr>
              <a:lnSpc>
                <a:spcPct val="80000"/>
              </a:lnSpc>
              <a:spcBef>
                <a:spcPts val="300"/>
              </a:spcBef>
              <a:spcAft>
                <a:spcPts val="300"/>
              </a:spcAft>
              <a:defRPr/>
            </a:pPr>
            <a:r>
              <a:rPr lang="en-US" sz="2150" dirty="0"/>
              <a:t>Revealing </a:t>
            </a:r>
            <a:r>
              <a:rPr lang="en-US" sz="2150" dirty="0" smtClean="0"/>
              <a:t>the passages or </a:t>
            </a:r>
            <a:r>
              <a:rPr lang="en-US" sz="2150" dirty="0"/>
              <a:t>test items</a:t>
            </a:r>
          </a:p>
          <a:p>
            <a:pPr>
              <a:lnSpc>
                <a:spcPct val="80000"/>
              </a:lnSpc>
              <a:spcBef>
                <a:spcPts val="300"/>
              </a:spcBef>
              <a:spcAft>
                <a:spcPts val="300"/>
              </a:spcAft>
              <a:defRPr/>
            </a:pPr>
            <a:r>
              <a:rPr lang="en-US" sz="2150" dirty="0"/>
              <a:t>Copying the </a:t>
            </a:r>
            <a:r>
              <a:rPr lang="en-US" sz="2150" dirty="0" smtClean="0"/>
              <a:t>passages or test </a:t>
            </a:r>
            <a:r>
              <a:rPr lang="en-US" sz="2150" dirty="0"/>
              <a:t>items</a:t>
            </a:r>
          </a:p>
          <a:p>
            <a:pPr>
              <a:lnSpc>
                <a:spcPct val="80000"/>
              </a:lnSpc>
              <a:spcBef>
                <a:spcPts val="300"/>
              </a:spcBef>
              <a:spcAft>
                <a:spcPts val="300"/>
              </a:spcAft>
              <a:defRPr/>
            </a:pPr>
            <a:r>
              <a:rPr lang="en-US" sz="2150" dirty="0"/>
              <a:t>Explaining </a:t>
            </a:r>
            <a:r>
              <a:rPr lang="en-US" sz="2150" dirty="0" smtClean="0"/>
              <a:t>the passages or test </a:t>
            </a:r>
            <a:r>
              <a:rPr lang="en-US" sz="2150" dirty="0"/>
              <a:t>items for students</a:t>
            </a:r>
          </a:p>
          <a:p>
            <a:pPr>
              <a:lnSpc>
                <a:spcPct val="80000"/>
              </a:lnSpc>
              <a:spcBef>
                <a:spcPts val="300"/>
              </a:spcBef>
              <a:spcAft>
                <a:spcPts val="300"/>
              </a:spcAft>
              <a:defRPr/>
            </a:pPr>
            <a:r>
              <a:rPr lang="en-US" sz="2150" dirty="0"/>
              <a:t>Changing or otherwise interfering with student responses to test items</a:t>
            </a:r>
          </a:p>
          <a:p>
            <a:pPr>
              <a:lnSpc>
                <a:spcPct val="80000"/>
              </a:lnSpc>
              <a:spcBef>
                <a:spcPts val="300"/>
              </a:spcBef>
              <a:spcAft>
                <a:spcPts val="300"/>
              </a:spcAft>
              <a:defRPr/>
            </a:pPr>
            <a:r>
              <a:rPr lang="en-US" sz="2150" dirty="0"/>
              <a:t>Copying or reading student responses</a:t>
            </a:r>
          </a:p>
          <a:p>
            <a:pPr>
              <a:lnSpc>
                <a:spcPct val="80000"/>
              </a:lnSpc>
              <a:spcBef>
                <a:spcPts val="300"/>
              </a:spcBef>
              <a:spcAft>
                <a:spcPts val="300"/>
              </a:spcAft>
              <a:defRPr/>
            </a:pPr>
            <a:r>
              <a:rPr lang="en-US" sz="2150" dirty="0"/>
              <a:t>Causing achievement of schools to be inaccurately measured or </a:t>
            </a:r>
            <a:r>
              <a:rPr lang="en-US" sz="2150" dirty="0" smtClean="0"/>
              <a:t>reported</a:t>
            </a:r>
            <a:endParaRPr lang="en-US" sz="2150" dirty="0"/>
          </a:p>
        </p:txBody>
      </p:sp>
      <p:sp>
        <p:nvSpPr>
          <p:cNvPr id="5" name="Slide Number Placeholder 4"/>
          <p:cNvSpPr>
            <a:spLocks noGrp="1"/>
          </p:cNvSpPr>
          <p:nvPr>
            <p:ph type="sldNum" sz="quarter" idx="12"/>
          </p:nvPr>
        </p:nvSpPr>
        <p:spPr/>
        <p:txBody>
          <a:bodyPr/>
          <a:lstStyle/>
          <a:p>
            <a:fld id="{60F88D64-766A-45C3-93FE-3E1D3068B07A}" type="slidenum">
              <a:rPr lang="en-US" smtClean="0"/>
              <a:t>19</a:t>
            </a:fld>
            <a:endParaRPr lang="en-US" dirty="0"/>
          </a:p>
        </p:txBody>
      </p:sp>
    </p:spTree>
    <p:extLst>
      <p:ext uri="{BB962C8B-B14F-4D97-AF65-F5344CB8AC3E}">
        <p14:creationId xmlns:p14="http://schemas.microsoft.com/office/powerpoint/2010/main" val="1338761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077200" cy="1096962"/>
          </a:xfrm>
        </p:spPr>
        <p:txBody>
          <a:bodyPr>
            <a:normAutofit/>
          </a:bodyPr>
          <a:lstStyle/>
          <a:p>
            <a:r>
              <a:rPr lang="en-US" dirty="0" smtClean="0"/>
              <a:t>Test Administration Manual</a:t>
            </a:r>
            <a:endParaRPr lang="en-US" dirty="0"/>
          </a:p>
        </p:txBody>
      </p:sp>
      <p:sp>
        <p:nvSpPr>
          <p:cNvPr id="3" name="Content Placeholder 2"/>
          <p:cNvSpPr>
            <a:spLocks noGrp="1"/>
          </p:cNvSpPr>
          <p:nvPr>
            <p:ph idx="1"/>
          </p:nvPr>
        </p:nvSpPr>
        <p:spPr>
          <a:xfrm>
            <a:off x="228600" y="1904999"/>
            <a:ext cx="6324600" cy="4267201"/>
          </a:xfrm>
        </p:spPr>
        <p:txBody>
          <a:bodyPr>
            <a:noAutofit/>
          </a:bodyPr>
          <a:lstStyle/>
          <a:p>
            <a:pPr marL="0" indent="0">
              <a:buNone/>
              <a:tabLst>
                <a:tab pos="5486400" algn="l"/>
              </a:tabLst>
            </a:pPr>
            <a:r>
              <a:rPr lang="en-US" sz="2800" dirty="0" smtClean="0"/>
              <a:t>Instructions for administering the </a:t>
            </a:r>
            <a:r>
              <a:rPr lang="en-US" sz="2800" b="1" dirty="0" smtClean="0"/>
              <a:t>Winter 2015 FSA </a:t>
            </a:r>
            <a:r>
              <a:rPr lang="en-US" sz="2800" b="1" dirty="0"/>
              <a:t>Algebra 1, Geometry, and Algebra 2 End-of-Course (EOC) assessments </a:t>
            </a:r>
            <a:r>
              <a:rPr lang="en-US" sz="2800" dirty="0"/>
              <a:t>are included in the Fall/Winter 2015 FSA ELA Retake and EOC </a:t>
            </a:r>
            <a:r>
              <a:rPr lang="en-US" sz="2800" dirty="0" smtClean="0"/>
              <a:t>Manual.</a:t>
            </a:r>
          </a:p>
          <a:p>
            <a:pPr>
              <a:tabLst>
                <a:tab pos="5486400" algn="l"/>
              </a:tabLst>
            </a:pPr>
            <a:r>
              <a:rPr lang="en-US" sz="2800" dirty="0"/>
              <a:t>These materials and other resources about the Florida Standards Assessments (FSA) program are located in the FSA Portal at </a:t>
            </a:r>
            <a:r>
              <a:rPr lang="en-US" sz="2800" b="1" dirty="0" smtClean="0">
                <a:hlinkClick r:id="rId3"/>
              </a:rPr>
              <a:t>www.FSAssessments.org</a:t>
            </a:r>
            <a:r>
              <a:rPr lang="en-US" sz="2800" dirty="0" smtClean="0"/>
              <a:t>. </a:t>
            </a:r>
            <a:endParaRPr lang="en-US" sz="2800" dirty="0"/>
          </a:p>
          <a:p>
            <a:pPr marL="0" indent="0">
              <a:buNone/>
              <a:tabLst>
                <a:tab pos="5486400" algn="l"/>
              </a:tabLst>
            </a:pPr>
            <a:endParaRPr lang="en-US" sz="2800" dirty="0"/>
          </a:p>
        </p:txBody>
      </p:sp>
      <p:sp>
        <p:nvSpPr>
          <p:cNvPr id="4" name="Slide Number Placeholder 3"/>
          <p:cNvSpPr>
            <a:spLocks noGrp="1"/>
          </p:cNvSpPr>
          <p:nvPr>
            <p:ph type="sldNum" sz="quarter" idx="12"/>
          </p:nvPr>
        </p:nvSpPr>
        <p:spPr/>
        <p:txBody>
          <a:bodyPr/>
          <a:lstStyle/>
          <a:p>
            <a:fld id="{60F88D64-766A-45C3-93FE-3E1D3068B07A}" type="slidenum">
              <a:rPr lang="en-US" smtClean="0"/>
              <a:t>2</a:t>
            </a:fld>
            <a:endParaRPr lang="en-US" dirty="0"/>
          </a:p>
        </p:txBody>
      </p:sp>
      <p:pic>
        <p:nvPicPr>
          <p:cNvPr id="6" name="Picture 5"/>
          <p:cNvPicPr>
            <a:picLocks noChangeAspect="1"/>
          </p:cNvPicPr>
          <p:nvPr/>
        </p:nvPicPr>
        <p:blipFill>
          <a:blip r:embed="rId4"/>
          <a:stretch>
            <a:fillRect/>
          </a:stretch>
        </p:blipFill>
        <p:spPr>
          <a:xfrm>
            <a:off x="6541289" y="2209800"/>
            <a:ext cx="2349264" cy="3049249"/>
          </a:xfrm>
          <a:prstGeom prst="rect">
            <a:avLst/>
          </a:prstGeom>
          <a:ln>
            <a:solidFill>
              <a:schemeClr val="tx1"/>
            </a:solidFill>
          </a:ln>
        </p:spPr>
      </p:pic>
    </p:spTree>
    <p:extLst>
      <p:ext uri="{BB962C8B-B14F-4D97-AF65-F5344CB8AC3E}">
        <p14:creationId xmlns:p14="http://schemas.microsoft.com/office/powerpoint/2010/main" val="16756114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 Security</a:t>
            </a:r>
            <a:br>
              <a:rPr lang="en-US" dirty="0" smtClean="0"/>
            </a:br>
            <a:r>
              <a:rPr lang="en-US" dirty="0" smtClean="0"/>
              <a:t>Policies and Procedures</a:t>
            </a:r>
            <a:endParaRPr lang="en-US" dirty="0"/>
          </a:p>
        </p:txBody>
      </p:sp>
      <p:sp>
        <p:nvSpPr>
          <p:cNvPr id="3" name="Content Placeholder 2"/>
          <p:cNvSpPr>
            <a:spLocks noGrp="1"/>
          </p:cNvSpPr>
          <p:nvPr>
            <p:ph idx="1"/>
          </p:nvPr>
        </p:nvSpPr>
        <p:spPr/>
        <p:txBody>
          <a:bodyPr>
            <a:noAutofit/>
          </a:bodyPr>
          <a:lstStyle/>
          <a:p>
            <a:pPr>
              <a:lnSpc>
                <a:spcPct val="80000"/>
              </a:lnSpc>
              <a:spcBef>
                <a:spcPts val="600"/>
              </a:spcBef>
              <a:spcAft>
                <a:spcPts val="600"/>
              </a:spcAft>
            </a:pPr>
            <a:r>
              <a:rPr lang="en-US" sz="2200" b="1" dirty="0"/>
              <a:t>No more than three people should have access to the locked storage room.</a:t>
            </a:r>
            <a:r>
              <a:rPr lang="en-US" sz="2200" dirty="0"/>
              <a:t> </a:t>
            </a:r>
            <a:r>
              <a:rPr lang="en-US" sz="2200" dirty="0" smtClean="0"/>
              <a:t>Secure materials must </a:t>
            </a:r>
            <a:r>
              <a:rPr lang="en-US" sz="2200" dirty="0"/>
              <a:t>never be left unsecured and must not remain in classrooms or </a:t>
            </a:r>
            <a:r>
              <a:rPr lang="en-US" sz="2200" dirty="0" smtClean="0"/>
              <a:t>be taken </a:t>
            </a:r>
            <a:r>
              <a:rPr lang="en-US" sz="2200" dirty="0"/>
              <a:t>off the school’s campus overnight. </a:t>
            </a:r>
            <a:r>
              <a:rPr lang="en-US" sz="2200" b="1" dirty="0"/>
              <a:t>Secure materials should never be destroyed (e.g., shredded, thrown in the trash), except for soiled documents, as described in the “Hazardous Materials” section of the </a:t>
            </a:r>
            <a:r>
              <a:rPr lang="en-US" sz="2200" b="1" dirty="0" smtClean="0"/>
              <a:t>manual.</a:t>
            </a:r>
          </a:p>
          <a:p>
            <a:pPr>
              <a:lnSpc>
                <a:spcPct val="80000"/>
              </a:lnSpc>
              <a:spcBef>
                <a:spcPts val="600"/>
              </a:spcBef>
              <a:spcAft>
                <a:spcPts val="600"/>
              </a:spcAft>
            </a:pPr>
            <a:r>
              <a:rPr lang="en-US" sz="2200" b="1" dirty="0" smtClean="0"/>
              <a:t>Any monitoring software </a:t>
            </a:r>
            <a:r>
              <a:rPr lang="en-US" sz="2200" dirty="0" smtClean="0"/>
              <a:t>that would allow test content on student workstations to be viewed or recorded on another computer during testing must be turned off.  </a:t>
            </a:r>
          </a:p>
          <a:p>
            <a:r>
              <a:rPr lang="en-US" sz="2200" b="1" dirty="0"/>
              <a:t>Test administrators </a:t>
            </a:r>
            <a:r>
              <a:rPr lang="en-US" sz="2200" dirty="0"/>
              <a:t>must NOT administer tests to their family members. Students related to their assigned test administrator should be reassigned to an alternate test administrator. In addition, under NO circumstances may a student’s parent/guardian be present in that student’s testing room.</a:t>
            </a:r>
          </a:p>
          <a:p>
            <a:pPr>
              <a:lnSpc>
                <a:spcPct val="80000"/>
              </a:lnSpc>
              <a:spcBef>
                <a:spcPts val="600"/>
              </a:spcBef>
              <a:spcAft>
                <a:spcPts val="600"/>
              </a:spcAft>
            </a:pPr>
            <a:endParaRPr lang="en-US" sz="2400" dirty="0" smtClean="0"/>
          </a:p>
        </p:txBody>
      </p:sp>
      <p:sp>
        <p:nvSpPr>
          <p:cNvPr id="5" name="Slide Number Placeholder 4"/>
          <p:cNvSpPr>
            <a:spLocks noGrp="1"/>
          </p:cNvSpPr>
          <p:nvPr>
            <p:ph type="sldNum" sz="quarter" idx="12"/>
          </p:nvPr>
        </p:nvSpPr>
        <p:spPr/>
        <p:txBody>
          <a:bodyPr/>
          <a:lstStyle/>
          <a:p>
            <a:fld id="{60F88D64-766A-45C3-93FE-3E1D3068B07A}" type="slidenum">
              <a:rPr lang="en-US" smtClean="0"/>
              <a:t>20</a:t>
            </a:fld>
            <a:endParaRPr lang="en-US" dirty="0"/>
          </a:p>
        </p:txBody>
      </p:sp>
    </p:spTree>
    <p:extLst>
      <p:ext uri="{BB962C8B-B14F-4D97-AF65-F5344CB8AC3E}">
        <p14:creationId xmlns:p14="http://schemas.microsoft.com/office/powerpoint/2010/main" val="40164395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Test Security</a:t>
            </a:r>
            <a:br>
              <a:rPr lang="en-US" dirty="0"/>
            </a:br>
            <a:r>
              <a:rPr lang="en-US" dirty="0"/>
              <a:t>Policies and Procedures</a:t>
            </a:r>
          </a:p>
        </p:txBody>
      </p:sp>
      <p:sp>
        <p:nvSpPr>
          <p:cNvPr id="3" name="Content Placeholder 2"/>
          <p:cNvSpPr>
            <a:spLocks noGrp="1"/>
          </p:cNvSpPr>
          <p:nvPr>
            <p:ph idx="1"/>
          </p:nvPr>
        </p:nvSpPr>
        <p:spPr>
          <a:xfrm>
            <a:off x="152400" y="1676400"/>
            <a:ext cx="8737092" cy="4648200"/>
          </a:xfrm>
        </p:spPr>
        <p:txBody>
          <a:bodyPr>
            <a:noAutofit/>
          </a:bodyPr>
          <a:lstStyle/>
          <a:p>
            <a:pPr marL="0" indent="0">
              <a:buNone/>
            </a:pPr>
            <a:r>
              <a:rPr lang="en-US" sz="2800" b="1" dirty="0" smtClean="0"/>
              <a:t>Electronic Devices and Breaks</a:t>
            </a:r>
            <a:endParaRPr lang="en-US" sz="2800" b="1" dirty="0"/>
          </a:p>
          <a:p>
            <a:r>
              <a:rPr lang="en-US" sz="2000" dirty="0" smtClean="0"/>
              <a:t>Determine </a:t>
            </a:r>
            <a:r>
              <a:rPr lang="en-US" sz="2000" dirty="0"/>
              <a:t>your school’s policy for the storage of electronic devices during testing. </a:t>
            </a:r>
            <a:r>
              <a:rPr lang="en-US" sz="2000" dirty="0" smtClean="0"/>
              <a:t>Direct </a:t>
            </a:r>
            <a:r>
              <a:rPr lang="en-US" sz="2000" dirty="0"/>
              <a:t>test administrators on what to do if students have electronic devices in their possession before testing </a:t>
            </a:r>
            <a:r>
              <a:rPr lang="en-US" sz="2000" dirty="0" smtClean="0"/>
              <a:t>begins.</a:t>
            </a:r>
          </a:p>
          <a:p>
            <a:r>
              <a:rPr lang="en-US" sz="2000" b="1" dirty="0" smtClean="0"/>
              <a:t>Ensure </a:t>
            </a:r>
            <a:r>
              <a:rPr lang="en-US" sz="2000" b="1" dirty="0"/>
              <a:t>that test administrators are aware of the policy that students are not allowed to access electronic devices at any time during a test session, including breaks.</a:t>
            </a:r>
            <a:r>
              <a:rPr lang="en-US" sz="2000" dirty="0"/>
              <a:t> </a:t>
            </a:r>
            <a:r>
              <a:rPr lang="en-US" sz="2000" b="1" dirty="0">
                <a:solidFill>
                  <a:srgbClr val="C00000"/>
                </a:solidFill>
              </a:rPr>
              <a:t>If a student accesses his or her electronic device(s) during a break, his or her test must be </a:t>
            </a:r>
            <a:r>
              <a:rPr lang="en-US" sz="2000" b="1" dirty="0" smtClean="0">
                <a:solidFill>
                  <a:srgbClr val="C00000"/>
                </a:solidFill>
              </a:rPr>
              <a:t>invalidated.</a:t>
            </a:r>
          </a:p>
          <a:p>
            <a:r>
              <a:rPr lang="en-US" sz="2000" dirty="0" smtClean="0"/>
              <a:t>Ensure </a:t>
            </a:r>
            <a:r>
              <a:rPr lang="en-US" sz="2000" dirty="0"/>
              <a:t>test administrators are aware of how to secure a student’s computer or device during a break. </a:t>
            </a:r>
          </a:p>
          <a:p>
            <a:r>
              <a:rPr lang="en-US" sz="2000" dirty="0" smtClean="0"/>
              <a:t>For </a:t>
            </a:r>
            <a:r>
              <a:rPr lang="en-US" sz="2000" dirty="0"/>
              <a:t>short breaks (e.g., restroom), it is recommended that a visual block be applied to the student’s computer screen or device. For longer breaks, it is recommended that the student pause the test. </a:t>
            </a:r>
            <a:endParaRPr lang="en-US" sz="2000" dirty="0" smtClean="0"/>
          </a:p>
          <a:p>
            <a:pPr lvl="1"/>
            <a:r>
              <a:rPr lang="en-US" sz="2000" dirty="0" smtClean="0"/>
              <a:t>If </a:t>
            </a:r>
            <a:r>
              <a:rPr lang="en-US" sz="2000" dirty="0"/>
              <a:t>a student pauses the test, he or she will not be able to continue testing until he or she is approved to resume testing in TDS. </a:t>
            </a:r>
            <a:endParaRPr lang="en-US" sz="2000" dirty="0" smtClean="0">
              <a:solidFill>
                <a:srgbClr val="FF0000"/>
              </a:solidFill>
            </a:endParaRPr>
          </a:p>
        </p:txBody>
      </p:sp>
      <p:sp>
        <p:nvSpPr>
          <p:cNvPr id="5" name="Slide Number Placeholder 4"/>
          <p:cNvSpPr>
            <a:spLocks noGrp="1"/>
          </p:cNvSpPr>
          <p:nvPr>
            <p:ph type="sldNum" sz="quarter" idx="12"/>
          </p:nvPr>
        </p:nvSpPr>
        <p:spPr/>
        <p:txBody>
          <a:bodyPr/>
          <a:lstStyle/>
          <a:p>
            <a:fld id="{60F88D64-766A-45C3-93FE-3E1D3068B07A}" type="slidenum">
              <a:rPr lang="en-US" smtClean="0"/>
              <a:t>21</a:t>
            </a:fld>
            <a:endParaRPr lang="en-US" dirty="0"/>
          </a:p>
        </p:txBody>
      </p:sp>
    </p:spTree>
    <p:extLst>
      <p:ext uri="{BB962C8B-B14F-4D97-AF65-F5344CB8AC3E}">
        <p14:creationId xmlns:p14="http://schemas.microsoft.com/office/powerpoint/2010/main" val="23394571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 Security</a:t>
            </a:r>
            <a:br>
              <a:rPr lang="en-US" dirty="0" smtClean="0"/>
            </a:br>
            <a:r>
              <a:rPr lang="en-US" dirty="0" smtClean="0"/>
              <a:t>Policies and Procedures</a:t>
            </a:r>
            <a:endParaRPr lang="en-US" dirty="0"/>
          </a:p>
        </p:txBody>
      </p:sp>
      <p:sp>
        <p:nvSpPr>
          <p:cNvPr id="3" name="Content Placeholder 2"/>
          <p:cNvSpPr>
            <a:spLocks noGrp="1"/>
          </p:cNvSpPr>
          <p:nvPr>
            <p:ph idx="1"/>
          </p:nvPr>
        </p:nvSpPr>
        <p:spPr>
          <a:xfrm>
            <a:off x="228600" y="1752601"/>
            <a:ext cx="8737092" cy="4495799"/>
          </a:xfrm>
        </p:spPr>
        <p:txBody>
          <a:bodyPr>
            <a:noAutofit/>
          </a:bodyPr>
          <a:lstStyle/>
          <a:p>
            <a:pPr marL="0" indent="0">
              <a:lnSpc>
                <a:spcPct val="80000"/>
              </a:lnSpc>
              <a:spcBef>
                <a:spcPts val="600"/>
              </a:spcBef>
              <a:spcAft>
                <a:spcPts val="600"/>
              </a:spcAft>
              <a:buNone/>
            </a:pPr>
            <a:r>
              <a:rPr lang="en-US" sz="2800" b="1" dirty="0" smtClean="0"/>
              <a:t>Security Numbers</a:t>
            </a:r>
          </a:p>
          <a:p>
            <a:pPr>
              <a:spcBef>
                <a:spcPts val="300"/>
              </a:spcBef>
              <a:spcAft>
                <a:spcPts val="300"/>
              </a:spcAft>
            </a:pPr>
            <a:r>
              <a:rPr lang="en-US" sz="2100" dirty="0" smtClean="0"/>
              <a:t>All regular print test and answer books, and special document (regular print, large print, braille, and one-item-per-page) test materials are </a:t>
            </a:r>
            <a:r>
              <a:rPr lang="en-US" sz="2100" b="1" dirty="0" smtClean="0">
                <a:solidFill>
                  <a:srgbClr val="C00000"/>
                </a:solidFill>
              </a:rPr>
              <a:t>secure documents</a:t>
            </a:r>
            <a:r>
              <a:rPr lang="en-US" sz="2100" dirty="0" smtClean="0"/>
              <a:t> and must be protected from loss, theft, and reproduction in any medium. A unique identification number and a bar code are printed on the front cover of all secure documents. </a:t>
            </a:r>
          </a:p>
          <a:p>
            <a:pPr>
              <a:spcBef>
                <a:spcPts val="300"/>
              </a:spcBef>
              <a:spcAft>
                <a:spcPts val="300"/>
              </a:spcAft>
            </a:pPr>
            <a:r>
              <a:rPr lang="en-US" sz="2100" dirty="0" smtClean="0"/>
              <a:t>The security number consists of the last eight digits </a:t>
            </a:r>
            <a:br>
              <a:rPr lang="en-US" sz="2100" dirty="0" smtClean="0"/>
            </a:br>
            <a:r>
              <a:rPr lang="en-US" sz="2100" dirty="0" smtClean="0"/>
              <a:t>of the identification number. These </a:t>
            </a:r>
            <a:br>
              <a:rPr lang="en-US" sz="2100" dirty="0" smtClean="0"/>
            </a:br>
            <a:r>
              <a:rPr lang="en-US" sz="2100" dirty="0" smtClean="0"/>
              <a:t>eight digits are located under the </a:t>
            </a:r>
            <a:br>
              <a:rPr lang="en-US" sz="2100" dirty="0" smtClean="0"/>
            </a:br>
            <a:r>
              <a:rPr lang="en-US" sz="2100" dirty="0" smtClean="0"/>
              <a:t>barcode on the right. In </a:t>
            </a:r>
            <a:r>
              <a:rPr lang="en-US" sz="2100" dirty="0"/>
              <a:t>the sample </a:t>
            </a:r>
            <a:r>
              <a:rPr lang="en-US" sz="2100" dirty="0" smtClean="0"/>
              <a:t/>
            </a:r>
            <a:br>
              <a:rPr lang="en-US" sz="2100" dirty="0" smtClean="0"/>
            </a:br>
            <a:r>
              <a:rPr lang="en-US" sz="2100" dirty="0" smtClean="0"/>
              <a:t>barcode, the security </a:t>
            </a:r>
            <a:r>
              <a:rPr lang="en-US" sz="2100" dirty="0"/>
              <a:t>number is </a:t>
            </a:r>
            <a:r>
              <a:rPr lang="en-US" sz="2100" dirty="0" smtClean="0"/>
              <a:t>00000001.</a:t>
            </a:r>
          </a:p>
          <a:p>
            <a:pPr>
              <a:spcBef>
                <a:spcPts val="300"/>
              </a:spcBef>
              <a:spcAft>
                <a:spcPts val="300"/>
              </a:spcAft>
            </a:pPr>
            <a:r>
              <a:rPr lang="en-US" sz="2100" b="1" dirty="0"/>
              <a:t>Schools are expected to maintain test </a:t>
            </a:r>
            <a:r>
              <a:rPr lang="en-US" sz="2100" b="1" dirty="0" smtClean="0"/>
              <a:t>security </a:t>
            </a:r>
            <a:r>
              <a:rPr lang="en-US" sz="2100" b="1" dirty="0"/>
              <a:t>by using the security numbers </a:t>
            </a:r>
            <a:r>
              <a:rPr lang="en-US" sz="2100" b="1" dirty="0" smtClean="0"/>
              <a:t>listed </a:t>
            </a:r>
            <a:r>
              <a:rPr lang="en-US" sz="2100" b="1" dirty="0"/>
              <a:t>in their Security Checklists to </a:t>
            </a:r>
            <a:r>
              <a:rPr lang="en-US" sz="2100" b="1" dirty="0" smtClean="0"/>
              <a:t>account </a:t>
            </a:r>
            <a:r>
              <a:rPr lang="en-US" sz="2100" b="1" dirty="0"/>
              <a:t>for all secure test materials </a:t>
            </a:r>
            <a:r>
              <a:rPr lang="en-US" sz="2100" b="1" dirty="0" smtClean="0"/>
              <a:t>before</a:t>
            </a:r>
            <a:r>
              <a:rPr lang="en-US" sz="2100" b="1" dirty="0"/>
              <a:t>, during, and after test </a:t>
            </a:r>
            <a:r>
              <a:rPr lang="en-US" sz="2100" b="1" dirty="0" smtClean="0"/>
              <a:t>administration </a:t>
            </a:r>
            <a:r>
              <a:rPr lang="en-US" sz="2100" b="1" dirty="0"/>
              <a:t>until the time they are </a:t>
            </a:r>
            <a:r>
              <a:rPr lang="en-US" sz="2100" b="1" dirty="0" smtClean="0"/>
              <a:t>returned </a:t>
            </a:r>
            <a:r>
              <a:rPr lang="en-US" sz="2100" b="1" dirty="0"/>
              <a:t>to the contractor</a:t>
            </a:r>
            <a:r>
              <a:rPr lang="en-US" sz="2100" b="1" dirty="0" smtClean="0"/>
              <a:t>.</a:t>
            </a:r>
          </a:p>
          <a:p>
            <a:pPr marL="0" indent="0">
              <a:lnSpc>
                <a:spcPct val="80000"/>
              </a:lnSpc>
              <a:spcBef>
                <a:spcPts val="600"/>
              </a:spcBef>
              <a:spcAft>
                <a:spcPts val="600"/>
              </a:spcAft>
              <a:buNone/>
            </a:pPr>
            <a:endParaRPr lang="en-US" sz="2000" dirty="0"/>
          </a:p>
        </p:txBody>
      </p:sp>
      <p:sp>
        <p:nvSpPr>
          <p:cNvPr id="5" name="Slide Number Placeholder 4"/>
          <p:cNvSpPr>
            <a:spLocks noGrp="1"/>
          </p:cNvSpPr>
          <p:nvPr>
            <p:ph type="sldNum" sz="quarter" idx="12"/>
          </p:nvPr>
        </p:nvSpPr>
        <p:spPr/>
        <p:txBody>
          <a:bodyPr/>
          <a:lstStyle/>
          <a:p>
            <a:fld id="{60F88D64-766A-45C3-93FE-3E1D3068B07A}" type="slidenum">
              <a:rPr lang="en-US" smtClean="0"/>
              <a:t>22</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886200"/>
            <a:ext cx="2727642" cy="920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5145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6934200" cy="1096962"/>
          </a:xfrm>
        </p:spPr>
        <p:txBody>
          <a:bodyPr>
            <a:normAutofit fontScale="90000"/>
          </a:bodyPr>
          <a:lstStyle/>
          <a:p>
            <a:r>
              <a:rPr lang="en-US" dirty="0" smtClean="0"/>
              <a:t>Test Security</a:t>
            </a:r>
            <a:br>
              <a:rPr lang="en-US" dirty="0" smtClean="0"/>
            </a:br>
            <a:r>
              <a:rPr lang="en-US" dirty="0" smtClean="0"/>
              <a:t>Policies and Procedures</a:t>
            </a:r>
            <a:endParaRPr lang="en-US" dirty="0"/>
          </a:p>
        </p:txBody>
      </p:sp>
      <p:sp>
        <p:nvSpPr>
          <p:cNvPr id="3" name="Content Placeholder 2"/>
          <p:cNvSpPr>
            <a:spLocks noGrp="1"/>
          </p:cNvSpPr>
          <p:nvPr>
            <p:ph idx="1"/>
          </p:nvPr>
        </p:nvSpPr>
        <p:spPr>
          <a:xfrm>
            <a:off x="228600" y="1600200"/>
            <a:ext cx="8737092" cy="4876800"/>
          </a:xfrm>
        </p:spPr>
        <p:txBody>
          <a:bodyPr>
            <a:noAutofit/>
          </a:bodyPr>
          <a:lstStyle/>
          <a:p>
            <a:pPr marL="0" indent="0">
              <a:lnSpc>
                <a:spcPct val="80000"/>
              </a:lnSpc>
              <a:spcAft>
                <a:spcPts val="0"/>
              </a:spcAft>
              <a:buNone/>
            </a:pPr>
            <a:r>
              <a:rPr lang="en-US" sz="2000" b="1" dirty="0" smtClean="0"/>
              <a:t>Hazardous Materials</a:t>
            </a:r>
          </a:p>
          <a:p>
            <a:pPr>
              <a:spcAft>
                <a:spcPts val="0"/>
              </a:spcAft>
            </a:pPr>
            <a:r>
              <a:rPr lang="en-US" sz="2000" b="1" dirty="0" smtClean="0"/>
              <a:t>If a used test and answer book is soiled (e.g., with blood or vomit), the School Assessment Coordinator (SAC) should email the security number to Mara Ugando at </a:t>
            </a:r>
            <a:r>
              <a:rPr lang="en-US" sz="2000" b="1" dirty="0" smtClean="0">
                <a:hlinkClick r:id="rId3"/>
              </a:rPr>
              <a:t>mugando@dadeschools.net</a:t>
            </a:r>
            <a:r>
              <a:rPr lang="en-US" sz="2000" b="1" dirty="0" smtClean="0"/>
              <a:t> and provide details regarding the test document and student involved.</a:t>
            </a:r>
            <a:r>
              <a:rPr lang="en-US" sz="2000" dirty="0" smtClean="0"/>
              <a:t>  School personnel may transcribe responses into a replacement test and answer book.</a:t>
            </a:r>
          </a:p>
          <a:p>
            <a:pPr>
              <a:lnSpc>
                <a:spcPct val="80000"/>
              </a:lnSpc>
              <a:spcBef>
                <a:spcPts val="0"/>
              </a:spcBef>
              <a:spcAft>
                <a:spcPts val="0"/>
              </a:spcAft>
            </a:pPr>
            <a:r>
              <a:rPr lang="en-US" sz="2000" dirty="0" smtClean="0"/>
              <a:t>The damaged test and answer book should be destroyed or disposed of in a secure manner (e.g., shredding, burning) with a witness. Soiled test and answer books should not be returned with test materials.</a:t>
            </a:r>
          </a:p>
          <a:p>
            <a:pPr marL="0" indent="0">
              <a:lnSpc>
                <a:spcPct val="80000"/>
              </a:lnSpc>
              <a:spcBef>
                <a:spcPts val="0"/>
              </a:spcBef>
              <a:spcAft>
                <a:spcPts val="0"/>
              </a:spcAft>
              <a:buNone/>
            </a:pPr>
            <a:endParaRPr lang="en-US" sz="2600" dirty="0"/>
          </a:p>
          <a:p>
            <a:pPr marL="0" indent="0">
              <a:spcAft>
                <a:spcPts val="0"/>
              </a:spcAft>
              <a:buNone/>
            </a:pPr>
            <a:r>
              <a:rPr lang="en-US" sz="2000" b="1" dirty="0"/>
              <a:t>Missing Materials</a:t>
            </a:r>
          </a:p>
          <a:p>
            <a:pPr>
              <a:spcAft>
                <a:spcPts val="0"/>
              </a:spcAft>
            </a:pPr>
            <a:r>
              <a:rPr lang="en-US" sz="2000" b="1" dirty="0" smtClean="0"/>
              <a:t>SACs </a:t>
            </a:r>
            <a:r>
              <a:rPr lang="en-US" sz="2000" dirty="0" smtClean="0"/>
              <a:t>must </a:t>
            </a:r>
            <a:r>
              <a:rPr lang="en-US" sz="2000" dirty="0"/>
              <a:t>verify that all secure materials on the packing list are received and should report any mispackaged or missing materials to </a:t>
            </a:r>
            <a:r>
              <a:rPr lang="en-US" sz="2000" dirty="0" smtClean="0"/>
              <a:t>Student Assessment &amp; Educational Testing (SAET) immediately at 305-995-7520. The </a:t>
            </a:r>
            <a:r>
              <a:rPr lang="en-US" sz="2000" i="1" dirty="0"/>
              <a:t>Test Materials Chain of Custody Form</a:t>
            </a:r>
            <a:r>
              <a:rPr lang="en-US" sz="2000" dirty="0"/>
              <a:t> must be maintained at all times. </a:t>
            </a:r>
            <a:endParaRPr lang="en-US" sz="2000" dirty="0" smtClean="0"/>
          </a:p>
          <a:p>
            <a:pPr>
              <a:spcBef>
                <a:spcPts val="0"/>
              </a:spcBef>
              <a:spcAft>
                <a:spcPts val="0"/>
              </a:spcAft>
            </a:pPr>
            <a:r>
              <a:rPr lang="en-US" sz="2000" dirty="0" smtClean="0"/>
              <a:t>Individuals </a:t>
            </a:r>
            <a:r>
              <a:rPr lang="en-US" sz="2000" dirty="0"/>
              <a:t>responsible for handling secure materials are accountable for the materials assigned to them. Test administrators should report any missing materials to the </a:t>
            </a:r>
            <a:r>
              <a:rPr lang="en-US" sz="2000" dirty="0" smtClean="0"/>
              <a:t>SAC </a:t>
            </a:r>
            <a:r>
              <a:rPr lang="en-US" sz="2000" dirty="0"/>
              <a:t>immediately.</a:t>
            </a:r>
          </a:p>
          <a:p>
            <a:pPr marL="0" indent="0">
              <a:lnSpc>
                <a:spcPct val="80000"/>
              </a:lnSpc>
              <a:spcBef>
                <a:spcPts val="600"/>
              </a:spcBef>
              <a:spcAft>
                <a:spcPts val="600"/>
              </a:spcAft>
              <a:buNone/>
            </a:pPr>
            <a:endParaRPr lang="en-US" sz="2000" dirty="0" smtClean="0"/>
          </a:p>
        </p:txBody>
      </p:sp>
      <p:sp>
        <p:nvSpPr>
          <p:cNvPr id="4" name="Slide Number Placeholder 3"/>
          <p:cNvSpPr>
            <a:spLocks noGrp="1"/>
          </p:cNvSpPr>
          <p:nvPr>
            <p:ph type="sldNum" sz="quarter" idx="12"/>
          </p:nvPr>
        </p:nvSpPr>
        <p:spPr/>
        <p:txBody>
          <a:bodyPr/>
          <a:lstStyle/>
          <a:p>
            <a:fld id="{60F88D64-766A-45C3-93FE-3E1D3068B07A}" type="slidenum">
              <a:rPr lang="en-US" smtClean="0"/>
              <a:t>23</a:t>
            </a:fld>
            <a:endParaRPr lang="en-US" dirty="0"/>
          </a:p>
        </p:txBody>
      </p:sp>
    </p:spTree>
    <p:extLst>
      <p:ext uri="{BB962C8B-B14F-4D97-AF65-F5344CB8AC3E}">
        <p14:creationId xmlns:p14="http://schemas.microsoft.com/office/powerpoint/2010/main" val="8224079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Security</a:t>
            </a:r>
            <a:br>
              <a:rPr lang="en-US" dirty="0"/>
            </a:br>
            <a:r>
              <a:rPr lang="en-US" dirty="0"/>
              <a:t>Policies and Procedures</a:t>
            </a:r>
          </a:p>
        </p:txBody>
      </p:sp>
      <p:sp>
        <p:nvSpPr>
          <p:cNvPr id="3" name="Content Placeholder 2"/>
          <p:cNvSpPr>
            <a:spLocks noGrp="1"/>
          </p:cNvSpPr>
          <p:nvPr>
            <p:ph idx="1"/>
          </p:nvPr>
        </p:nvSpPr>
        <p:spPr/>
        <p:txBody>
          <a:bodyPr>
            <a:noAutofit/>
          </a:bodyPr>
          <a:lstStyle/>
          <a:p>
            <a:pPr marL="0" indent="0">
              <a:spcAft>
                <a:spcPts val="300"/>
              </a:spcAft>
              <a:buNone/>
            </a:pPr>
            <a:r>
              <a:rPr lang="en-US" sz="2400" b="1" dirty="0"/>
              <a:t>Test </a:t>
            </a:r>
            <a:r>
              <a:rPr lang="en-US" sz="2400" b="1" dirty="0" smtClean="0"/>
              <a:t>Irregularities/Security Breaches</a:t>
            </a:r>
          </a:p>
          <a:p>
            <a:pPr>
              <a:spcAft>
                <a:spcPts val="300"/>
              </a:spcAft>
            </a:pPr>
            <a:r>
              <a:rPr lang="en-US" sz="2400" b="1" dirty="0" smtClean="0"/>
              <a:t>Test </a:t>
            </a:r>
            <a:r>
              <a:rPr lang="en-US" sz="2400" b="1" dirty="0"/>
              <a:t>administrators</a:t>
            </a:r>
            <a:r>
              <a:rPr lang="en-US" sz="2400" dirty="0"/>
              <a:t> should report any test irregularities (e.g., disruptive students, loss of </a:t>
            </a:r>
            <a:r>
              <a:rPr lang="en-US" sz="2400" dirty="0" smtClean="0"/>
              <a:t>Internet connectivity</a:t>
            </a:r>
            <a:r>
              <a:rPr lang="en-US" sz="2400" dirty="0"/>
              <a:t>) to the </a:t>
            </a:r>
            <a:r>
              <a:rPr lang="en-US" sz="2400" b="1" dirty="0" smtClean="0"/>
              <a:t>school assessment coordinator</a:t>
            </a:r>
            <a:r>
              <a:rPr lang="en-US" sz="2400" dirty="0" smtClean="0"/>
              <a:t> </a:t>
            </a:r>
            <a:r>
              <a:rPr lang="en-US" sz="2400" dirty="0"/>
              <a:t>immediately. </a:t>
            </a:r>
            <a:endParaRPr lang="en-US" sz="2400" dirty="0" smtClean="0"/>
          </a:p>
          <a:p>
            <a:pPr>
              <a:lnSpc>
                <a:spcPct val="80000"/>
              </a:lnSpc>
              <a:spcBef>
                <a:spcPts val="300"/>
              </a:spcBef>
              <a:spcAft>
                <a:spcPts val="300"/>
              </a:spcAft>
            </a:pPr>
            <a:r>
              <a:rPr lang="en-US" sz="2400" dirty="0" smtClean="0"/>
              <a:t>A </a:t>
            </a:r>
            <a:r>
              <a:rPr lang="en-US" sz="2400" dirty="0"/>
              <a:t>test irregularity may </a:t>
            </a:r>
            <a:r>
              <a:rPr lang="en-US" sz="2400" dirty="0" smtClean="0"/>
              <a:t>include testing </a:t>
            </a:r>
            <a:r>
              <a:rPr lang="en-US" sz="2400" dirty="0"/>
              <a:t>that is interrupted for an extended period of time due to a local technical malfunction </a:t>
            </a:r>
            <a:r>
              <a:rPr lang="en-US" sz="2400" dirty="0" smtClean="0"/>
              <a:t>or severe </a:t>
            </a:r>
            <a:r>
              <a:rPr lang="en-US" sz="2400" dirty="0"/>
              <a:t>weather. </a:t>
            </a:r>
            <a:endParaRPr lang="en-US" sz="2400" dirty="0" smtClean="0"/>
          </a:p>
          <a:p>
            <a:pPr>
              <a:lnSpc>
                <a:spcPct val="80000"/>
              </a:lnSpc>
              <a:spcBef>
                <a:spcPts val="300"/>
              </a:spcBef>
              <a:spcAft>
                <a:spcPts val="300"/>
              </a:spcAft>
            </a:pPr>
            <a:r>
              <a:rPr lang="en-US" sz="2400" b="1" dirty="0" smtClean="0"/>
              <a:t>School </a:t>
            </a:r>
            <a:r>
              <a:rPr lang="en-US" sz="2400" b="1" dirty="0"/>
              <a:t>assessment coordinators</a:t>
            </a:r>
            <a:r>
              <a:rPr lang="en-US" sz="2400" dirty="0"/>
              <a:t> must notify </a:t>
            </a:r>
            <a:r>
              <a:rPr lang="en-US" sz="2400" dirty="0" smtClean="0"/>
              <a:t>SAET of any </a:t>
            </a:r>
            <a:r>
              <a:rPr lang="en-US" sz="2400" dirty="0"/>
              <a:t>test irregularities that are reported. Decisions regarding test invalidation should not be </a:t>
            </a:r>
            <a:r>
              <a:rPr lang="en-US" sz="2400" dirty="0" smtClean="0"/>
              <a:t>made prior </a:t>
            </a:r>
            <a:r>
              <a:rPr lang="en-US" sz="2400" dirty="0"/>
              <a:t>to communicating with </a:t>
            </a:r>
            <a:r>
              <a:rPr lang="en-US" sz="2400" dirty="0" smtClean="0"/>
              <a:t>a school administrator.</a:t>
            </a:r>
          </a:p>
        </p:txBody>
      </p:sp>
      <p:sp>
        <p:nvSpPr>
          <p:cNvPr id="5" name="Slide Number Placeholder 4"/>
          <p:cNvSpPr>
            <a:spLocks noGrp="1"/>
          </p:cNvSpPr>
          <p:nvPr>
            <p:ph type="sldNum" sz="quarter" idx="12"/>
          </p:nvPr>
        </p:nvSpPr>
        <p:spPr/>
        <p:txBody>
          <a:bodyPr/>
          <a:lstStyle/>
          <a:p>
            <a:fld id="{60F88D64-766A-45C3-93FE-3E1D3068B07A}" type="slidenum">
              <a:rPr lang="en-US" smtClean="0"/>
              <a:t>24</a:t>
            </a:fld>
            <a:endParaRPr lang="en-US" dirty="0"/>
          </a:p>
        </p:txBody>
      </p:sp>
    </p:spTree>
    <p:extLst>
      <p:ext uri="{BB962C8B-B14F-4D97-AF65-F5344CB8AC3E}">
        <p14:creationId xmlns:p14="http://schemas.microsoft.com/office/powerpoint/2010/main" val="4220531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6781800" cy="1096962"/>
          </a:xfrm>
        </p:spPr>
        <p:txBody>
          <a:bodyPr>
            <a:normAutofit fontScale="90000"/>
          </a:bodyPr>
          <a:lstStyle/>
          <a:p>
            <a:r>
              <a:rPr lang="en-US" dirty="0"/>
              <a:t>Test Security</a:t>
            </a:r>
            <a:br>
              <a:rPr lang="en-US" dirty="0"/>
            </a:br>
            <a:r>
              <a:rPr lang="en-US" dirty="0"/>
              <a:t>Policies and Procedures</a:t>
            </a:r>
          </a:p>
        </p:txBody>
      </p:sp>
      <p:sp>
        <p:nvSpPr>
          <p:cNvPr id="3" name="Content Placeholder 2"/>
          <p:cNvSpPr>
            <a:spLocks noGrp="1"/>
          </p:cNvSpPr>
          <p:nvPr>
            <p:ph idx="1"/>
          </p:nvPr>
        </p:nvSpPr>
        <p:spPr/>
        <p:txBody>
          <a:bodyPr>
            <a:noAutofit/>
          </a:bodyPr>
          <a:lstStyle/>
          <a:p>
            <a:pPr marL="0" indent="0">
              <a:lnSpc>
                <a:spcPct val="80000"/>
              </a:lnSpc>
              <a:spcBef>
                <a:spcPts val="600"/>
              </a:spcBef>
              <a:spcAft>
                <a:spcPts val="600"/>
              </a:spcAft>
              <a:buNone/>
            </a:pPr>
            <a:r>
              <a:rPr lang="en-US" sz="2800" b="1" dirty="0" smtClean="0"/>
              <a:t>Missing Materials/Testing Irregularity Report</a:t>
            </a:r>
          </a:p>
          <a:p>
            <a:pPr marL="0" indent="0">
              <a:lnSpc>
                <a:spcPct val="80000"/>
              </a:lnSpc>
              <a:spcBef>
                <a:spcPts val="600"/>
              </a:spcBef>
              <a:spcAft>
                <a:spcPts val="600"/>
              </a:spcAft>
              <a:buNone/>
            </a:pPr>
            <a:r>
              <a:rPr lang="en-US" sz="2200" dirty="0" smtClean="0"/>
              <a:t>A written report must be submitted to SAET within a </a:t>
            </a:r>
            <a:r>
              <a:rPr lang="en-US" sz="2200" b="1" dirty="0" smtClean="0"/>
              <a:t>week (7 days) </a:t>
            </a:r>
            <a:r>
              <a:rPr lang="en-US" sz="2200" dirty="0" smtClean="0"/>
              <a:t>after secure materials have been identified as missing and/or testing irregularity occurred. </a:t>
            </a:r>
            <a:r>
              <a:rPr lang="en-US" sz="2200" dirty="0"/>
              <a:t>The report must include, as applicable:</a:t>
            </a:r>
          </a:p>
          <a:p>
            <a:pPr marL="679450">
              <a:lnSpc>
                <a:spcPct val="80000"/>
              </a:lnSpc>
              <a:spcBef>
                <a:spcPts val="300"/>
              </a:spcBef>
              <a:spcAft>
                <a:spcPts val="300"/>
              </a:spcAft>
              <a:buFont typeface="Calibri" panose="020F0502020204030204" pitchFamily="34" charset="0"/>
              <a:buChar char="–"/>
            </a:pPr>
            <a:r>
              <a:rPr lang="en-US" sz="2200" dirty="0"/>
              <a:t>the nature of the situation,</a:t>
            </a:r>
          </a:p>
          <a:p>
            <a:pPr marL="679450">
              <a:lnSpc>
                <a:spcPct val="80000"/>
              </a:lnSpc>
              <a:spcBef>
                <a:spcPts val="300"/>
              </a:spcBef>
              <a:spcAft>
                <a:spcPts val="300"/>
              </a:spcAft>
              <a:buFont typeface="Calibri" panose="020F0502020204030204" pitchFamily="34" charset="0"/>
              <a:buChar char="–"/>
            </a:pPr>
            <a:r>
              <a:rPr lang="en-US" sz="2200" dirty="0"/>
              <a:t>the time and place of the occurrence,</a:t>
            </a:r>
          </a:p>
          <a:p>
            <a:pPr marL="679450">
              <a:lnSpc>
                <a:spcPct val="80000"/>
              </a:lnSpc>
              <a:spcBef>
                <a:spcPts val="300"/>
              </a:spcBef>
              <a:spcAft>
                <a:spcPts val="300"/>
              </a:spcAft>
              <a:buFont typeface="Calibri" panose="020F0502020204030204" pitchFamily="34" charset="0"/>
              <a:buChar char="–"/>
            </a:pPr>
            <a:r>
              <a:rPr lang="en-US" sz="2200" dirty="0"/>
              <a:t>the names of the people involved,</a:t>
            </a:r>
          </a:p>
          <a:p>
            <a:pPr marL="679450">
              <a:lnSpc>
                <a:spcPct val="80000"/>
              </a:lnSpc>
              <a:spcBef>
                <a:spcPts val="300"/>
              </a:spcBef>
              <a:spcAft>
                <a:spcPts val="300"/>
              </a:spcAft>
              <a:buFont typeface="Calibri" panose="020F0502020204030204" pitchFamily="34" charset="0"/>
              <a:buChar char="–"/>
            </a:pPr>
            <a:r>
              <a:rPr lang="en-US" sz="2200" dirty="0"/>
              <a:t>copies of completed forms,</a:t>
            </a:r>
          </a:p>
          <a:p>
            <a:pPr marL="679450">
              <a:lnSpc>
                <a:spcPct val="80000"/>
              </a:lnSpc>
              <a:spcBef>
                <a:spcPts val="300"/>
              </a:spcBef>
              <a:spcAft>
                <a:spcPts val="300"/>
              </a:spcAft>
              <a:buFont typeface="Calibri" panose="020F0502020204030204" pitchFamily="34" charset="0"/>
              <a:buChar char="–"/>
            </a:pPr>
            <a:r>
              <a:rPr lang="en-US" sz="2200" dirty="0"/>
              <a:t>a description of the communication between </a:t>
            </a:r>
            <a:r>
              <a:rPr lang="en-US" sz="2200" dirty="0" smtClean="0"/>
              <a:t>SAET and </a:t>
            </a:r>
            <a:r>
              <a:rPr lang="en-US" sz="2200" dirty="0"/>
              <a:t>school personnel,</a:t>
            </a:r>
          </a:p>
          <a:p>
            <a:pPr marL="679450">
              <a:lnSpc>
                <a:spcPct val="80000"/>
              </a:lnSpc>
              <a:spcBef>
                <a:spcPts val="300"/>
              </a:spcBef>
              <a:spcAft>
                <a:spcPts val="300"/>
              </a:spcAft>
              <a:buFont typeface="Calibri" panose="020F0502020204030204" pitchFamily="34" charset="0"/>
              <a:buChar char="–"/>
            </a:pPr>
            <a:r>
              <a:rPr lang="en-US" sz="2200" dirty="0"/>
              <a:t>how the incident was resolved, and</a:t>
            </a:r>
          </a:p>
          <a:p>
            <a:pPr marL="679450">
              <a:lnSpc>
                <a:spcPct val="80000"/>
              </a:lnSpc>
              <a:spcBef>
                <a:spcPts val="300"/>
              </a:spcBef>
              <a:spcAft>
                <a:spcPts val="300"/>
              </a:spcAft>
              <a:buFont typeface="Calibri" panose="020F0502020204030204" pitchFamily="34" charset="0"/>
              <a:buChar char="–"/>
            </a:pPr>
            <a:r>
              <a:rPr lang="en-US" sz="2200" dirty="0"/>
              <a:t>what steps are being implemented to avoid future losses.</a:t>
            </a:r>
          </a:p>
          <a:p>
            <a:pPr marL="0" indent="0">
              <a:lnSpc>
                <a:spcPct val="80000"/>
              </a:lnSpc>
              <a:spcBef>
                <a:spcPts val="600"/>
              </a:spcBef>
              <a:spcAft>
                <a:spcPts val="600"/>
              </a:spcAft>
              <a:buNone/>
            </a:pPr>
            <a:endParaRPr lang="en-US" sz="2600" b="1" dirty="0"/>
          </a:p>
        </p:txBody>
      </p:sp>
      <p:sp>
        <p:nvSpPr>
          <p:cNvPr id="5" name="Slide Number Placeholder 4"/>
          <p:cNvSpPr>
            <a:spLocks noGrp="1"/>
          </p:cNvSpPr>
          <p:nvPr>
            <p:ph type="sldNum" sz="quarter" idx="12"/>
          </p:nvPr>
        </p:nvSpPr>
        <p:spPr/>
        <p:txBody>
          <a:bodyPr/>
          <a:lstStyle/>
          <a:p>
            <a:fld id="{60F88D64-766A-45C3-93FE-3E1D3068B07A}" type="slidenum">
              <a:rPr lang="en-US" smtClean="0"/>
              <a:t>25</a:t>
            </a:fld>
            <a:endParaRPr lang="en-US" dirty="0"/>
          </a:p>
        </p:txBody>
      </p:sp>
    </p:spTree>
    <p:extLst>
      <p:ext uri="{BB962C8B-B14F-4D97-AF65-F5344CB8AC3E}">
        <p14:creationId xmlns:p14="http://schemas.microsoft.com/office/powerpoint/2010/main" val="23933235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10600" cy="1096962"/>
          </a:xfrm>
        </p:spPr>
        <p:txBody>
          <a:bodyPr>
            <a:normAutofit fontScale="90000"/>
          </a:bodyPr>
          <a:lstStyle/>
          <a:p>
            <a:r>
              <a:rPr lang="en-US" dirty="0" smtClean="0"/>
              <a:t>School Assessment Coordinator</a:t>
            </a:r>
            <a:br>
              <a:rPr lang="en-US" dirty="0" smtClean="0"/>
            </a:br>
            <a:r>
              <a:rPr lang="en-US" dirty="0" smtClean="0"/>
              <a:t>Before Testing</a:t>
            </a:r>
            <a:endParaRPr lang="en-US" dirty="0"/>
          </a:p>
        </p:txBody>
      </p:sp>
      <p:sp>
        <p:nvSpPr>
          <p:cNvPr id="3" name="Content Placeholder 2"/>
          <p:cNvSpPr>
            <a:spLocks noGrp="1"/>
          </p:cNvSpPr>
          <p:nvPr>
            <p:ph idx="1"/>
          </p:nvPr>
        </p:nvSpPr>
        <p:spPr>
          <a:xfrm>
            <a:off x="228600" y="1676400"/>
            <a:ext cx="8737092" cy="5029199"/>
          </a:xfrm>
        </p:spPr>
        <p:txBody>
          <a:bodyPr>
            <a:noAutofit/>
          </a:bodyPr>
          <a:lstStyle/>
          <a:p>
            <a:pPr marL="0" indent="0">
              <a:spcAft>
                <a:spcPts val="0"/>
              </a:spcAft>
              <a:buNone/>
              <a:defRPr/>
            </a:pPr>
            <a:r>
              <a:rPr lang="en-US" sz="2200" b="1" dirty="0"/>
              <a:t>Communicate Testing Policies to Students and Parents/Guardians</a:t>
            </a:r>
          </a:p>
          <a:p>
            <a:pPr>
              <a:spcAft>
                <a:spcPts val="0"/>
              </a:spcAft>
            </a:pPr>
            <a:r>
              <a:rPr lang="en-US" sz="2000" b="1" dirty="0" smtClean="0"/>
              <a:t>Electronic </a:t>
            </a:r>
            <a:r>
              <a:rPr lang="en-US" sz="2000" b="1" dirty="0"/>
              <a:t>Devices Policy</a:t>
            </a:r>
            <a:r>
              <a:rPr lang="en-US" sz="2000" dirty="0"/>
              <a:t>—If students are found with ANY electronic devices, including, but not limited to, cell phones or smartphones, during testing OR during breaks, their tests will be invalidated. </a:t>
            </a:r>
            <a:endParaRPr lang="en-US" sz="2000" dirty="0" smtClean="0"/>
          </a:p>
          <a:p>
            <a:pPr>
              <a:spcBef>
                <a:spcPts val="300"/>
              </a:spcBef>
              <a:spcAft>
                <a:spcPts val="0"/>
              </a:spcAft>
            </a:pPr>
            <a:r>
              <a:rPr lang="en-US" sz="2000" b="1" dirty="0" smtClean="0"/>
              <a:t>Calculator </a:t>
            </a:r>
            <a:r>
              <a:rPr lang="en-US" sz="2000" b="1" dirty="0"/>
              <a:t>Policy</a:t>
            </a:r>
            <a:r>
              <a:rPr lang="en-US" sz="2000" dirty="0"/>
              <a:t>—For EOC assessments, </a:t>
            </a:r>
            <a:r>
              <a:rPr lang="en-US" sz="2000" b="1" dirty="0"/>
              <a:t>calculators may be used during SESSION 2 ONLY</a:t>
            </a:r>
            <a:r>
              <a:rPr lang="en-US" sz="2000" dirty="0"/>
              <a:t>. In addition, only approved calculators are allowed. </a:t>
            </a:r>
            <a:endParaRPr lang="en-US" sz="2000" dirty="0" smtClean="0"/>
          </a:p>
          <a:p>
            <a:pPr>
              <a:spcBef>
                <a:spcPts val="300"/>
              </a:spcBef>
              <a:spcAft>
                <a:spcPts val="0"/>
              </a:spcAft>
            </a:pPr>
            <a:r>
              <a:rPr lang="en-US" sz="2000" b="1" dirty="0" smtClean="0"/>
              <a:t>Leaving </a:t>
            </a:r>
            <a:r>
              <a:rPr lang="en-US" sz="2000" b="1" dirty="0"/>
              <a:t>Campus</a:t>
            </a:r>
            <a:r>
              <a:rPr lang="en-US" sz="2000" dirty="0"/>
              <a:t>—If students leave campus before completing a test session (for lunch, an appointment, illness, etc.), they WILL NOT be allowed to complete the test. Students and parents/guardians should be aware of this policy. If a student does not feel well on the day of testing, it may be best for the student to wait and be tested on a make-up day.</a:t>
            </a:r>
          </a:p>
          <a:p>
            <a:pPr>
              <a:spcBef>
                <a:spcPts val="0"/>
              </a:spcBef>
              <a:spcAft>
                <a:spcPts val="0"/>
              </a:spcAft>
            </a:pPr>
            <a:r>
              <a:rPr lang="en-US" sz="2000" b="1" dirty="0" smtClean="0"/>
              <a:t>Discussing </a:t>
            </a:r>
            <a:r>
              <a:rPr lang="en-US" sz="2000" b="1" dirty="0"/>
              <a:t>Test Content after Testing</a:t>
            </a:r>
            <a:r>
              <a:rPr lang="en-US" sz="2000" dirty="0"/>
              <a:t>—The last portion of the testing rules read to students before they affirm the Testing Rules Acknowledgment reads, “Because the content of all statewide assessments is secure, you may not discuss or reveal details about the test items or passages after the test. This includes any type of electronic communication, such as texting, emailing, or posting online, for example, on websites like Facebook, Twitter, or Instagram</a:t>
            </a:r>
            <a:r>
              <a:rPr lang="en-US" sz="2000" dirty="0" smtClean="0"/>
              <a:t>.”</a:t>
            </a:r>
            <a:endParaRPr lang="en-US" sz="2000" dirty="0"/>
          </a:p>
        </p:txBody>
      </p:sp>
      <p:sp>
        <p:nvSpPr>
          <p:cNvPr id="5" name="Slide Number Placeholder 4"/>
          <p:cNvSpPr>
            <a:spLocks noGrp="1"/>
          </p:cNvSpPr>
          <p:nvPr>
            <p:ph type="sldNum" sz="quarter" idx="12"/>
          </p:nvPr>
        </p:nvSpPr>
        <p:spPr/>
        <p:txBody>
          <a:bodyPr/>
          <a:lstStyle/>
          <a:p>
            <a:fld id="{60F88D64-766A-45C3-93FE-3E1D3068B07A}" type="slidenum">
              <a:rPr lang="en-US" smtClean="0"/>
              <a:t>26</a:t>
            </a:fld>
            <a:endParaRPr lang="en-US" dirty="0"/>
          </a:p>
        </p:txBody>
      </p:sp>
    </p:spTree>
    <p:extLst>
      <p:ext uri="{BB962C8B-B14F-4D97-AF65-F5344CB8AC3E}">
        <p14:creationId xmlns:p14="http://schemas.microsoft.com/office/powerpoint/2010/main" val="33150976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p:txBody>
          <a:bodyPr/>
          <a:lstStyle/>
          <a:p>
            <a:pPr marL="0" indent="0">
              <a:buNone/>
            </a:pPr>
            <a:r>
              <a:rPr lang="en-US" sz="2800" b="1" dirty="0" smtClean="0">
                <a:solidFill>
                  <a:prstClr val="black"/>
                </a:solidFill>
              </a:rPr>
              <a:t>Meet with Technology Coordinator</a:t>
            </a:r>
            <a:endParaRPr lang="en-US" sz="2800" b="1" dirty="0">
              <a:solidFill>
                <a:prstClr val="black"/>
              </a:solidFill>
            </a:endParaRPr>
          </a:p>
          <a:p>
            <a:r>
              <a:rPr lang="en-US" sz="2400" dirty="0" smtClean="0"/>
              <a:t>It </a:t>
            </a:r>
            <a:r>
              <a:rPr lang="en-US" sz="2400" dirty="0"/>
              <a:t>is important that technology coordinators understand their responsibilities before, during, and after this computer-based test administration. </a:t>
            </a:r>
            <a:endParaRPr lang="en-US" sz="2400" dirty="0" smtClean="0"/>
          </a:p>
          <a:p>
            <a:r>
              <a:rPr lang="en-US" sz="2400" dirty="0" smtClean="0"/>
              <a:t>Review </a:t>
            </a:r>
            <a:r>
              <a:rPr lang="en-US" sz="2400" dirty="0"/>
              <a:t>the instructions and information for technology coordinators (located in the portal) as well as all test administration and security policies and procedures included in </a:t>
            </a:r>
            <a:r>
              <a:rPr lang="en-US" sz="2400" dirty="0" smtClean="0"/>
              <a:t>the Fall/Winter FSA manual</a:t>
            </a:r>
            <a:r>
              <a:rPr lang="en-US" sz="2400" dirty="0"/>
              <a:t>, with your technology coordinator and create a plan for handling issues during testing. </a:t>
            </a:r>
            <a:endParaRPr lang="en-US" sz="2400" dirty="0" smtClean="0"/>
          </a:p>
          <a:p>
            <a:r>
              <a:rPr lang="en-US" sz="2400" dirty="0" smtClean="0"/>
              <a:t>Technology </a:t>
            </a:r>
            <a:r>
              <a:rPr lang="en-US" sz="2400" dirty="0"/>
              <a:t>coordinators are required to sign the </a:t>
            </a:r>
            <a:r>
              <a:rPr lang="en-US" sz="2400" i="1" dirty="0"/>
              <a:t>Test Administration and Security Agreement</a:t>
            </a:r>
            <a:r>
              <a:rPr lang="en-US" sz="2400" dirty="0"/>
              <a:t>. The technology coordinator should also be involved in all planning meetings to provide input on logistics and resolve any network </a:t>
            </a:r>
            <a:r>
              <a:rPr lang="en-US" sz="2400" dirty="0" smtClean="0"/>
              <a:t>issues.</a:t>
            </a:r>
            <a:endParaRPr lang="en-US" sz="2200"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60F88D64-766A-45C3-93FE-3E1D3068B07A}" type="slidenum">
              <a:rPr lang="en-US" smtClean="0"/>
              <a:t>27</a:t>
            </a:fld>
            <a:endParaRPr lang="en-US" dirty="0"/>
          </a:p>
        </p:txBody>
      </p:sp>
    </p:spTree>
    <p:extLst>
      <p:ext uri="{BB962C8B-B14F-4D97-AF65-F5344CB8AC3E}">
        <p14:creationId xmlns:p14="http://schemas.microsoft.com/office/powerpoint/2010/main" val="41003701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smtClean="0"/>
              <a:t>School Assessment Coordinator</a:t>
            </a:r>
            <a:br>
              <a:rPr lang="en-US" dirty="0" smtClean="0"/>
            </a:br>
            <a:r>
              <a:rPr lang="en-US" dirty="0" smtClean="0"/>
              <a:t>Before Testing</a:t>
            </a:r>
            <a:endParaRPr lang="en-US" dirty="0"/>
          </a:p>
        </p:txBody>
      </p:sp>
      <p:sp>
        <p:nvSpPr>
          <p:cNvPr id="3" name="Content Placeholder 2"/>
          <p:cNvSpPr>
            <a:spLocks noGrp="1"/>
          </p:cNvSpPr>
          <p:nvPr>
            <p:ph idx="1"/>
          </p:nvPr>
        </p:nvSpPr>
        <p:spPr>
          <a:xfrm>
            <a:off x="228600" y="1752601"/>
            <a:ext cx="8737092" cy="4724399"/>
          </a:xfrm>
        </p:spPr>
        <p:txBody>
          <a:bodyPr>
            <a:noAutofit/>
          </a:bodyPr>
          <a:lstStyle/>
          <a:p>
            <a:pPr marL="0" indent="0">
              <a:lnSpc>
                <a:spcPct val="80000"/>
              </a:lnSpc>
              <a:spcBef>
                <a:spcPts val="600"/>
              </a:spcBef>
              <a:spcAft>
                <a:spcPts val="600"/>
              </a:spcAft>
              <a:buNone/>
            </a:pPr>
            <a:r>
              <a:rPr lang="en-US" sz="2800" b="1" dirty="0" smtClean="0"/>
              <a:t>Prepare Test Settings, Computers, and Devices</a:t>
            </a:r>
          </a:p>
          <a:p>
            <a:pPr>
              <a:spcBef>
                <a:spcPts val="0"/>
              </a:spcBef>
              <a:spcAft>
                <a:spcPts val="0"/>
              </a:spcAft>
            </a:pPr>
            <a:r>
              <a:rPr lang="en-US" sz="2400" dirty="0" smtClean="0"/>
              <a:t>Tests </a:t>
            </a:r>
            <a:r>
              <a:rPr lang="en-US" sz="2400" dirty="0"/>
              <a:t>should be administered in a room that has comfortable seating and good lighting. Make sure that testing rooms are adequately ventilated and free of distractions. </a:t>
            </a:r>
          </a:p>
          <a:p>
            <a:pPr>
              <a:spcBef>
                <a:spcPts val="0"/>
              </a:spcBef>
              <a:spcAft>
                <a:spcPts val="0"/>
              </a:spcAft>
            </a:pPr>
            <a:r>
              <a:rPr lang="en-US" sz="2400" dirty="0"/>
              <a:t>Sufficient workspace should be provided for students to use </a:t>
            </a:r>
            <a:r>
              <a:rPr lang="en-US" sz="2400" dirty="0" smtClean="0"/>
              <a:t>work </a:t>
            </a:r>
            <a:r>
              <a:rPr lang="en-US" sz="2400" dirty="0"/>
              <a:t>folders, </a:t>
            </a:r>
            <a:r>
              <a:rPr lang="en-US" sz="2400" dirty="0" smtClean="0"/>
              <a:t>reference </a:t>
            </a:r>
            <a:r>
              <a:rPr lang="en-US" sz="2400" dirty="0"/>
              <a:t>sheets, and paper-based test materials, as applicable. </a:t>
            </a:r>
            <a:endParaRPr lang="en-US" sz="2400" dirty="0" smtClean="0"/>
          </a:p>
          <a:p>
            <a:pPr>
              <a:spcBef>
                <a:spcPts val="0"/>
              </a:spcBef>
              <a:spcAft>
                <a:spcPts val="0"/>
              </a:spcAft>
            </a:pPr>
            <a:r>
              <a:rPr lang="en-US" sz="2400" dirty="0" smtClean="0"/>
              <a:t>Students </a:t>
            </a:r>
            <a:r>
              <a:rPr lang="en-US" sz="2400" dirty="0"/>
              <a:t>must not be able to easily view other students’ materials or computer or device screens. </a:t>
            </a:r>
            <a:r>
              <a:rPr lang="en-US" sz="2400" b="1" dirty="0" smtClean="0">
                <a:solidFill>
                  <a:srgbClr val="C00000"/>
                </a:solidFill>
              </a:rPr>
              <a:t>Visual barriers must be installed </a:t>
            </a:r>
            <a:r>
              <a:rPr lang="en-US" sz="2400" dirty="0">
                <a:solidFill>
                  <a:srgbClr val="C00000"/>
                </a:solidFill>
              </a:rPr>
              <a:t>(e.g., file folders taped to the sides of computer screens)</a:t>
            </a:r>
            <a:r>
              <a:rPr lang="en-US" sz="2400" dirty="0" smtClean="0">
                <a:solidFill>
                  <a:srgbClr val="C00000"/>
                </a:solidFill>
              </a:rPr>
              <a:t>.</a:t>
            </a:r>
            <a:r>
              <a:rPr lang="en-US" sz="2400" b="1" dirty="0" smtClean="0">
                <a:solidFill>
                  <a:srgbClr val="C00000"/>
                </a:solidFill>
              </a:rPr>
              <a:t> </a:t>
            </a:r>
          </a:p>
          <a:p>
            <a:pPr>
              <a:spcBef>
                <a:spcPts val="0"/>
              </a:spcBef>
              <a:spcAft>
                <a:spcPts val="0"/>
              </a:spcAft>
            </a:pPr>
            <a:r>
              <a:rPr lang="en-US" sz="2400" dirty="0" smtClean="0"/>
              <a:t>Check the configuration of the testing rooms to make sure you will be able to provide a secure environment during testing. </a:t>
            </a:r>
          </a:p>
          <a:p>
            <a:pPr>
              <a:spcBef>
                <a:spcPts val="0"/>
              </a:spcBef>
              <a:spcAft>
                <a:spcPts val="0"/>
              </a:spcAft>
            </a:pPr>
            <a:r>
              <a:rPr lang="en-US" sz="2400" dirty="0" smtClean="0"/>
              <a:t>Also, check for and remove all unauthorized visual aids posted in classrooms or affixed to student desks. </a:t>
            </a:r>
            <a:endParaRPr lang="en-US" sz="2400" dirty="0" smtClean="0">
              <a:solidFill>
                <a:srgbClr val="FF0000"/>
              </a:solidFill>
            </a:endParaRPr>
          </a:p>
        </p:txBody>
      </p:sp>
      <p:sp>
        <p:nvSpPr>
          <p:cNvPr id="5" name="Slide Number Placeholder 4"/>
          <p:cNvSpPr>
            <a:spLocks noGrp="1"/>
          </p:cNvSpPr>
          <p:nvPr>
            <p:ph type="sldNum" sz="quarter" idx="12"/>
          </p:nvPr>
        </p:nvSpPr>
        <p:spPr/>
        <p:txBody>
          <a:bodyPr/>
          <a:lstStyle/>
          <a:p>
            <a:fld id="{60F88D64-766A-45C3-93FE-3E1D3068B07A}" type="slidenum">
              <a:rPr lang="en-US" smtClean="0"/>
              <a:t>28</a:t>
            </a:fld>
            <a:endParaRPr lang="en-US" dirty="0"/>
          </a:p>
        </p:txBody>
      </p:sp>
    </p:spTree>
    <p:extLst>
      <p:ext uri="{BB962C8B-B14F-4D97-AF65-F5344CB8AC3E}">
        <p14:creationId xmlns:p14="http://schemas.microsoft.com/office/powerpoint/2010/main" val="34673082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smtClean="0"/>
              <a:t>School Assessment Coordinator</a:t>
            </a:r>
            <a:br>
              <a:rPr lang="en-US" dirty="0" smtClean="0"/>
            </a:br>
            <a:r>
              <a:rPr lang="en-US" dirty="0" smtClean="0"/>
              <a:t>Before Testing</a:t>
            </a:r>
            <a:endParaRPr lang="en-US" dirty="0"/>
          </a:p>
        </p:txBody>
      </p:sp>
      <p:sp>
        <p:nvSpPr>
          <p:cNvPr id="3" name="Content Placeholder 2"/>
          <p:cNvSpPr>
            <a:spLocks noGrp="1"/>
          </p:cNvSpPr>
          <p:nvPr>
            <p:ph idx="1"/>
          </p:nvPr>
        </p:nvSpPr>
        <p:spPr/>
        <p:txBody>
          <a:bodyPr>
            <a:noAutofit/>
          </a:bodyPr>
          <a:lstStyle/>
          <a:p>
            <a:pPr marL="0" indent="0">
              <a:lnSpc>
                <a:spcPct val="80000"/>
              </a:lnSpc>
              <a:spcBef>
                <a:spcPts val="600"/>
              </a:spcBef>
              <a:spcAft>
                <a:spcPts val="600"/>
              </a:spcAft>
              <a:buNone/>
            </a:pPr>
            <a:r>
              <a:rPr lang="en-US" sz="2800" b="1" dirty="0" smtClean="0"/>
              <a:t>Prepare Test Settings, Computers, and Devices (cont.)</a:t>
            </a:r>
          </a:p>
          <a:p>
            <a:r>
              <a:rPr lang="en-US" sz="2400" dirty="0" smtClean="0"/>
              <a:t>Ensure </a:t>
            </a:r>
            <a:r>
              <a:rPr lang="en-US" sz="2400" dirty="0"/>
              <a:t>that the technology coordinator has verified that all computers and devices meet the requirements needed to administer the computer-based tests, as indicated in the </a:t>
            </a:r>
            <a:r>
              <a:rPr lang="en-US" sz="2400" i="1" dirty="0"/>
              <a:t>System Requirements for Online Testing </a:t>
            </a:r>
            <a:r>
              <a:rPr lang="en-US" sz="2400" dirty="0"/>
              <a:t>document available in the portal, and has installed the correct secure browser. </a:t>
            </a:r>
            <a:endParaRPr lang="en-US" sz="2400" dirty="0" smtClean="0"/>
          </a:p>
          <a:p>
            <a:r>
              <a:rPr lang="en-US" sz="2400" dirty="0" smtClean="0"/>
              <a:t>Instruct school technology coordinators to bookmark or create shortcut icons for the student comment forms, and instruct test administrators on how to locate the bookmark or shortcut. The student comment form is available on the portal.</a:t>
            </a:r>
            <a:endParaRPr lang="en-US" sz="2400" dirty="0"/>
          </a:p>
          <a:p>
            <a:r>
              <a:rPr lang="en-US" sz="2400" dirty="0"/>
              <a:t>Before each test session, test administrators should launch the </a:t>
            </a:r>
            <a:r>
              <a:rPr lang="en-US" sz="2400" dirty="0" smtClean="0"/>
              <a:t>secure </a:t>
            </a:r>
            <a:r>
              <a:rPr lang="en-US" sz="2400" dirty="0"/>
              <a:t>browser on each computer or </a:t>
            </a:r>
            <a:r>
              <a:rPr lang="en-US" sz="2400" dirty="0" smtClean="0"/>
              <a:t>device</a:t>
            </a:r>
            <a:r>
              <a:rPr lang="en-US" sz="2200" dirty="0" smtClean="0"/>
              <a:t>.</a:t>
            </a:r>
            <a:endParaRPr lang="en-US" sz="2200" dirty="0" smtClean="0">
              <a:solidFill>
                <a:srgbClr val="FF0000"/>
              </a:solidFill>
            </a:endParaRPr>
          </a:p>
        </p:txBody>
      </p:sp>
      <p:sp>
        <p:nvSpPr>
          <p:cNvPr id="5" name="Slide Number Placeholder 4"/>
          <p:cNvSpPr>
            <a:spLocks noGrp="1"/>
          </p:cNvSpPr>
          <p:nvPr>
            <p:ph type="sldNum" sz="quarter" idx="12"/>
          </p:nvPr>
        </p:nvSpPr>
        <p:spPr/>
        <p:txBody>
          <a:bodyPr/>
          <a:lstStyle/>
          <a:p>
            <a:fld id="{60F88D64-766A-45C3-93FE-3E1D3068B07A}" type="slidenum">
              <a:rPr lang="en-US" smtClean="0"/>
              <a:t>29</a:t>
            </a:fld>
            <a:endParaRPr lang="en-US" dirty="0"/>
          </a:p>
        </p:txBody>
      </p:sp>
    </p:spTree>
    <p:extLst>
      <p:ext uri="{BB962C8B-B14F-4D97-AF65-F5344CB8AC3E}">
        <p14:creationId xmlns:p14="http://schemas.microsoft.com/office/powerpoint/2010/main" val="1910574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Appendices</a:t>
            </a:r>
            <a:endParaRPr lang="en-US" dirty="0"/>
          </a:p>
        </p:txBody>
      </p:sp>
      <p:sp>
        <p:nvSpPr>
          <p:cNvPr id="3" name="Content Placeholder 2"/>
          <p:cNvSpPr>
            <a:spLocks noGrp="1"/>
          </p:cNvSpPr>
          <p:nvPr>
            <p:ph idx="1"/>
          </p:nvPr>
        </p:nvSpPr>
        <p:spPr>
          <a:xfrm>
            <a:off x="0" y="1752601"/>
            <a:ext cx="9144000" cy="4343399"/>
          </a:xfrm>
        </p:spPr>
        <p:txBody>
          <a:bodyPr/>
          <a:lstStyle/>
          <a:p>
            <a:pPr marL="0" indent="0">
              <a:buNone/>
            </a:pPr>
            <a:r>
              <a:rPr lang="en-US" sz="3000" dirty="0" smtClean="0"/>
              <a:t>Appendices in the </a:t>
            </a:r>
            <a:r>
              <a:rPr lang="en-US" sz="2800" dirty="0" smtClean="0"/>
              <a:t>Fall/Winter 2015 FSA ELA Retake and EOC Manual </a:t>
            </a:r>
            <a:r>
              <a:rPr lang="en-US" sz="3000" dirty="0" smtClean="0"/>
              <a:t>include:</a:t>
            </a:r>
          </a:p>
          <a:p>
            <a:r>
              <a:rPr lang="en-US" sz="2600" dirty="0" smtClean="0"/>
              <a:t>Appendix A—Accommodations</a:t>
            </a:r>
          </a:p>
          <a:p>
            <a:r>
              <a:rPr lang="en-US" sz="2600" dirty="0"/>
              <a:t>Appendix </a:t>
            </a:r>
            <a:r>
              <a:rPr lang="en-US" sz="2600" dirty="0" smtClean="0"/>
              <a:t>B—FSA Help Desk</a:t>
            </a:r>
          </a:p>
          <a:p>
            <a:r>
              <a:rPr lang="en-US" sz="2600" dirty="0" smtClean="0"/>
              <a:t>Appendix C—FSA Paper-Based Materials Return Instructions</a:t>
            </a:r>
          </a:p>
          <a:p>
            <a:r>
              <a:rPr lang="en-US" sz="2600" dirty="0"/>
              <a:t>Appendix </a:t>
            </a:r>
            <a:r>
              <a:rPr lang="en-US" sz="2600" dirty="0" smtClean="0"/>
              <a:t>D—Florida Test Security Statute and Rule</a:t>
            </a:r>
          </a:p>
          <a:p>
            <a:r>
              <a:rPr lang="en-US" sz="2600" dirty="0" smtClean="0"/>
              <a:t>Appendix E—Perforated Forms and Signs</a:t>
            </a:r>
          </a:p>
          <a:p>
            <a:pPr marL="0" indent="0">
              <a:buNone/>
            </a:pPr>
            <a:r>
              <a:rPr lang="en-US" sz="2600" dirty="0" smtClean="0"/>
              <a:t>School personnel administering FSA assessments should familiarize themselves with the information in the appendices of the Fall/Winter 2015 FSA ELA Retake and EOC Manual prior to testing.</a:t>
            </a:r>
          </a:p>
          <a:p>
            <a:endParaRPr lang="en-US" dirty="0" smtClean="0"/>
          </a:p>
        </p:txBody>
      </p:sp>
      <p:sp>
        <p:nvSpPr>
          <p:cNvPr id="4" name="Slide Number Placeholder 3"/>
          <p:cNvSpPr>
            <a:spLocks noGrp="1"/>
          </p:cNvSpPr>
          <p:nvPr>
            <p:ph type="sldNum" sz="quarter" idx="12"/>
          </p:nvPr>
        </p:nvSpPr>
        <p:spPr/>
        <p:txBody>
          <a:bodyPr/>
          <a:lstStyle/>
          <a:p>
            <a:fld id="{60F88D64-766A-45C3-93FE-3E1D3068B07A}" type="slidenum">
              <a:rPr lang="en-US" smtClean="0"/>
              <a:t>3</a:t>
            </a:fld>
            <a:endParaRPr lang="en-US" dirty="0"/>
          </a:p>
        </p:txBody>
      </p:sp>
    </p:spTree>
    <p:extLst>
      <p:ext uri="{BB962C8B-B14F-4D97-AF65-F5344CB8AC3E}">
        <p14:creationId xmlns:p14="http://schemas.microsoft.com/office/powerpoint/2010/main" val="11154000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Before </a:t>
            </a:r>
            <a:r>
              <a:rPr lang="en-US" dirty="0" smtClean="0"/>
              <a:t>Testing</a:t>
            </a:r>
            <a:endParaRPr lang="en-US" dirty="0"/>
          </a:p>
        </p:txBody>
      </p:sp>
      <p:sp>
        <p:nvSpPr>
          <p:cNvPr id="3" name="Content Placeholder 2"/>
          <p:cNvSpPr>
            <a:spLocks noGrp="1"/>
          </p:cNvSpPr>
          <p:nvPr>
            <p:ph idx="1"/>
          </p:nvPr>
        </p:nvSpPr>
        <p:spPr>
          <a:xfrm>
            <a:off x="228600" y="1752601"/>
            <a:ext cx="8737092" cy="4800599"/>
          </a:xfrm>
        </p:spPr>
        <p:txBody>
          <a:bodyPr>
            <a:noAutofit/>
          </a:bodyPr>
          <a:lstStyle/>
          <a:p>
            <a:pPr marL="0" indent="0">
              <a:lnSpc>
                <a:spcPct val="80000"/>
              </a:lnSpc>
              <a:spcBef>
                <a:spcPts val="600"/>
              </a:spcBef>
              <a:spcAft>
                <a:spcPts val="600"/>
              </a:spcAft>
              <a:buSzPct val="75000"/>
              <a:buNone/>
            </a:pPr>
            <a:r>
              <a:rPr lang="en-US" sz="2800" b="1" dirty="0" smtClean="0"/>
              <a:t>Arrange for Practice Tests (CBT) </a:t>
            </a:r>
            <a:endParaRPr lang="en-US" sz="2800" dirty="0"/>
          </a:p>
          <a:p>
            <a:pPr>
              <a:spcBef>
                <a:spcPts val="0"/>
              </a:spcBef>
              <a:spcAft>
                <a:spcPts val="0"/>
              </a:spcAft>
            </a:pPr>
            <a:r>
              <a:rPr lang="en-US" sz="2400" dirty="0" smtClean="0"/>
              <a:t>The Training Tests (practice </a:t>
            </a:r>
            <a:r>
              <a:rPr lang="en-US" sz="2400" dirty="0"/>
              <a:t>tests </a:t>
            </a:r>
            <a:r>
              <a:rPr lang="en-US" sz="2400" dirty="0" smtClean="0"/>
              <a:t>) contain </a:t>
            </a:r>
            <a:r>
              <a:rPr lang="en-US" sz="2400" dirty="0"/>
              <a:t>sample test items to prepare students for the </a:t>
            </a:r>
            <a:r>
              <a:rPr lang="en-US" sz="2400" b="1" u="sng" dirty="0"/>
              <a:t>computer-based </a:t>
            </a:r>
            <a:r>
              <a:rPr lang="en-US" sz="2400" b="1" u="sng" dirty="0" smtClean="0"/>
              <a:t>(CBT) FSA </a:t>
            </a:r>
            <a:r>
              <a:rPr lang="en-US" sz="2400" b="1" u="sng" dirty="0"/>
              <a:t>assessments</a:t>
            </a:r>
            <a:r>
              <a:rPr lang="en-US" sz="2400" b="1" dirty="0"/>
              <a:t> </a:t>
            </a:r>
            <a:r>
              <a:rPr lang="en-US" sz="2400" dirty="0"/>
              <a:t>and will help familiarize you and your students with the CBT tools, including the Calculator tool and reference </a:t>
            </a:r>
            <a:r>
              <a:rPr lang="en-US" sz="2400" dirty="0" smtClean="0"/>
              <a:t>sheet, </a:t>
            </a:r>
            <a:r>
              <a:rPr lang="en-US" sz="2400" dirty="0"/>
              <a:t>as well as the process for responding to items on the computer. </a:t>
            </a:r>
            <a:endParaRPr lang="en-US" sz="2400" dirty="0" smtClean="0"/>
          </a:p>
          <a:p>
            <a:pPr>
              <a:spcBef>
                <a:spcPts val="0"/>
              </a:spcBef>
              <a:spcAft>
                <a:spcPts val="0"/>
              </a:spcAft>
            </a:pPr>
            <a:r>
              <a:rPr lang="en-US" sz="2400" dirty="0" smtClean="0"/>
              <a:t>Students </a:t>
            </a:r>
            <a:r>
              <a:rPr lang="en-US" sz="2400" dirty="0"/>
              <a:t>should practice on the type of computer or device they will use for testing (e.g., PC, tablet, laptop). </a:t>
            </a:r>
            <a:endParaRPr lang="en-US" sz="2400" dirty="0" smtClean="0"/>
          </a:p>
          <a:p>
            <a:pPr>
              <a:spcBef>
                <a:spcPts val="0"/>
              </a:spcBef>
              <a:spcAft>
                <a:spcPts val="0"/>
              </a:spcAft>
            </a:pPr>
            <a:r>
              <a:rPr lang="en-US" sz="2400" b="1" dirty="0" smtClean="0"/>
              <a:t>Students </a:t>
            </a:r>
            <a:r>
              <a:rPr lang="en-US" sz="2400" b="1" dirty="0"/>
              <a:t>who will test using accommodated computer-based forms (text-to-speech, masking) must </a:t>
            </a:r>
            <a:r>
              <a:rPr lang="en-US" sz="2400" b="1" dirty="0" smtClean="0"/>
              <a:t>access </a:t>
            </a:r>
            <a:r>
              <a:rPr lang="en-US" sz="2400" b="1" dirty="0"/>
              <a:t>the </a:t>
            </a:r>
            <a:r>
              <a:rPr lang="en-US" sz="2400" b="1" dirty="0" smtClean="0"/>
              <a:t>Training Tests </a:t>
            </a:r>
            <a:r>
              <a:rPr lang="en-US" sz="2400" b="1" dirty="0"/>
              <a:t>through the </a:t>
            </a:r>
            <a:r>
              <a:rPr lang="en-US" sz="2400" b="1" dirty="0" smtClean="0"/>
              <a:t>FSA secure </a:t>
            </a:r>
            <a:r>
              <a:rPr lang="en-US" sz="2400" b="1" dirty="0"/>
              <a:t>browser and the teacher must create the </a:t>
            </a:r>
            <a:r>
              <a:rPr lang="en-US" sz="2400" b="1" dirty="0" smtClean="0"/>
              <a:t>practice session </a:t>
            </a:r>
            <a:r>
              <a:rPr lang="en-US" sz="2400" b="1" dirty="0"/>
              <a:t>via the Test Administrator Training site</a:t>
            </a:r>
            <a:r>
              <a:rPr lang="en-US" sz="2400" dirty="0"/>
              <a:t>. </a:t>
            </a:r>
          </a:p>
          <a:p>
            <a:pPr>
              <a:spcBef>
                <a:spcPts val="0"/>
              </a:spcBef>
              <a:spcAft>
                <a:spcPts val="0"/>
              </a:spcAft>
            </a:pPr>
            <a:r>
              <a:rPr lang="en-US" sz="2400" dirty="0" smtClean="0"/>
              <a:t>Students </a:t>
            </a:r>
            <a:r>
              <a:rPr lang="en-US" sz="2400" dirty="0"/>
              <a:t>should also be encouraged to access the practice test in the portal and practice on their own. </a:t>
            </a:r>
          </a:p>
        </p:txBody>
      </p:sp>
      <p:sp>
        <p:nvSpPr>
          <p:cNvPr id="5" name="Slide Number Placeholder 4"/>
          <p:cNvSpPr>
            <a:spLocks noGrp="1"/>
          </p:cNvSpPr>
          <p:nvPr>
            <p:ph type="sldNum" sz="quarter" idx="12"/>
          </p:nvPr>
        </p:nvSpPr>
        <p:spPr/>
        <p:txBody>
          <a:bodyPr/>
          <a:lstStyle/>
          <a:p>
            <a:fld id="{60F88D64-766A-45C3-93FE-3E1D3068B07A}" type="slidenum">
              <a:rPr lang="en-US" smtClean="0"/>
              <a:t>30</a:t>
            </a:fld>
            <a:endParaRPr lang="en-US" dirty="0"/>
          </a:p>
        </p:txBody>
      </p:sp>
    </p:spTree>
    <p:extLst>
      <p:ext uri="{BB962C8B-B14F-4D97-AF65-F5344CB8AC3E}">
        <p14:creationId xmlns:p14="http://schemas.microsoft.com/office/powerpoint/2010/main" val="9735601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Before </a:t>
            </a:r>
            <a:r>
              <a:rPr lang="en-US" dirty="0" smtClean="0"/>
              <a:t>Testing</a:t>
            </a:r>
            <a:endParaRPr lang="en-US" dirty="0"/>
          </a:p>
        </p:txBody>
      </p:sp>
      <p:sp>
        <p:nvSpPr>
          <p:cNvPr id="3" name="Content Placeholder 2"/>
          <p:cNvSpPr>
            <a:spLocks noGrp="1"/>
          </p:cNvSpPr>
          <p:nvPr>
            <p:ph idx="1"/>
          </p:nvPr>
        </p:nvSpPr>
        <p:spPr>
          <a:xfrm>
            <a:off x="228600" y="1752601"/>
            <a:ext cx="8737092" cy="4800599"/>
          </a:xfrm>
        </p:spPr>
        <p:txBody>
          <a:bodyPr>
            <a:noAutofit/>
          </a:bodyPr>
          <a:lstStyle/>
          <a:p>
            <a:pPr marL="0" indent="0">
              <a:buNone/>
            </a:pPr>
            <a:r>
              <a:rPr lang="en-US" sz="2800" b="1" dirty="0" smtClean="0"/>
              <a:t>Arrange for Practice Tests (PBT</a:t>
            </a:r>
            <a:r>
              <a:rPr lang="en-US" sz="2800" b="1" dirty="0"/>
              <a:t>) </a:t>
            </a:r>
          </a:p>
          <a:p>
            <a:pPr marL="0" indent="0">
              <a:buNone/>
            </a:pPr>
            <a:r>
              <a:rPr lang="en-US" sz="2400" b="1" u="sng" dirty="0" smtClean="0">
                <a:solidFill>
                  <a:srgbClr val="C00000"/>
                </a:solidFill>
              </a:rPr>
              <a:t>NEW</a:t>
            </a:r>
            <a:r>
              <a:rPr lang="en-US" sz="2400" b="1" dirty="0" smtClean="0">
                <a:solidFill>
                  <a:srgbClr val="C00000"/>
                </a:solidFill>
              </a:rPr>
              <a:t>:</a:t>
            </a:r>
            <a:r>
              <a:rPr lang="en-US" sz="2400" b="1" dirty="0" smtClean="0"/>
              <a:t> Students who are eligible for paper-based accommodations and will test on an FSA EOC </a:t>
            </a:r>
            <a:r>
              <a:rPr lang="en-US" sz="2400" b="1" u="sng" dirty="0" smtClean="0"/>
              <a:t>paper-based test </a:t>
            </a:r>
            <a:r>
              <a:rPr lang="en-US" sz="2400" b="1" dirty="0" smtClean="0"/>
              <a:t>(PBT) </a:t>
            </a:r>
            <a:r>
              <a:rPr lang="en-US" sz="2400" b="1" dirty="0" smtClean="0">
                <a:solidFill>
                  <a:srgbClr val="C00000"/>
                </a:solidFill>
              </a:rPr>
              <a:t>ARE NOW REQUIRED</a:t>
            </a:r>
            <a:r>
              <a:rPr lang="en-US" sz="2400" dirty="0" smtClean="0">
                <a:solidFill>
                  <a:srgbClr val="C00000"/>
                </a:solidFill>
              </a:rPr>
              <a:t> </a:t>
            </a:r>
            <a:r>
              <a:rPr lang="en-US" sz="2400" dirty="0" smtClean="0"/>
              <a:t>to participate in a PBT Practice Test Session at the school to familiarize themselves with the various item types they may encounter on the assessments.  </a:t>
            </a:r>
          </a:p>
          <a:p>
            <a:pPr lvl="2"/>
            <a:r>
              <a:rPr lang="en-US" dirty="0" smtClean="0"/>
              <a:t>FSA PBT Practice Tests will be available in the FSA Portal in November.  </a:t>
            </a:r>
          </a:p>
          <a:p>
            <a:pPr lvl="0"/>
            <a:r>
              <a:rPr lang="en-US" sz="2400" dirty="0" smtClean="0"/>
              <a:t>Practice Test Scripts and Answer Keys are available on the FSA portal to use during the practice session. </a:t>
            </a:r>
            <a:endParaRPr lang="en-US" sz="2400" dirty="0"/>
          </a:p>
        </p:txBody>
      </p:sp>
      <p:sp>
        <p:nvSpPr>
          <p:cNvPr id="5" name="Slide Number Placeholder 4"/>
          <p:cNvSpPr>
            <a:spLocks noGrp="1"/>
          </p:cNvSpPr>
          <p:nvPr>
            <p:ph type="sldNum" sz="quarter" idx="12"/>
          </p:nvPr>
        </p:nvSpPr>
        <p:spPr/>
        <p:txBody>
          <a:bodyPr/>
          <a:lstStyle/>
          <a:p>
            <a:fld id="{60F88D64-766A-45C3-93FE-3E1D3068B07A}" type="slidenum">
              <a:rPr lang="en-US" smtClean="0"/>
              <a:t>31</a:t>
            </a:fld>
            <a:endParaRPr lang="en-US" dirty="0"/>
          </a:p>
        </p:txBody>
      </p:sp>
    </p:spTree>
    <p:extLst>
      <p:ext uri="{BB962C8B-B14F-4D97-AF65-F5344CB8AC3E}">
        <p14:creationId xmlns:p14="http://schemas.microsoft.com/office/powerpoint/2010/main" val="17788515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305800" cy="1096962"/>
          </a:xfrm>
        </p:spPr>
        <p:txBody>
          <a:bodyPr>
            <a:normAutofit fontScale="90000"/>
          </a:bodyPr>
          <a:lstStyle/>
          <a:p>
            <a:r>
              <a:rPr lang="en-US" dirty="0" smtClean="0"/>
              <a:t>School </a:t>
            </a:r>
            <a:r>
              <a:rPr lang="en-US" dirty="0"/>
              <a:t>Assessment Coordinator</a:t>
            </a:r>
            <a:br>
              <a:rPr lang="en-US" dirty="0"/>
            </a:br>
            <a:r>
              <a:rPr lang="en-US" dirty="0"/>
              <a:t>Before Testing</a:t>
            </a:r>
          </a:p>
        </p:txBody>
      </p:sp>
      <p:sp>
        <p:nvSpPr>
          <p:cNvPr id="3" name="Content Placeholder 2"/>
          <p:cNvSpPr>
            <a:spLocks noGrp="1"/>
          </p:cNvSpPr>
          <p:nvPr>
            <p:ph idx="1"/>
          </p:nvPr>
        </p:nvSpPr>
        <p:spPr>
          <a:xfrm>
            <a:off x="228600" y="1752601"/>
            <a:ext cx="8229600" cy="4571999"/>
          </a:xfrm>
        </p:spPr>
        <p:txBody>
          <a:bodyPr/>
          <a:lstStyle/>
          <a:p>
            <a:pPr marL="0" indent="0">
              <a:buNone/>
            </a:pPr>
            <a:r>
              <a:rPr lang="en-US" sz="2200" b="1" dirty="0" smtClean="0"/>
              <a:t>Receive Materials, as </a:t>
            </a:r>
            <a:r>
              <a:rPr lang="en-US" sz="2200" b="1" dirty="0"/>
              <a:t>applicable: </a:t>
            </a:r>
          </a:p>
          <a:p>
            <a:pPr>
              <a:spcBef>
                <a:spcPts val="0"/>
              </a:spcBef>
              <a:spcAft>
                <a:spcPts val="0"/>
              </a:spcAft>
            </a:pPr>
            <a:r>
              <a:rPr lang="en-US" sz="2000" dirty="0"/>
              <a:t>Test Administration Manuals </a:t>
            </a:r>
          </a:p>
          <a:p>
            <a:pPr>
              <a:spcBef>
                <a:spcPts val="0"/>
              </a:spcBef>
              <a:spcAft>
                <a:spcPts val="0"/>
              </a:spcAft>
            </a:pPr>
            <a:r>
              <a:rPr lang="en-US" sz="2000" dirty="0"/>
              <a:t>School Packing List </a:t>
            </a:r>
          </a:p>
          <a:p>
            <a:pPr>
              <a:spcBef>
                <a:spcPts val="0"/>
              </a:spcBef>
              <a:spcAft>
                <a:spcPts val="0"/>
              </a:spcAft>
            </a:pPr>
            <a:r>
              <a:rPr lang="en-US" sz="2000" dirty="0"/>
              <a:t>School Box Range Sheet </a:t>
            </a:r>
          </a:p>
          <a:p>
            <a:pPr>
              <a:spcBef>
                <a:spcPts val="0"/>
              </a:spcBef>
              <a:spcAft>
                <a:spcPts val="0"/>
              </a:spcAft>
            </a:pPr>
            <a:r>
              <a:rPr lang="en-US" sz="2000" dirty="0"/>
              <a:t>School Order Summary </a:t>
            </a:r>
          </a:p>
          <a:p>
            <a:pPr>
              <a:spcBef>
                <a:spcPts val="0"/>
              </a:spcBef>
              <a:spcAft>
                <a:spcPts val="0"/>
              </a:spcAft>
            </a:pPr>
            <a:r>
              <a:rPr lang="en-US" sz="2000" dirty="0"/>
              <a:t>School Security Checklist </a:t>
            </a:r>
            <a:r>
              <a:rPr lang="en-US" sz="2000" dirty="0" smtClean="0"/>
              <a:t>(if applicable)</a:t>
            </a:r>
            <a:endParaRPr lang="en-US" sz="2000" dirty="0"/>
          </a:p>
          <a:p>
            <a:pPr>
              <a:spcBef>
                <a:spcPts val="0"/>
              </a:spcBef>
              <a:spcAft>
                <a:spcPts val="0"/>
              </a:spcAft>
            </a:pPr>
            <a:r>
              <a:rPr lang="en-US" sz="2000" dirty="0"/>
              <a:t>Blank </a:t>
            </a:r>
            <a:r>
              <a:rPr lang="en-US" sz="2000" dirty="0" smtClean="0"/>
              <a:t>On-Demand PreID </a:t>
            </a:r>
            <a:r>
              <a:rPr lang="en-US" sz="2000" dirty="0"/>
              <a:t>Labels </a:t>
            </a:r>
          </a:p>
          <a:p>
            <a:pPr>
              <a:spcBef>
                <a:spcPts val="0"/>
              </a:spcBef>
              <a:spcAft>
                <a:spcPts val="0"/>
              </a:spcAft>
            </a:pPr>
            <a:r>
              <a:rPr lang="en-US" sz="2000" dirty="0" smtClean="0"/>
              <a:t>Return Labels (Purple, White, Pink, and Yellow) </a:t>
            </a:r>
            <a:endParaRPr lang="en-US" sz="2000" dirty="0"/>
          </a:p>
          <a:p>
            <a:pPr>
              <a:spcBef>
                <a:spcPts val="0"/>
              </a:spcBef>
              <a:spcAft>
                <a:spcPts val="0"/>
              </a:spcAft>
            </a:pPr>
            <a:r>
              <a:rPr lang="en-US" sz="2000" dirty="0" smtClean="0"/>
              <a:t>CBT Work </a:t>
            </a:r>
            <a:r>
              <a:rPr lang="en-US" sz="2000" dirty="0"/>
              <a:t>Folders </a:t>
            </a:r>
          </a:p>
          <a:p>
            <a:pPr>
              <a:spcBef>
                <a:spcPts val="0"/>
              </a:spcBef>
              <a:spcAft>
                <a:spcPts val="0"/>
              </a:spcAft>
            </a:pPr>
            <a:r>
              <a:rPr lang="en-US" sz="2000" dirty="0" smtClean="0"/>
              <a:t>Test </a:t>
            </a:r>
            <a:r>
              <a:rPr lang="en-US" sz="2000" dirty="0"/>
              <a:t>and Answer Books (if applicable) </a:t>
            </a:r>
          </a:p>
          <a:p>
            <a:pPr>
              <a:spcBef>
                <a:spcPts val="0"/>
              </a:spcBef>
              <a:spcAft>
                <a:spcPts val="0"/>
              </a:spcAft>
            </a:pPr>
            <a:r>
              <a:rPr lang="en-US" sz="2000" dirty="0" smtClean="0"/>
              <a:t>Special Document Materials, if applicable </a:t>
            </a:r>
            <a:r>
              <a:rPr lang="en-US" sz="2000" dirty="0"/>
              <a:t>(</a:t>
            </a:r>
            <a:r>
              <a:rPr lang="en-US" sz="2000" dirty="0" smtClean="0"/>
              <a:t>Large </a:t>
            </a:r>
            <a:r>
              <a:rPr lang="en-US" sz="2000" dirty="0"/>
              <a:t>Print </a:t>
            </a:r>
            <a:r>
              <a:rPr lang="en-US" sz="2000" dirty="0" smtClean="0"/>
              <a:t>Kits, Braille </a:t>
            </a:r>
            <a:r>
              <a:rPr lang="en-US" sz="2000" dirty="0"/>
              <a:t>Kits </a:t>
            </a:r>
            <a:r>
              <a:rPr lang="en-US" sz="2000" dirty="0" smtClean="0"/>
              <a:t>, One-Item-Per-Page Kits)</a:t>
            </a:r>
            <a:endParaRPr lang="en-US" sz="2000" dirty="0"/>
          </a:p>
          <a:p>
            <a:pPr>
              <a:spcBef>
                <a:spcPts val="0"/>
              </a:spcBef>
              <a:spcAft>
                <a:spcPts val="0"/>
              </a:spcAft>
            </a:pPr>
            <a:r>
              <a:rPr lang="en-US" sz="2000" dirty="0" smtClean="0"/>
              <a:t>Inventory </a:t>
            </a:r>
            <a:r>
              <a:rPr lang="en-US" sz="2000" dirty="0"/>
              <a:t>the contents of boxes within 24 hours of receipt, and maintain an accurate </a:t>
            </a:r>
            <a:r>
              <a:rPr lang="en-US" sz="2000" i="1" dirty="0"/>
              <a:t>Test Materials Chain of Custody Form </a:t>
            </a:r>
            <a:r>
              <a:rPr lang="en-US" sz="2000" dirty="0"/>
              <a:t>at all times. </a:t>
            </a:r>
            <a:r>
              <a:rPr lang="en-US" sz="2000" dirty="0" smtClean="0"/>
              <a:t> </a:t>
            </a:r>
          </a:p>
          <a:p>
            <a:pPr>
              <a:spcBef>
                <a:spcPts val="0"/>
              </a:spcBef>
              <a:spcAft>
                <a:spcPts val="0"/>
              </a:spcAft>
            </a:pPr>
            <a:r>
              <a:rPr lang="en-US" sz="2000" dirty="0" smtClean="0"/>
              <a:t>Contact SAET immediately  at 305-995-7520 to </a:t>
            </a:r>
            <a:r>
              <a:rPr lang="en-US" sz="2000" dirty="0"/>
              <a:t>report missing materials or to request additional </a:t>
            </a:r>
            <a:r>
              <a:rPr lang="en-US" sz="2000" dirty="0" smtClean="0"/>
              <a:t>materials contact the Test Distribution Center (TDC) at 305-995-3743.</a:t>
            </a:r>
            <a:endParaRPr lang="en-US" sz="2000" dirty="0"/>
          </a:p>
          <a:p>
            <a:endParaRPr lang="en-US" sz="1200" dirty="0"/>
          </a:p>
          <a:p>
            <a:endParaRPr lang="en-US" sz="1200" dirty="0"/>
          </a:p>
        </p:txBody>
      </p:sp>
      <p:sp>
        <p:nvSpPr>
          <p:cNvPr id="4" name="Slide Number Placeholder 3"/>
          <p:cNvSpPr>
            <a:spLocks noGrp="1"/>
          </p:cNvSpPr>
          <p:nvPr>
            <p:ph type="sldNum" sz="quarter" idx="12"/>
          </p:nvPr>
        </p:nvSpPr>
        <p:spPr/>
        <p:txBody>
          <a:bodyPr/>
          <a:lstStyle/>
          <a:p>
            <a:fld id="{60F88D64-766A-45C3-93FE-3E1D3068B07A}" type="slidenum">
              <a:rPr lang="en-US" smtClean="0"/>
              <a:t>32</a:t>
            </a:fld>
            <a:endParaRPr lang="en-US" dirty="0"/>
          </a:p>
        </p:txBody>
      </p:sp>
    </p:spTree>
    <p:extLst>
      <p:ext uri="{BB962C8B-B14F-4D97-AF65-F5344CB8AC3E}">
        <p14:creationId xmlns:p14="http://schemas.microsoft.com/office/powerpoint/2010/main" val="11409534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534400" cy="1096962"/>
          </a:xfrm>
        </p:spPr>
        <p:txBody>
          <a:bodyPr>
            <a:normAutofit fontScale="90000"/>
          </a:bodyPr>
          <a:lstStyle/>
          <a:p>
            <a:r>
              <a:rPr lang="en-US" dirty="0"/>
              <a:t>School Assessment Coordinator</a:t>
            </a:r>
            <a:br>
              <a:rPr lang="en-US" dirty="0"/>
            </a:br>
            <a:r>
              <a:rPr lang="en-US" dirty="0"/>
              <a:t>Before </a:t>
            </a:r>
            <a:r>
              <a:rPr lang="en-US" dirty="0" smtClean="0"/>
              <a:t>Testing</a:t>
            </a:r>
            <a:endParaRPr lang="en-US" dirty="0"/>
          </a:p>
        </p:txBody>
      </p:sp>
      <p:sp>
        <p:nvSpPr>
          <p:cNvPr id="3" name="Content Placeholder 2"/>
          <p:cNvSpPr>
            <a:spLocks noGrp="1"/>
          </p:cNvSpPr>
          <p:nvPr>
            <p:ph idx="1"/>
          </p:nvPr>
        </p:nvSpPr>
        <p:spPr/>
        <p:txBody>
          <a:bodyPr/>
          <a:lstStyle/>
          <a:p>
            <a:pPr marL="0" indent="0">
              <a:buNone/>
            </a:pPr>
            <a:r>
              <a:rPr lang="en-US" sz="2800" b="1" dirty="0" smtClean="0"/>
              <a:t>CBT Work Folders (Required)</a:t>
            </a:r>
            <a:endParaRPr lang="en-US" sz="2800" b="1" dirty="0"/>
          </a:p>
          <a:p>
            <a:r>
              <a:rPr lang="en-US" sz="2500" dirty="0" smtClean="0"/>
              <a:t>Florida Computer-Based Testing Work Folders, provided for students taking FSA EOCs, are four-page folders that students may use to work the problems. The Testing Rules Acknowledgment is printed on page two. The last page of the folder (back cover) is printed with graph paper.</a:t>
            </a:r>
          </a:p>
          <a:p>
            <a:r>
              <a:rPr lang="en-US" sz="2500" dirty="0" smtClean="0"/>
              <a:t>Work folders are distributed to students individually at the beginning of each EOC test session. Each student must be given a new work folder for each EOC test session.</a:t>
            </a:r>
            <a:endParaRPr lang="en-US" sz="2500" dirty="0"/>
          </a:p>
          <a:p>
            <a:r>
              <a:rPr lang="en-US" sz="2500" b="1" dirty="0"/>
              <a:t>Used </a:t>
            </a:r>
            <a:r>
              <a:rPr lang="en-US" sz="2500" b="1" dirty="0" smtClean="0"/>
              <a:t>work folders </a:t>
            </a:r>
            <a:r>
              <a:rPr lang="en-US" sz="2500" b="1" dirty="0"/>
              <a:t>are considered secure materials and must be kept in locked storage and returned in the District Assessment Coordinator ONLY box.</a:t>
            </a:r>
          </a:p>
          <a:p>
            <a:endParaRPr lang="en-US" sz="2400" dirty="0"/>
          </a:p>
        </p:txBody>
      </p:sp>
      <p:sp>
        <p:nvSpPr>
          <p:cNvPr id="4" name="Slide Number Placeholder 3"/>
          <p:cNvSpPr>
            <a:spLocks noGrp="1"/>
          </p:cNvSpPr>
          <p:nvPr>
            <p:ph type="sldNum" sz="quarter" idx="12"/>
          </p:nvPr>
        </p:nvSpPr>
        <p:spPr/>
        <p:txBody>
          <a:bodyPr/>
          <a:lstStyle/>
          <a:p>
            <a:fld id="{60F88D64-766A-45C3-93FE-3E1D3068B07A}" type="slidenum">
              <a:rPr lang="en-US" smtClean="0"/>
              <a:t>33</a:t>
            </a:fld>
            <a:endParaRPr lang="en-US" dirty="0"/>
          </a:p>
        </p:txBody>
      </p:sp>
    </p:spTree>
    <p:extLst>
      <p:ext uri="{BB962C8B-B14F-4D97-AF65-F5344CB8AC3E}">
        <p14:creationId xmlns:p14="http://schemas.microsoft.com/office/powerpoint/2010/main" val="28143642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153400"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228600" y="1752601"/>
            <a:ext cx="8737092" cy="4876799"/>
          </a:xfrm>
        </p:spPr>
        <p:txBody>
          <a:bodyPr/>
          <a:lstStyle/>
          <a:p>
            <a:pPr marL="0" indent="0">
              <a:buNone/>
            </a:pPr>
            <a:r>
              <a:rPr lang="en-US" sz="2800" b="1" dirty="0" smtClean="0"/>
              <a:t>Scientific Calculators (Hand-held Optional)</a:t>
            </a:r>
            <a:endParaRPr lang="en-US" sz="2800" b="1" dirty="0"/>
          </a:p>
          <a:p>
            <a:r>
              <a:rPr lang="en-US" sz="2400" dirty="0" smtClean="0"/>
              <a:t>Algebra 1, Geometry, and Algebra 2 EOC assessments include a scientific calculator in the test delivery system. </a:t>
            </a:r>
            <a:r>
              <a:rPr lang="en-US" sz="2400" b="1" dirty="0" smtClean="0"/>
              <a:t>The scientific calculator is available for Session 2 of the Algebra 1, Geometry, and Algebra 2 EOCs ONLY.</a:t>
            </a:r>
          </a:p>
          <a:p>
            <a:r>
              <a:rPr lang="en-US" sz="2400" dirty="0" smtClean="0"/>
              <a:t>Handheld scientific calculators MAY be provided to ALL students taking an EOC assessment </a:t>
            </a:r>
            <a:r>
              <a:rPr lang="en-US" sz="2400" b="1" dirty="0" smtClean="0"/>
              <a:t>during Session 2 ONLY</a:t>
            </a:r>
            <a:r>
              <a:rPr lang="en-US" sz="2400" dirty="0" smtClean="0"/>
              <a:t>. A list of required and prohibited calculator functionalities is available in the FSA Portal.</a:t>
            </a:r>
          </a:p>
          <a:p>
            <a:r>
              <a:rPr lang="en-US" sz="2400" b="1" dirty="0" smtClean="0">
                <a:solidFill>
                  <a:srgbClr val="C00000"/>
                </a:solidFill>
              </a:rPr>
              <a:t>Providing a calculator with prohibited functionality or in the incorrect test session (Session 1) is cause for test invalidation.</a:t>
            </a:r>
            <a:endParaRPr lang="en-US" sz="2400" b="1" dirty="0">
              <a:solidFill>
                <a:srgbClr val="C00000"/>
              </a:solidFill>
            </a:endParaRPr>
          </a:p>
          <a:p>
            <a:endParaRPr lang="en-US" sz="2400" dirty="0"/>
          </a:p>
        </p:txBody>
      </p:sp>
      <p:sp>
        <p:nvSpPr>
          <p:cNvPr id="4" name="Slide Number Placeholder 3"/>
          <p:cNvSpPr>
            <a:spLocks noGrp="1"/>
          </p:cNvSpPr>
          <p:nvPr>
            <p:ph type="sldNum" sz="quarter" idx="12"/>
          </p:nvPr>
        </p:nvSpPr>
        <p:spPr/>
        <p:txBody>
          <a:bodyPr/>
          <a:lstStyle/>
          <a:p>
            <a:fld id="{60F88D64-766A-45C3-93FE-3E1D3068B07A}" type="slidenum">
              <a:rPr lang="en-US" smtClean="0"/>
              <a:t>34</a:t>
            </a:fld>
            <a:endParaRPr lang="en-US" dirty="0"/>
          </a:p>
        </p:txBody>
      </p:sp>
    </p:spTree>
    <p:extLst>
      <p:ext uri="{BB962C8B-B14F-4D97-AF65-F5344CB8AC3E}">
        <p14:creationId xmlns:p14="http://schemas.microsoft.com/office/powerpoint/2010/main" val="35232589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10600"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228600" y="1676400"/>
            <a:ext cx="8737092" cy="4724400"/>
          </a:xfrm>
        </p:spPr>
        <p:txBody>
          <a:bodyPr/>
          <a:lstStyle/>
          <a:p>
            <a:pPr marL="0" indent="0">
              <a:buNone/>
            </a:pPr>
            <a:r>
              <a:rPr lang="en-US" sz="2800" b="1" dirty="0" smtClean="0"/>
              <a:t>Reference Sheets   </a:t>
            </a:r>
            <a:endParaRPr lang="en-US" sz="2800" b="1" dirty="0"/>
          </a:p>
          <a:p>
            <a:r>
              <a:rPr lang="en-US" sz="2400" dirty="0" smtClean="0"/>
              <a:t>Reference </a:t>
            </a:r>
            <a:r>
              <a:rPr lang="en-US" sz="2400" dirty="0"/>
              <a:t>sheets are provided for the FSA EOC assessments in an online format for computer-based testing (reference sheets for students with paper-based accommodations are provided in the test and answer book). The reference sheets are displayed in pop-up windows in their respective tests. The reference sheets are also provided in Appendix E of </a:t>
            </a:r>
            <a:r>
              <a:rPr lang="en-US" sz="2400" dirty="0" smtClean="0"/>
              <a:t>manual and </a:t>
            </a:r>
            <a:r>
              <a:rPr lang="en-US" sz="2400" dirty="0"/>
              <a:t>in the FSA Portal. </a:t>
            </a:r>
            <a:endParaRPr lang="en-US" sz="2400" dirty="0" smtClean="0"/>
          </a:p>
          <a:p>
            <a:r>
              <a:rPr lang="en-US" sz="2400" dirty="0" smtClean="0"/>
              <a:t>Schools may provide hardcopy reference sheets to students taking the computer-based assessments but must ensure copies are available for all students taking the test.</a:t>
            </a:r>
          </a:p>
          <a:p>
            <a:r>
              <a:rPr lang="en-US" sz="2400" b="1" dirty="0" smtClean="0"/>
              <a:t>Used reference sheets </a:t>
            </a:r>
            <a:r>
              <a:rPr lang="en-US" sz="2400" b="1" dirty="0"/>
              <a:t>are secure materials and must be stored in a secure location </a:t>
            </a:r>
            <a:r>
              <a:rPr lang="en-US" sz="2400" b="1" dirty="0" smtClean="0"/>
              <a:t>after testing </a:t>
            </a:r>
            <a:r>
              <a:rPr lang="en-US" sz="2400" b="1" dirty="0"/>
              <a:t>and returned in the District Assessment Coordinator ONLY </a:t>
            </a:r>
            <a:r>
              <a:rPr lang="en-US" sz="2400" b="1" dirty="0" smtClean="0"/>
              <a:t>box.</a:t>
            </a:r>
            <a:endParaRPr lang="en-US" sz="2400" b="1" dirty="0"/>
          </a:p>
          <a:p>
            <a:pPr marL="0" indent="0">
              <a:buNone/>
            </a:pPr>
            <a:endParaRPr lang="en-US" sz="2400" dirty="0"/>
          </a:p>
        </p:txBody>
      </p:sp>
      <p:sp>
        <p:nvSpPr>
          <p:cNvPr id="4" name="Slide Number Placeholder 3"/>
          <p:cNvSpPr>
            <a:spLocks noGrp="1"/>
          </p:cNvSpPr>
          <p:nvPr>
            <p:ph type="sldNum" sz="quarter" idx="12"/>
          </p:nvPr>
        </p:nvSpPr>
        <p:spPr/>
        <p:txBody>
          <a:bodyPr/>
          <a:lstStyle/>
          <a:p>
            <a:fld id="{60F88D64-766A-45C3-93FE-3E1D3068B07A}" type="slidenum">
              <a:rPr lang="en-US" smtClean="0"/>
              <a:t>35</a:t>
            </a:fld>
            <a:endParaRPr lang="en-US" dirty="0"/>
          </a:p>
        </p:txBody>
      </p:sp>
    </p:spTree>
    <p:extLst>
      <p:ext uri="{BB962C8B-B14F-4D97-AF65-F5344CB8AC3E}">
        <p14:creationId xmlns:p14="http://schemas.microsoft.com/office/powerpoint/2010/main" val="28852917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228600" y="1600200"/>
            <a:ext cx="8737092" cy="5181599"/>
          </a:xfrm>
        </p:spPr>
        <p:txBody>
          <a:bodyPr/>
          <a:lstStyle/>
          <a:p>
            <a:pPr marL="0" lvl="0" indent="0">
              <a:spcBef>
                <a:spcPts val="300"/>
              </a:spcBef>
              <a:spcAft>
                <a:spcPts val="300"/>
              </a:spcAft>
              <a:buNone/>
            </a:pPr>
            <a:r>
              <a:rPr lang="en-US" sz="2800" b="1" dirty="0">
                <a:solidFill>
                  <a:prstClr val="black"/>
                </a:solidFill>
              </a:rPr>
              <a:t>Manage Student Information in TIDE</a:t>
            </a:r>
          </a:p>
          <a:p>
            <a:pPr>
              <a:spcBef>
                <a:spcPts val="0"/>
              </a:spcBef>
              <a:spcAft>
                <a:spcPts val="0"/>
              </a:spcAft>
            </a:pPr>
            <a:r>
              <a:rPr lang="en-US" sz="2200" dirty="0" smtClean="0"/>
              <a:t>Preidentified student demographic information found in TIDE is based on student data as of </a:t>
            </a:r>
            <a:r>
              <a:rPr lang="en-US" sz="2200" b="1" dirty="0" smtClean="0">
                <a:solidFill>
                  <a:srgbClr val="C00000"/>
                </a:solidFill>
              </a:rPr>
              <a:t>November 6.</a:t>
            </a:r>
          </a:p>
          <a:p>
            <a:pPr lvl="1">
              <a:spcBef>
                <a:spcPts val="300"/>
              </a:spcBef>
              <a:spcAft>
                <a:spcPts val="300"/>
              </a:spcAft>
            </a:pPr>
            <a:r>
              <a:rPr lang="en-US" sz="2200" dirty="0" smtClean="0"/>
              <a:t>New students after </a:t>
            </a:r>
            <a:r>
              <a:rPr lang="en-US" sz="2200" u="sng" dirty="0" smtClean="0"/>
              <a:t>November 6</a:t>
            </a:r>
            <a:r>
              <a:rPr lang="en-US" sz="2200" dirty="0" smtClean="0"/>
              <a:t> will not be in TIDE.  </a:t>
            </a:r>
          </a:p>
          <a:p>
            <a:pPr>
              <a:spcBef>
                <a:spcPts val="300"/>
              </a:spcBef>
              <a:spcAft>
                <a:spcPts val="300"/>
              </a:spcAft>
            </a:pPr>
            <a:r>
              <a:rPr lang="en-US" sz="2200" dirty="0" smtClean="0"/>
              <a:t>Instructions </a:t>
            </a:r>
            <a:r>
              <a:rPr lang="en-US" sz="2200" dirty="0"/>
              <a:t>on managing student information in TIDE can be found in the </a:t>
            </a:r>
            <a:r>
              <a:rPr lang="en-US" sz="2200" i="1" dirty="0"/>
              <a:t>TIDE User Guide</a:t>
            </a:r>
            <a:r>
              <a:rPr lang="en-US" sz="2200" dirty="0"/>
              <a:t>, available on the FSA Portal. </a:t>
            </a:r>
            <a:endParaRPr lang="en-US" sz="2200" dirty="0" smtClean="0"/>
          </a:p>
          <a:p>
            <a:pPr marL="685800" lvl="2" indent="-285750">
              <a:spcBef>
                <a:spcPts val="300"/>
              </a:spcBef>
              <a:spcAft>
                <a:spcPts val="300"/>
              </a:spcAft>
              <a:buFont typeface="Calibri" panose="020F0502020204030204" pitchFamily="34" charset="0"/>
              <a:buChar char="−"/>
            </a:pPr>
            <a:r>
              <a:rPr lang="en-US" sz="2200" b="1" dirty="0">
                <a:solidFill>
                  <a:srgbClr val="C00000"/>
                </a:solidFill>
              </a:rPr>
              <a:t>Management of student information in </a:t>
            </a:r>
            <a:r>
              <a:rPr lang="en-US" sz="2200" b="1" dirty="0" smtClean="0">
                <a:solidFill>
                  <a:srgbClr val="C00000"/>
                </a:solidFill>
              </a:rPr>
              <a:t>TIDE </a:t>
            </a:r>
            <a:r>
              <a:rPr lang="en-US" sz="2200" b="1" dirty="0">
                <a:solidFill>
                  <a:srgbClr val="C00000"/>
                </a:solidFill>
              </a:rPr>
              <a:t>can begin on or after </a:t>
            </a:r>
            <a:r>
              <a:rPr lang="en-US" sz="2200" b="1" u="sng" dirty="0">
                <a:solidFill>
                  <a:srgbClr val="C00000"/>
                </a:solidFill>
              </a:rPr>
              <a:t>November 16</a:t>
            </a:r>
            <a:r>
              <a:rPr lang="en-US" sz="2200" b="1" dirty="0">
                <a:solidFill>
                  <a:srgbClr val="C00000"/>
                </a:solidFill>
              </a:rPr>
              <a:t>.</a:t>
            </a:r>
          </a:p>
          <a:p>
            <a:pPr>
              <a:spcBef>
                <a:spcPts val="300"/>
              </a:spcBef>
              <a:spcAft>
                <a:spcPts val="300"/>
              </a:spcAft>
            </a:pPr>
            <a:r>
              <a:rPr lang="en-US" sz="2200" dirty="0" smtClean="0"/>
              <a:t>Prior </a:t>
            </a:r>
            <a:r>
              <a:rPr lang="en-US" sz="2200" dirty="0"/>
              <a:t>to testing, please ensure that all student information listed in TIDE is correct, including any accommodations students will be using to </a:t>
            </a:r>
            <a:r>
              <a:rPr lang="en-US" sz="2200" dirty="0" smtClean="0"/>
              <a:t>test.</a:t>
            </a:r>
          </a:p>
          <a:p>
            <a:pPr>
              <a:spcBef>
                <a:spcPts val="300"/>
              </a:spcBef>
              <a:spcAft>
                <a:spcPts val="300"/>
              </a:spcAft>
            </a:pPr>
            <a:r>
              <a:rPr lang="en-US" sz="2200" dirty="0" smtClean="0">
                <a:solidFill>
                  <a:prstClr val="black"/>
                </a:solidFill>
              </a:rPr>
              <a:t>Also see the </a:t>
            </a:r>
            <a:r>
              <a:rPr lang="en-US" sz="2200" i="1" dirty="0" smtClean="0">
                <a:solidFill>
                  <a:prstClr val="black"/>
                </a:solidFill>
              </a:rPr>
              <a:t>TIDE User Guide </a:t>
            </a:r>
            <a:r>
              <a:rPr lang="en-US" sz="2200" dirty="0" smtClean="0">
                <a:solidFill>
                  <a:prstClr val="black"/>
                </a:solidFill>
              </a:rPr>
              <a:t>to perform the following tasks prior to testing:</a:t>
            </a:r>
          </a:p>
          <a:p>
            <a:pPr lvl="1">
              <a:spcBef>
                <a:spcPts val="0"/>
              </a:spcBef>
              <a:spcAft>
                <a:spcPts val="0"/>
              </a:spcAft>
            </a:pPr>
            <a:r>
              <a:rPr lang="en-US" sz="2200" dirty="0" smtClean="0">
                <a:solidFill>
                  <a:prstClr val="black"/>
                </a:solidFill>
              </a:rPr>
              <a:t>Adding Students</a:t>
            </a:r>
          </a:p>
          <a:p>
            <a:pPr lvl="1">
              <a:spcBef>
                <a:spcPts val="0"/>
              </a:spcBef>
              <a:spcAft>
                <a:spcPts val="0"/>
              </a:spcAft>
            </a:pPr>
            <a:r>
              <a:rPr lang="en-US" sz="2200" dirty="0" smtClean="0">
                <a:solidFill>
                  <a:prstClr val="black"/>
                </a:solidFill>
              </a:rPr>
              <a:t>Assigning Accommodations</a:t>
            </a:r>
          </a:p>
          <a:p>
            <a:pPr lvl="1">
              <a:spcBef>
                <a:spcPts val="0"/>
              </a:spcBef>
              <a:spcAft>
                <a:spcPts val="0"/>
              </a:spcAft>
            </a:pPr>
            <a:r>
              <a:rPr lang="en-US" sz="2200" dirty="0" smtClean="0">
                <a:solidFill>
                  <a:prstClr val="black"/>
                </a:solidFill>
              </a:rPr>
              <a:t>Editing Student Demographic Information</a:t>
            </a:r>
            <a:endParaRPr lang="en-US" sz="2200" dirty="0">
              <a:solidFill>
                <a:prstClr val="black"/>
              </a:solidFill>
            </a:endParaRPr>
          </a:p>
          <a:p>
            <a:endParaRPr lang="en-US" sz="2300" dirty="0"/>
          </a:p>
        </p:txBody>
      </p:sp>
      <p:sp>
        <p:nvSpPr>
          <p:cNvPr id="4" name="Slide Number Placeholder 3"/>
          <p:cNvSpPr>
            <a:spLocks noGrp="1"/>
          </p:cNvSpPr>
          <p:nvPr>
            <p:ph type="sldNum" sz="quarter" idx="12"/>
          </p:nvPr>
        </p:nvSpPr>
        <p:spPr/>
        <p:txBody>
          <a:bodyPr/>
          <a:lstStyle/>
          <a:p>
            <a:fld id="{60F88D64-766A-45C3-93FE-3E1D3068B07A}" type="slidenum">
              <a:rPr lang="en-US" smtClean="0"/>
              <a:t>36</a:t>
            </a:fld>
            <a:endParaRPr lang="en-US" dirty="0"/>
          </a:p>
        </p:txBody>
      </p:sp>
      <p:sp>
        <p:nvSpPr>
          <p:cNvPr id="7" name="Content Placeholder 2"/>
          <p:cNvSpPr txBox="1">
            <a:spLocks/>
          </p:cNvSpPr>
          <p:nvPr/>
        </p:nvSpPr>
        <p:spPr>
          <a:xfrm>
            <a:off x="5486400" y="5257800"/>
            <a:ext cx="3830321" cy="1143000"/>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0"/>
              </a:spcBef>
              <a:spcAft>
                <a:spcPts val="0"/>
              </a:spcAft>
            </a:pPr>
            <a:r>
              <a:rPr lang="en-US" sz="2200" dirty="0" smtClean="0">
                <a:solidFill>
                  <a:prstClr val="black"/>
                </a:solidFill>
              </a:rPr>
              <a:t>Printing Test Tickets</a:t>
            </a:r>
          </a:p>
          <a:p>
            <a:pPr lvl="1">
              <a:spcBef>
                <a:spcPts val="0"/>
              </a:spcBef>
              <a:spcAft>
                <a:spcPts val="0"/>
              </a:spcAft>
            </a:pPr>
            <a:r>
              <a:rPr lang="en-US" sz="2200" dirty="0" smtClean="0">
                <a:solidFill>
                  <a:prstClr val="black"/>
                </a:solidFill>
              </a:rPr>
              <a:t>Printing On-Demand PreID Labels</a:t>
            </a:r>
          </a:p>
          <a:p>
            <a:endParaRPr lang="en-US" sz="2300" dirty="0"/>
          </a:p>
        </p:txBody>
      </p:sp>
    </p:spTree>
    <p:extLst>
      <p:ext uri="{BB962C8B-B14F-4D97-AF65-F5344CB8AC3E}">
        <p14:creationId xmlns:p14="http://schemas.microsoft.com/office/powerpoint/2010/main" val="6122830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p:txBody>
          <a:bodyPr/>
          <a:lstStyle/>
          <a:p>
            <a:pPr marL="0" lvl="0" indent="0">
              <a:spcBef>
                <a:spcPts val="0"/>
              </a:spcBef>
              <a:spcAft>
                <a:spcPts val="0"/>
              </a:spcAft>
              <a:buNone/>
            </a:pPr>
            <a:r>
              <a:rPr lang="en-US" sz="2800" b="1" dirty="0" smtClean="0">
                <a:solidFill>
                  <a:prstClr val="black"/>
                </a:solidFill>
              </a:rPr>
              <a:t>Student Demographic Information</a:t>
            </a:r>
          </a:p>
          <a:p>
            <a:pPr marL="0" lvl="0" indent="0">
              <a:spcBef>
                <a:spcPts val="0"/>
              </a:spcBef>
              <a:spcAft>
                <a:spcPts val="0"/>
              </a:spcAft>
              <a:buNone/>
            </a:pPr>
            <a:endParaRPr lang="en-US" sz="500" b="1" dirty="0">
              <a:solidFill>
                <a:prstClr val="black"/>
              </a:solidFill>
            </a:endParaRPr>
          </a:p>
          <a:p>
            <a:r>
              <a:rPr lang="en-US" sz="2400" dirty="0" smtClean="0"/>
              <a:t>For </a:t>
            </a:r>
            <a:r>
              <a:rPr lang="en-US" sz="2400" dirty="0"/>
              <a:t>students taking paper-based tests, PreID Labels are </a:t>
            </a:r>
            <a:r>
              <a:rPr lang="en-US" sz="2400" dirty="0" smtClean="0"/>
              <a:t>NOT provided</a:t>
            </a:r>
            <a:r>
              <a:rPr lang="en-US" sz="2400" dirty="0"/>
              <a:t>. </a:t>
            </a:r>
            <a:endParaRPr lang="en-US" sz="2400" dirty="0" smtClean="0"/>
          </a:p>
          <a:p>
            <a:r>
              <a:rPr lang="en-US" sz="2400" dirty="0" smtClean="0"/>
              <a:t>On-Demand </a:t>
            </a:r>
            <a:r>
              <a:rPr lang="en-US" sz="2400" dirty="0"/>
              <a:t>PreID Labels must be printed and applied to test and answer books. </a:t>
            </a:r>
            <a:endParaRPr lang="en-US" sz="2400" dirty="0" smtClean="0"/>
          </a:p>
          <a:p>
            <a:r>
              <a:rPr lang="en-US" sz="2400" dirty="0" smtClean="0"/>
              <a:t>Demographic </a:t>
            </a:r>
            <a:r>
              <a:rPr lang="en-US" sz="2400" dirty="0"/>
              <a:t>information must be verified in TIDE before printing On-Demand PreID Labels. </a:t>
            </a:r>
          </a:p>
          <a:p>
            <a:r>
              <a:rPr lang="en-US" sz="2400" b="1" dirty="0"/>
              <a:t>Failure to apply an On-Demand PreID Label may delay the scoring process, and results for TO BE SCORED test and answer books returned without labels may be included in late reporting. </a:t>
            </a:r>
            <a:endParaRPr lang="en-US" sz="2400" dirty="0"/>
          </a:p>
          <a:p>
            <a:pPr marL="0" indent="0">
              <a:buNone/>
            </a:pPr>
            <a:endParaRPr lang="en-US" dirty="0"/>
          </a:p>
        </p:txBody>
      </p:sp>
      <p:sp>
        <p:nvSpPr>
          <p:cNvPr id="4" name="Slide Number Placeholder 3"/>
          <p:cNvSpPr>
            <a:spLocks noGrp="1"/>
          </p:cNvSpPr>
          <p:nvPr>
            <p:ph type="sldNum" sz="quarter" idx="12"/>
          </p:nvPr>
        </p:nvSpPr>
        <p:spPr/>
        <p:txBody>
          <a:bodyPr/>
          <a:lstStyle/>
          <a:p>
            <a:fld id="{60F88D64-766A-45C3-93FE-3E1D3068B07A}" type="slidenum">
              <a:rPr lang="en-US" smtClean="0"/>
              <a:t>37</a:t>
            </a:fld>
            <a:endParaRPr lang="en-US" dirty="0"/>
          </a:p>
        </p:txBody>
      </p:sp>
    </p:spTree>
    <p:extLst>
      <p:ext uri="{BB962C8B-B14F-4D97-AF65-F5344CB8AC3E}">
        <p14:creationId xmlns:p14="http://schemas.microsoft.com/office/powerpoint/2010/main" val="17754026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p:txBody>
          <a:bodyPr/>
          <a:lstStyle/>
          <a:p>
            <a:pPr marL="0" lvl="0" indent="0">
              <a:spcBef>
                <a:spcPts val="0"/>
              </a:spcBef>
              <a:spcAft>
                <a:spcPts val="0"/>
              </a:spcAft>
              <a:buNone/>
            </a:pPr>
            <a:r>
              <a:rPr lang="en-US" sz="2800" b="1" dirty="0" smtClean="0">
                <a:solidFill>
                  <a:prstClr val="black"/>
                </a:solidFill>
              </a:rPr>
              <a:t>Student Demographic Information (cont.)</a:t>
            </a:r>
          </a:p>
          <a:p>
            <a:pPr marL="0" lvl="0" indent="0">
              <a:spcBef>
                <a:spcPts val="0"/>
              </a:spcBef>
              <a:spcAft>
                <a:spcPts val="0"/>
              </a:spcAft>
              <a:buNone/>
            </a:pPr>
            <a:endParaRPr lang="en-US" sz="500" b="1" dirty="0">
              <a:solidFill>
                <a:prstClr val="black"/>
              </a:solidFill>
            </a:endParaRPr>
          </a:p>
          <a:p>
            <a:r>
              <a:rPr lang="en-US" sz="2000" dirty="0" smtClean="0"/>
              <a:t>The </a:t>
            </a:r>
            <a:r>
              <a:rPr lang="en-US" sz="2000" dirty="0"/>
              <a:t>following student demographic information must be verified in TIDE before testing according to the instructions in the </a:t>
            </a:r>
            <a:r>
              <a:rPr lang="en-US" sz="2000" i="1" dirty="0"/>
              <a:t>TIDE User Guide</a:t>
            </a:r>
            <a:r>
              <a:rPr lang="en-US" sz="2000" dirty="0" smtClean="0"/>
              <a:t>:</a:t>
            </a:r>
          </a:p>
          <a:p>
            <a:pPr lvl="1">
              <a:spcBef>
                <a:spcPts val="300"/>
              </a:spcBef>
              <a:spcAft>
                <a:spcPts val="300"/>
              </a:spcAft>
            </a:pPr>
            <a:r>
              <a:rPr lang="en-US" sz="1800" dirty="0" smtClean="0">
                <a:solidFill>
                  <a:prstClr val="black"/>
                </a:solidFill>
              </a:rPr>
              <a:t>Student name</a:t>
            </a:r>
          </a:p>
          <a:p>
            <a:pPr lvl="1">
              <a:spcBef>
                <a:spcPts val="300"/>
              </a:spcBef>
              <a:spcAft>
                <a:spcPts val="300"/>
              </a:spcAft>
            </a:pPr>
            <a:r>
              <a:rPr lang="en-US" sz="1800" dirty="0" smtClean="0">
                <a:solidFill>
                  <a:prstClr val="black"/>
                </a:solidFill>
              </a:rPr>
              <a:t>District/school number</a:t>
            </a:r>
          </a:p>
          <a:p>
            <a:pPr lvl="1">
              <a:spcBef>
                <a:spcPts val="300"/>
              </a:spcBef>
              <a:spcAft>
                <a:spcPts val="300"/>
              </a:spcAft>
            </a:pPr>
            <a:r>
              <a:rPr lang="en-US" sz="1800" dirty="0" smtClean="0">
                <a:solidFill>
                  <a:prstClr val="black"/>
                </a:solidFill>
              </a:rPr>
              <a:t>Date of birth</a:t>
            </a:r>
          </a:p>
          <a:p>
            <a:pPr lvl="1">
              <a:spcBef>
                <a:spcPts val="300"/>
              </a:spcBef>
              <a:spcAft>
                <a:spcPts val="300"/>
              </a:spcAft>
            </a:pPr>
            <a:r>
              <a:rPr lang="en-US" sz="1800" dirty="0" smtClean="0">
                <a:solidFill>
                  <a:prstClr val="black"/>
                </a:solidFill>
              </a:rPr>
              <a:t>Gender</a:t>
            </a:r>
          </a:p>
          <a:p>
            <a:pPr lvl="1">
              <a:spcBef>
                <a:spcPts val="300"/>
              </a:spcBef>
              <a:spcAft>
                <a:spcPts val="300"/>
              </a:spcAft>
            </a:pPr>
            <a:r>
              <a:rPr lang="en-US" sz="1800" dirty="0" smtClean="0">
                <a:solidFill>
                  <a:prstClr val="black"/>
                </a:solidFill>
              </a:rPr>
              <a:t>Social Security Number or Florida Student Number</a:t>
            </a:r>
          </a:p>
          <a:p>
            <a:pPr>
              <a:spcBef>
                <a:spcPts val="300"/>
              </a:spcBef>
              <a:spcAft>
                <a:spcPts val="300"/>
              </a:spcAft>
            </a:pPr>
            <a:r>
              <a:rPr lang="en-US" sz="2000" dirty="0" smtClean="0">
                <a:solidFill>
                  <a:prstClr val="black"/>
                </a:solidFill>
              </a:rPr>
              <a:t>In addition to verifying this information, the following categories must also be verified if applicable. They are described on pages 102–104 of the manual.</a:t>
            </a:r>
          </a:p>
          <a:p>
            <a:pPr lvl="1">
              <a:spcBef>
                <a:spcPts val="300"/>
              </a:spcBef>
              <a:spcAft>
                <a:spcPts val="300"/>
              </a:spcAft>
            </a:pPr>
            <a:r>
              <a:rPr lang="en-US" sz="1800" dirty="0" smtClean="0">
                <a:solidFill>
                  <a:prstClr val="black"/>
                </a:solidFill>
              </a:rPr>
              <a:t>Primary Exceptionality</a:t>
            </a:r>
          </a:p>
          <a:p>
            <a:pPr lvl="1">
              <a:spcBef>
                <a:spcPts val="300"/>
              </a:spcBef>
              <a:spcAft>
                <a:spcPts val="300"/>
              </a:spcAft>
            </a:pPr>
            <a:r>
              <a:rPr lang="en-US" sz="1800" dirty="0" smtClean="0">
                <a:solidFill>
                  <a:prstClr val="black"/>
                </a:solidFill>
              </a:rPr>
              <a:t>Section 504</a:t>
            </a:r>
          </a:p>
          <a:p>
            <a:pPr lvl="1">
              <a:spcBef>
                <a:spcPts val="300"/>
              </a:spcBef>
              <a:spcAft>
                <a:spcPts val="300"/>
              </a:spcAft>
            </a:pPr>
            <a:r>
              <a:rPr lang="en-US" sz="1800" dirty="0" smtClean="0">
                <a:solidFill>
                  <a:prstClr val="black"/>
                </a:solidFill>
              </a:rPr>
              <a:t>ELL</a:t>
            </a:r>
            <a:endParaRPr lang="en-US" sz="1800"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60F88D64-766A-45C3-93FE-3E1D3068B07A}" type="slidenum">
              <a:rPr lang="en-US" smtClean="0"/>
              <a:t>38</a:t>
            </a:fld>
            <a:endParaRPr lang="en-US" dirty="0"/>
          </a:p>
        </p:txBody>
      </p:sp>
      <p:sp>
        <p:nvSpPr>
          <p:cNvPr id="5" name="Content Placeholder 2"/>
          <p:cNvSpPr txBox="1">
            <a:spLocks/>
          </p:cNvSpPr>
          <p:nvPr/>
        </p:nvSpPr>
        <p:spPr>
          <a:xfrm>
            <a:off x="4953001" y="2895600"/>
            <a:ext cx="4012692" cy="1143000"/>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300"/>
              </a:spcBef>
              <a:spcAft>
                <a:spcPts val="300"/>
              </a:spcAft>
            </a:pPr>
            <a:r>
              <a:rPr lang="en-US" sz="1800" dirty="0" smtClean="0">
                <a:solidFill>
                  <a:prstClr val="black"/>
                </a:solidFill>
              </a:rPr>
              <a:t>District/school number</a:t>
            </a:r>
          </a:p>
          <a:p>
            <a:pPr lvl="1">
              <a:spcBef>
                <a:spcPts val="300"/>
              </a:spcBef>
              <a:spcAft>
                <a:spcPts val="300"/>
              </a:spcAft>
            </a:pPr>
            <a:r>
              <a:rPr lang="en-US" sz="1800" dirty="0" smtClean="0"/>
              <a:t>Grade level</a:t>
            </a:r>
          </a:p>
          <a:p>
            <a:pPr lvl="1">
              <a:spcBef>
                <a:spcPts val="300"/>
              </a:spcBef>
              <a:spcAft>
                <a:spcPts val="300"/>
              </a:spcAft>
            </a:pPr>
            <a:r>
              <a:rPr lang="en-US" sz="1800" dirty="0" smtClean="0"/>
              <a:t>Ethnicity</a:t>
            </a:r>
          </a:p>
          <a:p>
            <a:pPr lvl="1">
              <a:spcBef>
                <a:spcPts val="300"/>
              </a:spcBef>
              <a:spcAft>
                <a:spcPts val="300"/>
              </a:spcAft>
            </a:pPr>
            <a:r>
              <a:rPr lang="en-US" sz="1800" dirty="0" smtClean="0"/>
              <a:t>Race</a:t>
            </a:r>
            <a:endParaRPr lang="en-US" sz="1800" dirty="0"/>
          </a:p>
        </p:txBody>
      </p:sp>
    </p:spTree>
    <p:extLst>
      <p:ext uri="{BB962C8B-B14F-4D97-AF65-F5344CB8AC3E}">
        <p14:creationId xmlns:p14="http://schemas.microsoft.com/office/powerpoint/2010/main" val="64621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077200"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187960" y="1905001"/>
            <a:ext cx="4191000" cy="4952999"/>
          </a:xfrm>
        </p:spPr>
        <p:txBody>
          <a:bodyPr/>
          <a:lstStyle/>
          <a:p>
            <a:pPr marL="0" indent="0">
              <a:buNone/>
            </a:pPr>
            <a:r>
              <a:rPr lang="en-US" sz="2800" b="1" dirty="0" smtClean="0"/>
              <a:t>Test Tickets</a:t>
            </a:r>
          </a:p>
          <a:p>
            <a:pPr>
              <a:spcBef>
                <a:spcPts val="300"/>
              </a:spcBef>
              <a:spcAft>
                <a:spcPts val="300"/>
              </a:spcAft>
            </a:pPr>
            <a:r>
              <a:rPr lang="en-US" sz="2200" dirty="0"/>
              <a:t>Test tickets are generated in TIDE.  See the </a:t>
            </a:r>
            <a:r>
              <a:rPr lang="en-US" sz="2200" i="1" dirty="0"/>
              <a:t>TIDE User Guide</a:t>
            </a:r>
            <a:r>
              <a:rPr lang="en-US" sz="2200" dirty="0"/>
              <a:t> for instructions on generating and printing test tickets.</a:t>
            </a:r>
          </a:p>
          <a:p>
            <a:pPr>
              <a:spcBef>
                <a:spcPts val="300"/>
              </a:spcBef>
              <a:spcAft>
                <a:spcPts val="300"/>
              </a:spcAft>
            </a:pPr>
            <a:r>
              <a:rPr lang="en-US" sz="2200" dirty="0" smtClean="0"/>
              <a:t>After </a:t>
            </a:r>
            <a:r>
              <a:rPr lang="en-US" sz="2200" dirty="0"/>
              <a:t>verifying all eligible students are in TIDE, you will print test </a:t>
            </a:r>
            <a:r>
              <a:rPr lang="en-US" sz="2200" dirty="0" smtClean="0"/>
              <a:t>tickets. </a:t>
            </a:r>
          </a:p>
          <a:p>
            <a:pPr>
              <a:spcBef>
                <a:spcPts val="300"/>
              </a:spcBef>
              <a:spcAft>
                <a:spcPts val="300"/>
              </a:spcAft>
            </a:pPr>
            <a:r>
              <a:rPr lang="en-US" sz="2200" dirty="0" smtClean="0"/>
              <a:t>Test </a:t>
            </a:r>
            <a:r>
              <a:rPr lang="en-US" sz="2200" dirty="0"/>
              <a:t>tickets contain login </a:t>
            </a:r>
            <a:r>
              <a:rPr lang="en-US" sz="2200" dirty="0" smtClean="0"/>
              <a:t>information </a:t>
            </a:r>
            <a:r>
              <a:rPr lang="en-US" sz="2200" dirty="0"/>
              <a:t>for </a:t>
            </a:r>
            <a:r>
              <a:rPr lang="en-US" sz="2200" dirty="0" smtClean="0"/>
              <a:t>students. </a:t>
            </a:r>
            <a:endParaRPr lang="en-US" sz="2200" dirty="0"/>
          </a:p>
          <a:p>
            <a:pPr>
              <a:spcBef>
                <a:spcPts val="300"/>
              </a:spcBef>
              <a:spcAft>
                <a:spcPts val="300"/>
              </a:spcAft>
            </a:pPr>
            <a:r>
              <a:rPr lang="en-US" sz="2200" dirty="0"/>
              <a:t>Each student must have a test ticket to log in to computer-based FSA assessments. </a:t>
            </a:r>
            <a:endParaRPr lang="en-US" sz="2200" dirty="0" smtClean="0"/>
          </a:p>
          <a:p>
            <a:pPr>
              <a:spcBef>
                <a:spcPts val="300"/>
              </a:spcBef>
              <a:spcAft>
                <a:spcPts val="300"/>
              </a:spcAft>
            </a:pPr>
            <a:endParaRPr lang="en-US" sz="2000" dirty="0"/>
          </a:p>
        </p:txBody>
      </p:sp>
      <p:sp>
        <p:nvSpPr>
          <p:cNvPr id="4" name="Slide Number Placeholder 3"/>
          <p:cNvSpPr>
            <a:spLocks noGrp="1"/>
          </p:cNvSpPr>
          <p:nvPr>
            <p:ph type="sldNum" sz="quarter" idx="12"/>
          </p:nvPr>
        </p:nvSpPr>
        <p:spPr/>
        <p:txBody>
          <a:bodyPr/>
          <a:lstStyle/>
          <a:p>
            <a:fld id="{60F88D64-766A-45C3-93FE-3E1D3068B07A}" type="slidenum">
              <a:rPr lang="en-US" smtClean="0"/>
              <a:t>39</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729423"/>
            <a:ext cx="4800600" cy="228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686300" y="4057233"/>
            <a:ext cx="4114800" cy="2800767"/>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After </a:t>
            </a:r>
            <a:r>
              <a:rPr lang="en-US" sz="2000" dirty="0"/>
              <a:t>ANY administration, initial or make-up, </a:t>
            </a:r>
            <a:r>
              <a:rPr lang="en-US" sz="2000" dirty="0" smtClean="0"/>
              <a:t>test tickets must </a:t>
            </a:r>
            <a:r>
              <a:rPr lang="en-US" sz="2000" dirty="0"/>
              <a:t>be returned immediately to the school assessment </a:t>
            </a:r>
            <a:r>
              <a:rPr lang="en-US" sz="2000" dirty="0" smtClean="0"/>
              <a:t>coordinator.</a:t>
            </a:r>
          </a:p>
          <a:p>
            <a:pPr marL="342900" indent="-342900">
              <a:buFont typeface="Arial" panose="020B0604020202020204" pitchFamily="34" charset="0"/>
              <a:buChar char="•"/>
            </a:pPr>
            <a:r>
              <a:rPr lang="en-US" sz="2000" b="1" dirty="0" smtClean="0"/>
              <a:t>The </a:t>
            </a:r>
            <a:r>
              <a:rPr lang="en-US" sz="2000" b="1" dirty="0"/>
              <a:t>test tickets are secure documents and must be placed in a secure limited access location. </a:t>
            </a:r>
          </a:p>
          <a:p>
            <a:endParaRPr lang="en-US" b="1" dirty="0"/>
          </a:p>
          <a:p>
            <a:endParaRPr lang="en-US" dirty="0"/>
          </a:p>
        </p:txBody>
      </p:sp>
    </p:spTree>
    <p:extLst>
      <p:ext uri="{BB962C8B-B14F-4D97-AF65-F5344CB8AC3E}">
        <p14:creationId xmlns:p14="http://schemas.microsoft.com/office/powerpoint/2010/main" val="884352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and User Guides 	</a:t>
            </a:r>
            <a:endParaRPr lang="en-US" dirty="0"/>
          </a:p>
        </p:txBody>
      </p:sp>
      <p:sp>
        <p:nvSpPr>
          <p:cNvPr id="3" name="Content Placeholder 2"/>
          <p:cNvSpPr>
            <a:spLocks noGrp="1"/>
          </p:cNvSpPr>
          <p:nvPr>
            <p:ph idx="1"/>
          </p:nvPr>
        </p:nvSpPr>
        <p:spPr>
          <a:xfrm>
            <a:off x="152400" y="1828800"/>
            <a:ext cx="8813292" cy="4267201"/>
          </a:xfrm>
        </p:spPr>
        <p:txBody>
          <a:bodyPr>
            <a:noAutofit/>
          </a:bodyPr>
          <a:lstStyle/>
          <a:p>
            <a:pPr marL="0" indent="0">
              <a:lnSpc>
                <a:spcPct val="80000"/>
              </a:lnSpc>
              <a:spcBef>
                <a:spcPts val="600"/>
              </a:spcBef>
              <a:spcAft>
                <a:spcPts val="600"/>
              </a:spcAft>
              <a:buNone/>
            </a:pPr>
            <a:r>
              <a:rPr lang="en-US" sz="2200" dirty="0" smtClean="0"/>
              <a:t>School personnel should read and have access to the following materials, available in the FSA Portal only:</a:t>
            </a:r>
          </a:p>
          <a:p>
            <a:pPr lvl="1"/>
            <a:r>
              <a:rPr lang="en-US" sz="2200" i="1" dirty="0" smtClean="0"/>
              <a:t>Fall/Winter 2015 Scripts and Instructions for Administering Computer-Based FSA Accommodations </a:t>
            </a:r>
            <a:r>
              <a:rPr lang="en-US" sz="2200" dirty="0" smtClean="0"/>
              <a:t>(for </a:t>
            </a:r>
            <a:r>
              <a:rPr lang="en-US" sz="2200" b="1" dirty="0" smtClean="0"/>
              <a:t>School Assessment Coordinators </a:t>
            </a:r>
            <a:r>
              <a:rPr lang="en-US" sz="2200" dirty="0" smtClean="0"/>
              <a:t>and</a:t>
            </a:r>
            <a:r>
              <a:rPr lang="en-US" sz="2200" b="1" dirty="0" smtClean="0"/>
              <a:t> Test Administrators</a:t>
            </a:r>
            <a:r>
              <a:rPr lang="en-US" sz="2200" dirty="0" smtClean="0"/>
              <a:t>)</a:t>
            </a:r>
          </a:p>
          <a:p>
            <a:pPr lvl="1"/>
            <a:r>
              <a:rPr lang="en-US" sz="2200" i="1" dirty="0" smtClean="0"/>
              <a:t>Fall/Winter 2015 Scripts and Instructions for Administering Paper-Based FSA Accommodations</a:t>
            </a:r>
            <a:r>
              <a:rPr lang="en-US" sz="2200" dirty="0" smtClean="0"/>
              <a:t> (for </a:t>
            </a:r>
            <a:r>
              <a:rPr lang="en-US" sz="2200" b="1" dirty="0" smtClean="0"/>
              <a:t>School Assessment Coordinators</a:t>
            </a:r>
            <a:r>
              <a:rPr lang="en-US" sz="2200" dirty="0" smtClean="0"/>
              <a:t> and </a:t>
            </a:r>
            <a:r>
              <a:rPr lang="en-US" sz="2200" b="1" dirty="0" smtClean="0"/>
              <a:t>Test Administrators</a:t>
            </a:r>
            <a:r>
              <a:rPr lang="en-US" sz="2200" dirty="0" smtClean="0"/>
              <a:t>)</a:t>
            </a:r>
            <a:endParaRPr lang="en-US" sz="2200" i="1" dirty="0" smtClean="0"/>
          </a:p>
          <a:p>
            <a:pPr lvl="1">
              <a:lnSpc>
                <a:spcPct val="80000"/>
              </a:lnSpc>
              <a:spcAft>
                <a:spcPts val="600"/>
              </a:spcAft>
            </a:pPr>
            <a:r>
              <a:rPr lang="en-US" sz="2200" i="1" dirty="0" smtClean="0"/>
              <a:t>TIDE User Guide</a:t>
            </a:r>
            <a:r>
              <a:rPr lang="en-US" sz="2200" dirty="0" smtClean="0"/>
              <a:t> (for </a:t>
            </a:r>
            <a:r>
              <a:rPr lang="en-US" sz="2200" b="1" dirty="0" smtClean="0"/>
              <a:t>School Assessment Coordinators</a:t>
            </a:r>
            <a:r>
              <a:rPr lang="en-US" sz="2200" dirty="0" smtClean="0"/>
              <a:t>)</a:t>
            </a:r>
          </a:p>
          <a:p>
            <a:pPr lvl="1">
              <a:lnSpc>
                <a:spcPct val="80000"/>
              </a:lnSpc>
              <a:spcAft>
                <a:spcPts val="600"/>
              </a:spcAft>
            </a:pPr>
            <a:r>
              <a:rPr lang="en-US" sz="2200" i="1" dirty="0" smtClean="0"/>
              <a:t>Test Administrator User Guide </a:t>
            </a:r>
            <a:r>
              <a:rPr lang="en-US" sz="2200" dirty="0" smtClean="0"/>
              <a:t>(for </a:t>
            </a:r>
            <a:r>
              <a:rPr lang="en-US" sz="2200" b="1" dirty="0" smtClean="0"/>
              <a:t>School Assessment Coordinators, Test Administrators, </a:t>
            </a:r>
            <a:r>
              <a:rPr lang="en-US" sz="2200" dirty="0" smtClean="0"/>
              <a:t>and</a:t>
            </a:r>
            <a:r>
              <a:rPr lang="en-US" sz="2200" b="1" dirty="0" smtClean="0"/>
              <a:t> Technology Coordinators</a:t>
            </a:r>
            <a:r>
              <a:rPr lang="en-US" sz="2200" dirty="0" smtClean="0"/>
              <a:t>)</a:t>
            </a:r>
          </a:p>
          <a:p>
            <a:pPr lvl="1">
              <a:lnSpc>
                <a:spcPct val="80000"/>
              </a:lnSpc>
              <a:spcAft>
                <a:spcPts val="600"/>
              </a:spcAft>
            </a:pPr>
            <a:r>
              <a:rPr lang="en-US" sz="2200" i="1" dirty="0" smtClean="0"/>
              <a:t>ORS User Guide </a:t>
            </a:r>
            <a:r>
              <a:rPr lang="en-US" sz="2200" dirty="0" smtClean="0"/>
              <a:t>(</a:t>
            </a:r>
            <a:r>
              <a:rPr lang="en-US" sz="2200" b="1" dirty="0" smtClean="0"/>
              <a:t>for School Assessment Coordinators</a:t>
            </a:r>
            <a:r>
              <a:rPr lang="en-US" sz="2200" dirty="0" smtClean="0"/>
              <a:t>)</a:t>
            </a:r>
          </a:p>
        </p:txBody>
      </p:sp>
      <p:sp>
        <p:nvSpPr>
          <p:cNvPr id="4" name="Slide Number Placeholder 3"/>
          <p:cNvSpPr>
            <a:spLocks noGrp="1"/>
          </p:cNvSpPr>
          <p:nvPr>
            <p:ph type="sldNum" sz="quarter" idx="12"/>
          </p:nvPr>
        </p:nvSpPr>
        <p:spPr/>
        <p:txBody>
          <a:bodyPr/>
          <a:lstStyle/>
          <a:p>
            <a:fld id="{60F88D64-766A-45C3-93FE-3E1D3068B07A}" type="slidenum">
              <a:rPr lang="en-US" smtClean="0"/>
              <a:t>4</a:t>
            </a:fld>
            <a:endParaRPr lang="en-US" dirty="0"/>
          </a:p>
        </p:txBody>
      </p:sp>
    </p:spTree>
    <p:extLst>
      <p:ext uri="{BB962C8B-B14F-4D97-AF65-F5344CB8AC3E}">
        <p14:creationId xmlns:p14="http://schemas.microsoft.com/office/powerpoint/2010/main" val="36930126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228600" y="1752601"/>
            <a:ext cx="8458200" cy="4876799"/>
          </a:xfrm>
        </p:spPr>
        <p:txBody>
          <a:bodyPr/>
          <a:lstStyle/>
          <a:p>
            <a:pPr marL="0" indent="0">
              <a:buNone/>
            </a:pPr>
            <a:r>
              <a:rPr lang="en-US" sz="3000" b="1" dirty="0" smtClean="0"/>
              <a:t>On-Demand </a:t>
            </a:r>
            <a:r>
              <a:rPr lang="en-US" sz="3000" b="1" dirty="0"/>
              <a:t>PreID Labels</a:t>
            </a:r>
          </a:p>
          <a:p>
            <a:pPr>
              <a:spcBef>
                <a:spcPts val="300"/>
              </a:spcBef>
              <a:spcAft>
                <a:spcPts val="0"/>
              </a:spcAft>
            </a:pPr>
            <a:r>
              <a:rPr lang="en-US" sz="2000" dirty="0" smtClean="0"/>
              <a:t>For PBT accommodations, On-Demand PreID Labels MUST be applied to all TO BE SCORED test materials.</a:t>
            </a:r>
          </a:p>
          <a:p>
            <a:pPr>
              <a:spcBef>
                <a:spcPts val="300"/>
              </a:spcBef>
              <a:spcAft>
                <a:spcPts val="0"/>
              </a:spcAft>
            </a:pPr>
            <a:r>
              <a:rPr lang="en-US" sz="2000" dirty="0" smtClean="0"/>
              <a:t>Schools can order additional blank On-Demand Labels by contacting the Test Distribution Center (TDC) at 305-995-3743.</a:t>
            </a:r>
          </a:p>
          <a:p>
            <a:pPr>
              <a:spcBef>
                <a:spcPts val="300"/>
              </a:spcBef>
              <a:spcAft>
                <a:spcPts val="0"/>
              </a:spcAft>
            </a:pPr>
            <a:r>
              <a:rPr lang="en-US" sz="2000" b="1" dirty="0" smtClean="0">
                <a:solidFill>
                  <a:srgbClr val="C00000"/>
                </a:solidFill>
              </a:rPr>
              <a:t>School </a:t>
            </a:r>
            <a:r>
              <a:rPr lang="en-US" sz="2000" b="1" dirty="0">
                <a:solidFill>
                  <a:srgbClr val="C00000"/>
                </a:solidFill>
              </a:rPr>
              <a:t>staff may verify and apply labels </a:t>
            </a:r>
            <a:r>
              <a:rPr lang="en-US" sz="2000" b="1" dirty="0" smtClean="0">
                <a:solidFill>
                  <a:srgbClr val="C00000"/>
                </a:solidFill>
              </a:rPr>
              <a:t>no </a:t>
            </a:r>
            <a:r>
              <a:rPr lang="en-US" sz="2000" b="1" dirty="0">
                <a:solidFill>
                  <a:srgbClr val="C00000"/>
                </a:solidFill>
              </a:rPr>
              <a:t>sooner than </a:t>
            </a:r>
            <a:r>
              <a:rPr lang="en-US" sz="2000" b="1" dirty="0" smtClean="0">
                <a:solidFill>
                  <a:srgbClr val="C00000"/>
                </a:solidFill>
              </a:rPr>
              <a:t>(</a:t>
            </a:r>
            <a:r>
              <a:rPr lang="en-US" sz="2000" b="1" u="sng" dirty="0" smtClean="0">
                <a:solidFill>
                  <a:srgbClr val="C00000"/>
                </a:solidFill>
              </a:rPr>
              <a:t>3) three days</a:t>
            </a:r>
            <a:r>
              <a:rPr lang="en-US" sz="2000" b="1" dirty="0" smtClean="0">
                <a:solidFill>
                  <a:srgbClr val="C00000"/>
                </a:solidFill>
              </a:rPr>
              <a:t> prior </a:t>
            </a:r>
            <a:r>
              <a:rPr lang="en-US" sz="2000" b="1" dirty="0">
                <a:solidFill>
                  <a:srgbClr val="C00000"/>
                </a:solidFill>
              </a:rPr>
              <a:t>to testing</a:t>
            </a:r>
            <a:r>
              <a:rPr lang="en-US" sz="2000" b="1" dirty="0" smtClean="0">
                <a:solidFill>
                  <a:srgbClr val="C00000"/>
                </a:solidFill>
              </a:rPr>
              <a:t>.</a:t>
            </a:r>
          </a:p>
          <a:p>
            <a:pPr>
              <a:spcBef>
                <a:spcPts val="300"/>
              </a:spcBef>
              <a:spcAft>
                <a:spcPts val="0"/>
              </a:spcAft>
            </a:pPr>
            <a:r>
              <a:rPr lang="en-US" sz="2000" dirty="0"/>
              <a:t>Only the school assessment coordinator and authorized school personnel may affix labels. </a:t>
            </a:r>
            <a:r>
              <a:rPr lang="en-US" sz="2000" b="1" dirty="0"/>
              <a:t>Sealed test and answer books must </a:t>
            </a:r>
            <a:r>
              <a:rPr lang="en-US" sz="2000" b="1" dirty="0" smtClean="0"/>
              <a:t>NOT </a:t>
            </a:r>
            <a:r>
              <a:rPr lang="en-US" sz="2000" b="1" dirty="0"/>
              <a:t>be opened. </a:t>
            </a:r>
          </a:p>
          <a:p>
            <a:pPr>
              <a:spcBef>
                <a:spcPts val="300"/>
              </a:spcBef>
              <a:spcAft>
                <a:spcPts val="0"/>
              </a:spcAft>
            </a:pPr>
            <a:r>
              <a:rPr lang="en-US" sz="2000" dirty="0"/>
              <a:t>Students and unauthorized school personnel are not permitted to assist in preparing secure materials before testing or in organizing and returning materials after </a:t>
            </a:r>
            <a:r>
              <a:rPr lang="en-US" sz="2000" dirty="0" smtClean="0"/>
              <a:t>testing.</a:t>
            </a:r>
          </a:p>
          <a:p>
            <a:pPr>
              <a:spcBef>
                <a:spcPts val="300"/>
              </a:spcBef>
              <a:spcAft>
                <a:spcPts val="0"/>
              </a:spcAft>
            </a:pPr>
            <a:r>
              <a:rPr lang="en-US" sz="2000" dirty="0" smtClean="0"/>
              <a:t>The </a:t>
            </a:r>
            <a:r>
              <a:rPr lang="en-US" sz="2000" i="1" dirty="0"/>
              <a:t>Test Materials Chain of Custody Form </a:t>
            </a:r>
            <a:r>
              <a:rPr lang="en-US" sz="2000" dirty="0"/>
              <a:t>must be maintained at all </a:t>
            </a:r>
            <a:r>
              <a:rPr lang="en-US" sz="2000" dirty="0" smtClean="0"/>
              <a:t>times when handling secure materials. </a:t>
            </a:r>
          </a:p>
          <a:p>
            <a:pPr>
              <a:spcBef>
                <a:spcPts val="300"/>
              </a:spcBef>
              <a:spcAft>
                <a:spcPts val="0"/>
              </a:spcAft>
            </a:pPr>
            <a:r>
              <a:rPr lang="en-US" sz="2000" dirty="0" smtClean="0"/>
              <a:t>All </a:t>
            </a:r>
            <a:r>
              <a:rPr lang="en-US" sz="2000" dirty="0"/>
              <a:t>secure materials must be returned to locked storage and remain there until testing. </a:t>
            </a:r>
          </a:p>
          <a:p>
            <a:endParaRPr lang="en-US" sz="2400" dirty="0"/>
          </a:p>
          <a:p>
            <a:endParaRPr lang="en-US" sz="2400" dirty="0"/>
          </a:p>
        </p:txBody>
      </p:sp>
      <p:sp>
        <p:nvSpPr>
          <p:cNvPr id="5" name="Slide Number Placeholder 4"/>
          <p:cNvSpPr>
            <a:spLocks noGrp="1"/>
          </p:cNvSpPr>
          <p:nvPr>
            <p:ph type="sldNum" sz="quarter" idx="12"/>
          </p:nvPr>
        </p:nvSpPr>
        <p:spPr/>
        <p:txBody>
          <a:bodyPr/>
          <a:lstStyle/>
          <a:p>
            <a:fld id="{60F88D64-766A-45C3-93FE-3E1D3068B07A}" type="slidenum">
              <a:rPr lang="en-US" smtClean="0"/>
              <a:t>40</a:t>
            </a:fld>
            <a:endParaRPr lang="en-US" dirty="0"/>
          </a:p>
        </p:txBody>
      </p:sp>
    </p:spTree>
    <p:extLst>
      <p:ext uri="{BB962C8B-B14F-4D97-AF65-F5344CB8AC3E}">
        <p14:creationId xmlns:p14="http://schemas.microsoft.com/office/powerpoint/2010/main" val="4170753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228600" y="1600200"/>
            <a:ext cx="8737092" cy="4724399"/>
          </a:xfrm>
        </p:spPr>
        <p:txBody>
          <a:bodyPr/>
          <a:lstStyle/>
          <a:p>
            <a:pPr marL="0" indent="0">
              <a:spcBef>
                <a:spcPts val="300"/>
              </a:spcBef>
              <a:spcAft>
                <a:spcPts val="300"/>
              </a:spcAft>
              <a:buNone/>
            </a:pPr>
            <a:r>
              <a:rPr lang="en-US" sz="2800" b="1" dirty="0"/>
              <a:t>Affix </a:t>
            </a:r>
            <a:r>
              <a:rPr lang="en-US" sz="2800" b="1" dirty="0" smtClean="0"/>
              <a:t>On-Demand </a:t>
            </a:r>
            <a:r>
              <a:rPr lang="en-US" sz="2800" b="1" dirty="0"/>
              <a:t>Labels</a:t>
            </a:r>
          </a:p>
          <a:p>
            <a:pPr marL="0" indent="0">
              <a:spcBef>
                <a:spcPts val="300"/>
              </a:spcBef>
              <a:spcAft>
                <a:spcPts val="300"/>
              </a:spcAft>
              <a:buNone/>
            </a:pPr>
            <a:r>
              <a:rPr lang="en-US" sz="2000" dirty="0"/>
              <a:t>Please adhere to the following policies when preparing student materials:</a:t>
            </a:r>
          </a:p>
          <a:p>
            <a:pPr marL="461963" indent="-239713">
              <a:spcBef>
                <a:spcPts val="300"/>
              </a:spcBef>
              <a:spcAft>
                <a:spcPts val="300"/>
              </a:spcAft>
            </a:pPr>
            <a:r>
              <a:rPr lang="en-US" sz="2000" dirty="0"/>
              <a:t>Affix labels in the box on the student </a:t>
            </a:r>
            <a:r>
              <a:rPr lang="en-US" sz="2000" dirty="0" smtClean="0"/>
              <a:t>demographic page that </a:t>
            </a:r>
            <a:r>
              <a:rPr lang="en-US" sz="2000" dirty="0"/>
              <a:t>states “APPLY PREID LABEL </a:t>
            </a:r>
            <a:r>
              <a:rPr lang="en-US" sz="2000" dirty="0" smtClean="0"/>
              <a:t>HERE</a:t>
            </a:r>
            <a:r>
              <a:rPr lang="en-US" sz="2000" dirty="0"/>
              <a:t>.” Please note that this box contains a barcode used for scanning unused documents which will be covered by the </a:t>
            </a:r>
            <a:r>
              <a:rPr lang="en-US" sz="2000" dirty="0" smtClean="0"/>
              <a:t>label </a:t>
            </a:r>
            <a:r>
              <a:rPr lang="en-US" sz="2000" dirty="0"/>
              <a:t>on TO BE SCORED documents</a:t>
            </a:r>
            <a:r>
              <a:rPr lang="en-US" sz="2000" dirty="0" smtClean="0"/>
              <a:t>.</a:t>
            </a:r>
          </a:p>
          <a:p>
            <a:pPr marL="461963" indent="-239713">
              <a:spcBef>
                <a:spcPts val="300"/>
              </a:spcBef>
              <a:spcAft>
                <a:spcPts val="300"/>
              </a:spcAft>
            </a:pPr>
            <a:r>
              <a:rPr lang="en-US" sz="2000" dirty="0"/>
              <a:t>If any information other than the student ID number (Social Security Number or Florida Student Number) is blank or incorrect on the </a:t>
            </a:r>
            <a:r>
              <a:rPr lang="en-US" sz="2000" dirty="0" smtClean="0"/>
              <a:t>On-Demand </a:t>
            </a:r>
            <a:r>
              <a:rPr lang="en-US" sz="2000" dirty="0"/>
              <a:t>Label, the information should be entered or edited in TIDE, but the label </a:t>
            </a:r>
            <a:r>
              <a:rPr lang="en-US" sz="2000" b="1" dirty="0"/>
              <a:t>may</a:t>
            </a:r>
            <a:r>
              <a:rPr lang="en-US" sz="2000" dirty="0"/>
              <a:t> still be used. If the </a:t>
            </a:r>
            <a:r>
              <a:rPr lang="en-US" sz="2000" b="1" dirty="0"/>
              <a:t>student ID number</a:t>
            </a:r>
            <a:r>
              <a:rPr lang="en-US" sz="2000" dirty="0"/>
              <a:t> is INCORRECT, a new student record must be created in TIDE and a new On-Demand </a:t>
            </a:r>
            <a:r>
              <a:rPr lang="en-US" sz="2000" dirty="0" smtClean="0"/>
              <a:t>Label </a:t>
            </a:r>
            <a:r>
              <a:rPr lang="en-US" sz="2000" dirty="0"/>
              <a:t>must be printed.</a:t>
            </a:r>
          </a:p>
          <a:p>
            <a:pPr marL="461963" indent="-239713">
              <a:spcBef>
                <a:spcPts val="300"/>
              </a:spcBef>
              <a:spcAft>
                <a:spcPts val="300"/>
              </a:spcAft>
            </a:pPr>
            <a:r>
              <a:rPr lang="en-US" sz="2000" dirty="0"/>
              <a:t>Do not remove labels once they have been affixed; however, if the student ID number on a label is incorrect, a new On-Demand </a:t>
            </a:r>
            <a:r>
              <a:rPr lang="en-US" sz="2000" dirty="0" smtClean="0"/>
              <a:t>Label </a:t>
            </a:r>
            <a:r>
              <a:rPr lang="en-US" sz="2000" dirty="0"/>
              <a:t>may be printed and applied over the incorrect label. </a:t>
            </a:r>
            <a:endParaRPr lang="en-US" sz="2000" dirty="0" smtClean="0"/>
          </a:p>
          <a:p>
            <a:pPr marL="461963" indent="-239713">
              <a:spcBef>
                <a:spcPts val="300"/>
              </a:spcBef>
              <a:spcAft>
                <a:spcPts val="300"/>
              </a:spcAft>
            </a:pPr>
            <a:r>
              <a:rPr lang="en-US" sz="2000" dirty="0"/>
              <a:t>Ensure the barcode is legible (i.e., not smudged or faded) and the label is not wrinkled or applied unevenly.</a:t>
            </a:r>
          </a:p>
          <a:p>
            <a:pPr marL="461963" indent="-239713">
              <a:spcBef>
                <a:spcPts val="300"/>
              </a:spcBef>
              <a:spcAft>
                <a:spcPts val="300"/>
              </a:spcAft>
            </a:pPr>
            <a:endParaRPr lang="en-US" sz="1800" dirty="0"/>
          </a:p>
          <a:p>
            <a:pPr marL="222250" indent="0">
              <a:spcBef>
                <a:spcPts val="300"/>
              </a:spcBef>
              <a:spcAft>
                <a:spcPts val="300"/>
              </a:spcAft>
              <a:buNone/>
            </a:pPr>
            <a:endParaRPr lang="en-US" sz="1950" dirty="0"/>
          </a:p>
        </p:txBody>
      </p:sp>
      <p:sp>
        <p:nvSpPr>
          <p:cNvPr id="5" name="Slide Number Placeholder 4"/>
          <p:cNvSpPr>
            <a:spLocks noGrp="1"/>
          </p:cNvSpPr>
          <p:nvPr>
            <p:ph type="sldNum" sz="quarter" idx="12"/>
          </p:nvPr>
        </p:nvSpPr>
        <p:spPr/>
        <p:txBody>
          <a:bodyPr/>
          <a:lstStyle/>
          <a:p>
            <a:fld id="{60F88D64-766A-45C3-93FE-3E1D3068B07A}" type="slidenum">
              <a:rPr lang="en-US" smtClean="0"/>
              <a:t>41</a:t>
            </a:fld>
            <a:endParaRPr lang="en-US" dirty="0"/>
          </a:p>
        </p:txBody>
      </p:sp>
    </p:spTree>
    <p:extLst>
      <p:ext uri="{BB962C8B-B14F-4D97-AF65-F5344CB8AC3E}">
        <p14:creationId xmlns:p14="http://schemas.microsoft.com/office/powerpoint/2010/main" val="11608056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smtClean="0"/>
              <a:t>School Assessment Coordinator</a:t>
            </a:r>
            <a:br>
              <a:rPr lang="en-US" dirty="0" smtClean="0"/>
            </a:br>
            <a:r>
              <a:rPr lang="en-US" dirty="0" smtClean="0"/>
              <a:t>Before Testing</a:t>
            </a:r>
            <a:endParaRPr lang="en-US" dirty="0"/>
          </a:p>
        </p:txBody>
      </p:sp>
      <p:sp>
        <p:nvSpPr>
          <p:cNvPr id="3" name="Content Placeholder 2"/>
          <p:cNvSpPr>
            <a:spLocks noGrp="1"/>
          </p:cNvSpPr>
          <p:nvPr>
            <p:ph idx="1"/>
          </p:nvPr>
        </p:nvSpPr>
        <p:spPr>
          <a:xfrm>
            <a:off x="228600" y="1524000"/>
            <a:ext cx="8737092" cy="5029200"/>
          </a:xfrm>
        </p:spPr>
        <p:txBody>
          <a:bodyPr>
            <a:noAutofit/>
          </a:bodyPr>
          <a:lstStyle/>
          <a:p>
            <a:pPr marL="0" indent="0">
              <a:lnSpc>
                <a:spcPct val="100000"/>
              </a:lnSpc>
              <a:spcBef>
                <a:spcPts val="0"/>
              </a:spcBef>
              <a:spcAft>
                <a:spcPts val="0"/>
              </a:spcAft>
              <a:buNone/>
            </a:pPr>
            <a:r>
              <a:rPr lang="en-US" sz="2800" b="1" dirty="0"/>
              <a:t>Preparation and Training </a:t>
            </a:r>
            <a:endParaRPr lang="en-US" sz="2800" b="1" dirty="0" smtClean="0"/>
          </a:p>
          <a:p>
            <a:pPr>
              <a:lnSpc>
                <a:spcPct val="100000"/>
              </a:lnSpc>
              <a:spcBef>
                <a:spcPts val="0"/>
              </a:spcBef>
              <a:spcAft>
                <a:spcPts val="0"/>
              </a:spcAft>
            </a:pPr>
            <a:r>
              <a:rPr lang="en-US" sz="2000" b="1" dirty="0" smtClean="0"/>
              <a:t>Test Administrators (TA) and </a:t>
            </a:r>
            <a:r>
              <a:rPr lang="en-US" sz="2000" b="1" dirty="0"/>
              <a:t>proctors </a:t>
            </a:r>
            <a:r>
              <a:rPr lang="en-US" sz="2000" b="1" dirty="0" smtClean="0"/>
              <a:t>must attend training. </a:t>
            </a:r>
            <a:r>
              <a:rPr lang="en-US" sz="2000" dirty="0" smtClean="0"/>
              <a:t>Train additional employees </a:t>
            </a:r>
            <a:r>
              <a:rPr lang="en-US" sz="2000" dirty="0"/>
              <a:t>to act as possible alternates. </a:t>
            </a:r>
          </a:p>
          <a:p>
            <a:pPr marL="342900" lvl="1" indent="-342900">
              <a:lnSpc>
                <a:spcPct val="100000"/>
              </a:lnSpc>
              <a:spcBef>
                <a:spcPts val="0"/>
              </a:spcBef>
              <a:spcAft>
                <a:spcPts val="0"/>
              </a:spcAft>
              <a:buFont typeface="Arial" panose="020B0604020202020204" pitchFamily="34" charset="0"/>
              <a:buChar char="•"/>
            </a:pPr>
            <a:r>
              <a:rPr lang="en-US" sz="2000" b="1" dirty="0" smtClean="0"/>
              <a:t>Test Administrators must </a:t>
            </a:r>
            <a:r>
              <a:rPr lang="en-US" sz="2000" b="1" dirty="0"/>
              <a:t>be certified educators.</a:t>
            </a:r>
            <a:r>
              <a:rPr lang="en-US" sz="2000" dirty="0"/>
              <a:t> </a:t>
            </a:r>
          </a:p>
          <a:p>
            <a:pPr>
              <a:lnSpc>
                <a:spcPct val="100000"/>
              </a:lnSpc>
              <a:spcBef>
                <a:spcPts val="0"/>
              </a:spcBef>
              <a:spcAft>
                <a:spcPts val="0"/>
              </a:spcAft>
            </a:pPr>
            <a:r>
              <a:rPr lang="en-US" sz="2000" dirty="0" smtClean="0"/>
              <a:t>Test Administrators must </a:t>
            </a:r>
            <a:r>
              <a:rPr lang="en-US" sz="2000" dirty="0"/>
              <a:t>have a computer or mobile device during FSA testing.</a:t>
            </a:r>
          </a:p>
          <a:p>
            <a:pPr marL="0" indent="0">
              <a:lnSpc>
                <a:spcPct val="100000"/>
              </a:lnSpc>
              <a:spcBef>
                <a:spcPts val="0"/>
              </a:spcBef>
              <a:spcAft>
                <a:spcPts val="0"/>
              </a:spcAft>
              <a:buNone/>
            </a:pPr>
            <a:r>
              <a:rPr lang="en-US" sz="2400" b="1" dirty="0" smtClean="0"/>
              <a:t>TA Accounts in TIDE</a:t>
            </a:r>
          </a:p>
          <a:p>
            <a:pPr>
              <a:lnSpc>
                <a:spcPct val="100000"/>
              </a:lnSpc>
              <a:spcBef>
                <a:spcPts val="0"/>
              </a:spcBef>
              <a:spcAft>
                <a:spcPts val="0"/>
              </a:spcAft>
            </a:pPr>
            <a:r>
              <a:rPr lang="en-US" sz="2000" b="1" dirty="0" smtClean="0">
                <a:solidFill>
                  <a:srgbClr val="C00000"/>
                </a:solidFill>
              </a:rPr>
              <a:t>Ensure </a:t>
            </a:r>
            <a:r>
              <a:rPr lang="en-US" sz="2000" b="1" dirty="0">
                <a:solidFill>
                  <a:srgbClr val="C00000"/>
                </a:solidFill>
              </a:rPr>
              <a:t>that all test administrators have active usernames and passwords to log in to TIDE. Test administrators will need access to the Test Administrator Interface in TIDE in order to administer tests. </a:t>
            </a:r>
          </a:p>
          <a:p>
            <a:pPr marL="0" indent="0">
              <a:lnSpc>
                <a:spcPct val="100000"/>
              </a:lnSpc>
              <a:spcBef>
                <a:spcPts val="0"/>
              </a:spcBef>
              <a:spcAft>
                <a:spcPts val="0"/>
              </a:spcAft>
              <a:buNone/>
            </a:pPr>
            <a:r>
              <a:rPr lang="en-US" sz="2400" b="1" dirty="0" smtClean="0"/>
              <a:t>TA </a:t>
            </a:r>
            <a:r>
              <a:rPr lang="en-US" sz="2400" b="1" dirty="0"/>
              <a:t>Certification Course </a:t>
            </a:r>
            <a:endParaRPr lang="en-US" sz="2400" b="1" dirty="0" smtClean="0"/>
          </a:p>
          <a:p>
            <a:pPr algn="just"/>
            <a:r>
              <a:rPr lang="en-US" sz="2000" dirty="0" smtClean="0"/>
              <a:t>Test administrators are encouraged to complete the TA Certification Course and use the supplemental document </a:t>
            </a:r>
            <a:r>
              <a:rPr lang="en-US" sz="2000" dirty="0"/>
              <a:t>outlining Florida-specific policies not addressed in the </a:t>
            </a:r>
            <a:r>
              <a:rPr lang="en-US" sz="2000" dirty="0" smtClean="0"/>
              <a:t>training </a:t>
            </a:r>
            <a:r>
              <a:rPr lang="en-US" sz="2000" b="1" dirty="0" smtClean="0"/>
              <a:t>(Refer to Weekly Briefing # 18391).</a:t>
            </a:r>
            <a:endParaRPr lang="en-US" sz="2000" b="1" dirty="0"/>
          </a:p>
          <a:p>
            <a:pPr lvl="1">
              <a:lnSpc>
                <a:spcPct val="100000"/>
              </a:lnSpc>
              <a:spcBef>
                <a:spcPts val="0"/>
              </a:spcBef>
              <a:spcAft>
                <a:spcPts val="0"/>
              </a:spcAft>
            </a:pPr>
            <a:r>
              <a:rPr lang="en-US" sz="1800" dirty="0" smtClean="0"/>
              <a:t>This </a:t>
            </a:r>
            <a:r>
              <a:rPr lang="en-US" sz="1800" dirty="0"/>
              <a:t>course will demonstrate the process of logging in to the Test Administrator Interface and administering an online assessment. </a:t>
            </a:r>
            <a:r>
              <a:rPr lang="en-US" sz="1800" dirty="0" smtClean="0"/>
              <a:t> The </a:t>
            </a:r>
            <a:r>
              <a:rPr lang="en-US" sz="1800" dirty="0"/>
              <a:t>course also demonstrates the Student Log In process on one of AIR’s </a:t>
            </a:r>
            <a:r>
              <a:rPr lang="en-US" sz="1800" dirty="0" smtClean="0"/>
              <a:t>Universal </a:t>
            </a:r>
            <a:r>
              <a:rPr lang="en-US" sz="1800" dirty="0"/>
              <a:t>Testing Systems</a:t>
            </a:r>
            <a:r>
              <a:rPr lang="en-US" sz="1800" dirty="0" smtClean="0"/>
              <a:t>.  </a:t>
            </a:r>
            <a:endParaRPr lang="en-US" sz="1800" dirty="0"/>
          </a:p>
          <a:p>
            <a:pPr marL="457200" lvl="1" indent="0">
              <a:lnSpc>
                <a:spcPct val="100000"/>
              </a:lnSpc>
              <a:spcBef>
                <a:spcPts val="0"/>
              </a:spcBef>
              <a:spcAft>
                <a:spcPts val="0"/>
              </a:spcAft>
              <a:buNone/>
            </a:pPr>
            <a:endParaRPr lang="en-US" sz="2000" b="1" dirty="0"/>
          </a:p>
        </p:txBody>
      </p:sp>
      <p:sp>
        <p:nvSpPr>
          <p:cNvPr id="5" name="Slide Number Placeholder 4"/>
          <p:cNvSpPr>
            <a:spLocks noGrp="1"/>
          </p:cNvSpPr>
          <p:nvPr>
            <p:ph type="sldNum" sz="quarter" idx="12"/>
          </p:nvPr>
        </p:nvSpPr>
        <p:spPr/>
        <p:txBody>
          <a:bodyPr/>
          <a:lstStyle/>
          <a:p>
            <a:fld id="{60F88D64-766A-45C3-93FE-3E1D3068B07A}" type="slidenum">
              <a:rPr lang="en-US" smtClean="0"/>
              <a:t>42</a:t>
            </a:fld>
            <a:endParaRPr lang="en-US" dirty="0"/>
          </a:p>
        </p:txBody>
      </p:sp>
    </p:spTree>
    <p:extLst>
      <p:ext uri="{BB962C8B-B14F-4D97-AF65-F5344CB8AC3E}">
        <p14:creationId xmlns:p14="http://schemas.microsoft.com/office/powerpoint/2010/main" val="7688762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smtClean="0"/>
              <a:t>School Assessment Coordinator</a:t>
            </a:r>
            <a:br>
              <a:rPr lang="en-US" dirty="0" smtClean="0"/>
            </a:br>
            <a:r>
              <a:rPr lang="en-US" dirty="0" smtClean="0"/>
              <a:t>Before Testing</a:t>
            </a:r>
            <a:endParaRPr lang="en-US" dirty="0"/>
          </a:p>
        </p:txBody>
      </p:sp>
      <p:sp>
        <p:nvSpPr>
          <p:cNvPr id="3" name="Content Placeholder 2"/>
          <p:cNvSpPr>
            <a:spLocks noGrp="1"/>
          </p:cNvSpPr>
          <p:nvPr>
            <p:ph idx="1"/>
          </p:nvPr>
        </p:nvSpPr>
        <p:spPr>
          <a:xfrm>
            <a:off x="228600" y="1752601"/>
            <a:ext cx="8737092" cy="4876799"/>
          </a:xfrm>
        </p:spPr>
        <p:txBody>
          <a:bodyPr>
            <a:noAutofit/>
          </a:bodyPr>
          <a:lstStyle/>
          <a:p>
            <a:pPr marL="0" indent="0">
              <a:lnSpc>
                <a:spcPct val="80000"/>
              </a:lnSpc>
              <a:spcBef>
                <a:spcPts val="600"/>
              </a:spcBef>
              <a:spcAft>
                <a:spcPts val="600"/>
              </a:spcAft>
              <a:buNone/>
            </a:pPr>
            <a:r>
              <a:rPr lang="en-US" sz="2800" b="1" dirty="0" smtClean="0"/>
              <a:t>Preparation and Training</a:t>
            </a:r>
          </a:p>
          <a:p>
            <a:pPr marL="0" indent="0">
              <a:buNone/>
            </a:pPr>
            <a:r>
              <a:rPr lang="en-US" sz="2200" b="1" dirty="0" smtClean="0"/>
              <a:t>Test Administrators </a:t>
            </a:r>
            <a:endParaRPr lang="en-US" sz="2200" b="1" dirty="0"/>
          </a:p>
          <a:p>
            <a:pPr>
              <a:spcBef>
                <a:spcPts val="300"/>
              </a:spcBef>
              <a:spcAft>
                <a:spcPts val="300"/>
              </a:spcAft>
            </a:pPr>
            <a:r>
              <a:rPr lang="en-US" sz="2000" dirty="0" smtClean="0"/>
              <a:t>Test </a:t>
            </a:r>
            <a:r>
              <a:rPr lang="en-US" sz="2000" dirty="0"/>
              <a:t>administrators must be familiar with all appropriate sections of this manual, as well as accommodated scripts and instructions located in the portal (if applicable). </a:t>
            </a:r>
            <a:endParaRPr lang="en-US" sz="2000" dirty="0" smtClean="0"/>
          </a:p>
          <a:p>
            <a:pPr>
              <a:spcBef>
                <a:spcPts val="300"/>
              </a:spcBef>
              <a:spcAft>
                <a:spcPts val="300"/>
              </a:spcAft>
            </a:pPr>
            <a:r>
              <a:rPr lang="en-US" sz="2000" dirty="0" smtClean="0"/>
              <a:t>Test </a:t>
            </a:r>
            <a:r>
              <a:rPr lang="en-US" sz="2000" dirty="0"/>
              <a:t>administrators should refer to the </a:t>
            </a:r>
            <a:r>
              <a:rPr lang="en-US" sz="2000" i="1" dirty="0"/>
              <a:t>Test Administrator Checklist</a:t>
            </a:r>
            <a:r>
              <a:rPr lang="en-US" sz="2000" dirty="0"/>
              <a:t>, provided in the portal, before, during, and after testing. </a:t>
            </a:r>
            <a:endParaRPr lang="en-US" sz="2000" dirty="0" smtClean="0"/>
          </a:p>
          <a:p>
            <a:pPr>
              <a:spcBef>
                <a:spcPts val="300"/>
              </a:spcBef>
              <a:spcAft>
                <a:spcPts val="300"/>
              </a:spcAft>
            </a:pPr>
            <a:r>
              <a:rPr lang="en-US" sz="2000" dirty="0" smtClean="0"/>
              <a:t>Test </a:t>
            </a:r>
            <a:r>
              <a:rPr lang="en-US" sz="2000" dirty="0"/>
              <a:t>administrators who will be administering a test to students using regular print, large print, braille, or one-item-per-page must be trained in the use of those test </a:t>
            </a:r>
            <a:r>
              <a:rPr lang="en-US" sz="2000" dirty="0" smtClean="0"/>
              <a:t>materials.</a:t>
            </a:r>
          </a:p>
          <a:p>
            <a:pPr>
              <a:spcBef>
                <a:spcPts val="300"/>
              </a:spcBef>
              <a:spcAft>
                <a:spcPts val="300"/>
              </a:spcAft>
            </a:pPr>
            <a:r>
              <a:rPr lang="en-US" sz="2000" b="1" dirty="0" smtClean="0"/>
              <a:t>Test administrators must sign a </a:t>
            </a:r>
            <a:r>
              <a:rPr lang="en-US" sz="2000" b="1" dirty="0"/>
              <a:t>Test Administration and Security Agreement after training is complete. Also ensure that test administrators read and sign a Test Administrator Prohibited Activities Agreement (these may be copied together as one double-sided form). Collect and file the signed agreements</a:t>
            </a:r>
            <a:r>
              <a:rPr lang="en-US" sz="2000" b="1" dirty="0" smtClean="0"/>
              <a:t>.</a:t>
            </a:r>
          </a:p>
          <a:p>
            <a:pPr>
              <a:spcBef>
                <a:spcPts val="300"/>
              </a:spcBef>
              <a:spcAft>
                <a:spcPts val="300"/>
              </a:spcAft>
            </a:pPr>
            <a:r>
              <a:rPr lang="en-US" sz="2000" b="1" dirty="0" smtClean="0">
                <a:solidFill>
                  <a:srgbClr val="C00000"/>
                </a:solidFill>
              </a:rPr>
              <a:t>Note: School Assessment Coordinators and Technology Coordinators are also required to sign </a:t>
            </a:r>
            <a:r>
              <a:rPr lang="en-US" sz="2000" b="1" dirty="0">
                <a:solidFill>
                  <a:srgbClr val="C00000"/>
                </a:solidFill>
              </a:rPr>
              <a:t>Test Administration and Security Agreement </a:t>
            </a:r>
            <a:r>
              <a:rPr lang="en-US" sz="2000" b="1" dirty="0" smtClean="0">
                <a:solidFill>
                  <a:srgbClr val="C00000"/>
                </a:solidFill>
              </a:rPr>
              <a:t>Form.</a:t>
            </a:r>
          </a:p>
          <a:p>
            <a:pPr marL="0" indent="0">
              <a:buNone/>
            </a:pPr>
            <a:endParaRPr lang="en-US" sz="2000" b="1" dirty="0"/>
          </a:p>
          <a:p>
            <a:pPr lvl="1">
              <a:spcBef>
                <a:spcPts val="300"/>
              </a:spcBef>
              <a:spcAft>
                <a:spcPts val="300"/>
              </a:spcAft>
            </a:pPr>
            <a:endParaRPr lang="en-US" sz="1800" dirty="0"/>
          </a:p>
          <a:p>
            <a:endParaRPr lang="en-US" sz="2000" dirty="0"/>
          </a:p>
          <a:p>
            <a:pPr marL="0" indent="0">
              <a:buNone/>
            </a:pPr>
            <a:endParaRPr lang="en-US" sz="2000" b="1" dirty="0" smtClean="0"/>
          </a:p>
        </p:txBody>
      </p:sp>
      <p:sp>
        <p:nvSpPr>
          <p:cNvPr id="5" name="Slide Number Placeholder 4"/>
          <p:cNvSpPr>
            <a:spLocks noGrp="1"/>
          </p:cNvSpPr>
          <p:nvPr>
            <p:ph type="sldNum" sz="quarter" idx="12"/>
          </p:nvPr>
        </p:nvSpPr>
        <p:spPr/>
        <p:txBody>
          <a:bodyPr/>
          <a:lstStyle/>
          <a:p>
            <a:fld id="{60F88D64-766A-45C3-93FE-3E1D3068B07A}" type="slidenum">
              <a:rPr lang="en-US" smtClean="0"/>
              <a:t>43</a:t>
            </a:fld>
            <a:endParaRPr lang="en-US" dirty="0"/>
          </a:p>
        </p:txBody>
      </p:sp>
    </p:spTree>
    <p:extLst>
      <p:ext uri="{BB962C8B-B14F-4D97-AF65-F5344CB8AC3E}">
        <p14:creationId xmlns:p14="http://schemas.microsoft.com/office/powerpoint/2010/main" val="13896555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smtClean="0"/>
              <a:t>School Assessment Coordinator</a:t>
            </a:r>
            <a:br>
              <a:rPr lang="en-US" dirty="0" smtClean="0"/>
            </a:br>
            <a:r>
              <a:rPr lang="en-US" dirty="0" smtClean="0"/>
              <a:t>Before Testing</a:t>
            </a:r>
            <a:endParaRPr lang="en-US" dirty="0"/>
          </a:p>
        </p:txBody>
      </p:sp>
      <p:sp>
        <p:nvSpPr>
          <p:cNvPr id="3" name="Content Placeholder 2"/>
          <p:cNvSpPr>
            <a:spLocks noGrp="1"/>
          </p:cNvSpPr>
          <p:nvPr>
            <p:ph idx="1"/>
          </p:nvPr>
        </p:nvSpPr>
        <p:spPr>
          <a:xfrm>
            <a:off x="228600" y="1600200"/>
            <a:ext cx="8610600" cy="5029200"/>
          </a:xfrm>
        </p:spPr>
        <p:txBody>
          <a:bodyPr>
            <a:noAutofit/>
          </a:bodyPr>
          <a:lstStyle/>
          <a:p>
            <a:pPr marL="0" indent="0">
              <a:lnSpc>
                <a:spcPct val="80000"/>
              </a:lnSpc>
              <a:spcBef>
                <a:spcPts val="600"/>
              </a:spcBef>
              <a:spcAft>
                <a:spcPts val="600"/>
              </a:spcAft>
              <a:buNone/>
            </a:pPr>
            <a:r>
              <a:rPr lang="en-US" sz="2800" b="1" dirty="0" smtClean="0"/>
              <a:t>Preparation and Training (cont.)</a:t>
            </a:r>
          </a:p>
          <a:p>
            <a:pPr marL="0" indent="0">
              <a:buNone/>
            </a:pPr>
            <a:r>
              <a:rPr lang="en-US" sz="2400" b="1" dirty="0" smtClean="0"/>
              <a:t>CBT Policies and Procedures</a:t>
            </a:r>
            <a:endParaRPr lang="en-US" sz="2400" b="1" dirty="0"/>
          </a:p>
          <a:p>
            <a:pPr>
              <a:spcBef>
                <a:spcPts val="300"/>
              </a:spcBef>
              <a:spcAft>
                <a:spcPts val="300"/>
              </a:spcAft>
            </a:pPr>
            <a:r>
              <a:rPr lang="en-US" sz="2400" dirty="0" smtClean="0"/>
              <a:t>Train </a:t>
            </a:r>
            <a:r>
              <a:rPr lang="en-US" sz="2400" dirty="0"/>
              <a:t>test administrators on how to create, start, monitor, and close test </a:t>
            </a:r>
            <a:r>
              <a:rPr lang="en-US" sz="2400" dirty="0" smtClean="0"/>
              <a:t>sessions.</a:t>
            </a:r>
          </a:p>
          <a:p>
            <a:pPr>
              <a:spcBef>
                <a:spcPts val="300"/>
              </a:spcBef>
              <a:spcAft>
                <a:spcPts val="300"/>
              </a:spcAft>
            </a:pPr>
            <a:r>
              <a:rPr lang="en-US" sz="2400" dirty="0" smtClean="0"/>
              <a:t>Test </a:t>
            </a:r>
            <a:r>
              <a:rPr lang="en-US" sz="2400" dirty="0"/>
              <a:t>administrators may be able to assist students with errors when logging in but should not try to resolve technical issues during testing. </a:t>
            </a:r>
            <a:r>
              <a:rPr lang="en-US" sz="2400" dirty="0" smtClean="0"/>
              <a:t> </a:t>
            </a:r>
          </a:p>
          <a:p>
            <a:pPr lvl="1">
              <a:spcBef>
                <a:spcPts val="300"/>
              </a:spcBef>
              <a:spcAft>
                <a:spcPts val="300"/>
              </a:spcAft>
            </a:pPr>
            <a:r>
              <a:rPr lang="en-US" sz="2200" dirty="0" smtClean="0"/>
              <a:t>Determine </a:t>
            </a:r>
            <a:r>
              <a:rPr lang="en-US" sz="2200" dirty="0"/>
              <a:t>how test administrators can get assistance during testing, if </a:t>
            </a:r>
            <a:r>
              <a:rPr lang="en-US" sz="2200" dirty="0" smtClean="0"/>
              <a:t>necessary.</a:t>
            </a:r>
          </a:p>
          <a:p>
            <a:pPr>
              <a:spcBef>
                <a:spcPts val="300"/>
              </a:spcBef>
              <a:spcAft>
                <a:spcPts val="300"/>
              </a:spcAft>
            </a:pPr>
            <a:r>
              <a:rPr lang="en-US" sz="2400" dirty="0" smtClean="0"/>
              <a:t>Train </a:t>
            </a:r>
            <a:r>
              <a:rPr lang="en-US" sz="2400" dirty="0"/>
              <a:t>test administrators on how to administer practice tests at your school. </a:t>
            </a:r>
            <a:endParaRPr lang="en-US" sz="2400" dirty="0" smtClean="0"/>
          </a:p>
          <a:p>
            <a:pPr lvl="1">
              <a:spcBef>
                <a:spcPts val="300"/>
              </a:spcBef>
              <a:spcAft>
                <a:spcPts val="300"/>
              </a:spcAft>
            </a:pPr>
            <a:r>
              <a:rPr lang="en-US" sz="2200" dirty="0" smtClean="0"/>
              <a:t>Test </a:t>
            </a:r>
            <a:r>
              <a:rPr lang="en-US" sz="2200" dirty="0"/>
              <a:t>administrators should access the practice test to become familiar with the available tools prior to administering a practice test and prior to test administration</a:t>
            </a:r>
            <a:r>
              <a:rPr lang="en-US" sz="2200" dirty="0" smtClean="0"/>
              <a:t>.</a:t>
            </a:r>
            <a:endParaRPr lang="en-US" sz="2200" dirty="0" smtClean="0">
              <a:solidFill>
                <a:srgbClr val="FF0000"/>
              </a:solidFill>
            </a:endParaRPr>
          </a:p>
        </p:txBody>
      </p:sp>
      <p:sp>
        <p:nvSpPr>
          <p:cNvPr id="5" name="Slide Number Placeholder 4"/>
          <p:cNvSpPr>
            <a:spLocks noGrp="1"/>
          </p:cNvSpPr>
          <p:nvPr>
            <p:ph type="sldNum" sz="quarter" idx="12"/>
          </p:nvPr>
        </p:nvSpPr>
        <p:spPr/>
        <p:txBody>
          <a:bodyPr/>
          <a:lstStyle/>
          <a:p>
            <a:fld id="{60F88D64-766A-45C3-93FE-3E1D3068B07A}" type="slidenum">
              <a:rPr lang="en-US" smtClean="0"/>
              <a:t>44</a:t>
            </a:fld>
            <a:endParaRPr lang="en-US" dirty="0"/>
          </a:p>
        </p:txBody>
      </p:sp>
    </p:spTree>
    <p:extLst>
      <p:ext uri="{BB962C8B-B14F-4D97-AF65-F5344CB8AC3E}">
        <p14:creationId xmlns:p14="http://schemas.microsoft.com/office/powerpoint/2010/main" val="19475596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886700" cy="793750"/>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152400" y="1676400"/>
            <a:ext cx="8648700" cy="4891087"/>
          </a:xfrm>
        </p:spPr>
        <p:txBody>
          <a:bodyPr>
            <a:normAutofit fontScale="92500" lnSpcReduction="20000"/>
          </a:bodyPr>
          <a:lstStyle/>
          <a:p>
            <a:pPr marL="0" indent="0">
              <a:buNone/>
            </a:pPr>
            <a:r>
              <a:rPr lang="en-US" sz="3000" b="1" dirty="0"/>
              <a:t>Preparation and Training (cont.)</a:t>
            </a:r>
          </a:p>
          <a:p>
            <a:pPr marL="0" indent="0">
              <a:buNone/>
            </a:pPr>
            <a:r>
              <a:rPr lang="en-US" sz="2600" b="1" dirty="0" smtClean="0"/>
              <a:t>Moving to the Next Session Policy </a:t>
            </a:r>
          </a:p>
          <a:p>
            <a:r>
              <a:rPr lang="en-US" sz="2600" dirty="0" smtClean="0"/>
              <a:t>Students should PAUSE at the end of Session 1</a:t>
            </a:r>
          </a:p>
          <a:p>
            <a:r>
              <a:rPr lang="en-US" sz="2600" dirty="0" smtClean="0"/>
              <a:t>If students click NEXT, TAs will receive an “Exit Session Approval Request”</a:t>
            </a:r>
          </a:p>
          <a:p>
            <a:endParaRPr lang="en-US" sz="2800" dirty="0" smtClean="0">
              <a:solidFill>
                <a:srgbClr val="00A88D"/>
              </a:solidFill>
            </a:endParaRPr>
          </a:p>
          <a:p>
            <a:endParaRPr lang="en-US" sz="2800" dirty="0" smtClean="0">
              <a:solidFill>
                <a:srgbClr val="00A88D"/>
              </a:solidFill>
            </a:endParaRPr>
          </a:p>
          <a:p>
            <a:endParaRPr lang="en-US" sz="2800" dirty="0" smtClean="0">
              <a:solidFill>
                <a:srgbClr val="00A88D"/>
              </a:solidFill>
            </a:endParaRPr>
          </a:p>
          <a:p>
            <a:endParaRPr lang="en-US" sz="2800" dirty="0">
              <a:solidFill>
                <a:srgbClr val="00A88D"/>
              </a:solidFill>
            </a:endParaRPr>
          </a:p>
          <a:p>
            <a:r>
              <a:rPr lang="en-US" sz="2600" dirty="0" smtClean="0"/>
              <a:t>TAs should </a:t>
            </a:r>
            <a:r>
              <a:rPr lang="en-US" sz="2600" b="1" dirty="0" smtClean="0">
                <a:solidFill>
                  <a:srgbClr val="C00000"/>
                </a:solidFill>
              </a:rPr>
              <a:t>DENY </a:t>
            </a:r>
            <a:r>
              <a:rPr lang="en-US" sz="2600" dirty="0" smtClean="0"/>
              <a:t>this request – if necessary, students can sign back into Session 1 on Day 1 </a:t>
            </a:r>
          </a:p>
          <a:p>
            <a:r>
              <a:rPr lang="en-US" sz="2600" b="1" dirty="0" smtClean="0">
                <a:solidFill>
                  <a:srgbClr val="FF0000"/>
                </a:solidFill>
              </a:rPr>
              <a:t>If TAs approve, students must complete Session 2 the same day</a:t>
            </a:r>
          </a:p>
          <a:p>
            <a:r>
              <a:rPr lang="en-US" sz="2600" b="1" dirty="0"/>
              <a:t>If a student moves on to Session 2 and it is discovered the next day, </a:t>
            </a:r>
            <a:r>
              <a:rPr lang="en-US" sz="2600" b="1" dirty="0">
                <a:solidFill>
                  <a:srgbClr val="FF0000"/>
                </a:solidFill>
              </a:rPr>
              <a:t>that student’s test must be invalidated. </a:t>
            </a:r>
            <a:endParaRPr lang="en-US" sz="2600" b="1" dirty="0" smtClean="0">
              <a:solidFill>
                <a:srgbClr val="FF0000"/>
              </a:solidFill>
            </a:endParaRPr>
          </a:p>
        </p:txBody>
      </p:sp>
      <p:sp>
        <p:nvSpPr>
          <p:cNvPr id="4" name="Slide Number Placeholder 3"/>
          <p:cNvSpPr>
            <a:spLocks noGrp="1"/>
          </p:cNvSpPr>
          <p:nvPr>
            <p:ph type="sldNum" sz="quarter" idx="4294967295"/>
          </p:nvPr>
        </p:nvSpPr>
        <p:spPr>
          <a:xfrm>
            <a:off x="3886200" y="6356360"/>
            <a:ext cx="914400" cy="365125"/>
          </a:xfrm>
          <a:prstGeom prst="rect">
            <a:avLst/>
          </a:prstGeom>
        </p:spPr>
        <p:txBody>
          <a:bodyPr lIns="76197" tIns="38098" rIns="76197" bIns="38098"/>
          <a:lstStyle/>
          <a:p>
            <a:fld id="{0444F01A-AD74-4E77-B3DC-61CFF80283E8}" type="slidenum">
              <a:rPr lang="en-US" smtClean="0"/>
              <a:t>45</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276600"/>
            <a:ext cx="4645352" cy="15467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965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smtClean="0"/>
              <a:t>School Assessment Coordinator</a:t>
            </a:r>
            <a:br>
              <a:rPr lang="en-US" dirty="0" smtClean="0"/>
            </a:br>
            <a:r>
              <a:rPr lang="en-US" dirty="0" smtClean="0"/>
              <a:t>Before Testing</a:t>
            </a:r>
            <a:endParaRPr lang="en-US" dirty="0"/>
          </a:p>
        </p:txBody>
      </p:sp>
      <p:sp>
        <p:nvSpPr>
          <p:cNvPr id="3" name="Content Placeholder 2"/>
          <p:cNvSpPr>
            <a:spLocks noGrp="1"/>
          </p:cNvSpPr>
          <p:nvPr>
            <p:ph idx="1"/>
          </p:nvPr>
        </p:nvSpPr>
        <p:spPr>
          <a:xfrm>
            <a:off x="228600" y="1752601"/>
            <a:ext cx="8737092" cy="4800599"/>
          </a:xfrm>
        </p:spPr>
        <p:txBody>
          <a:bodyPr>
            <a:noAutofit/>
          </a:bodyPr>
          <a:lstStyle/>
          <a:p>
            <a:pPr marL="0" indent="0">
              <a:lnSpc>
                <a:spcPct val="80000"/>
              </a:lnSpc>
              <a:spcBef>
                <a:spcPts val="600"/>
              </a:spcBef>
              <a:spcAft>
                <a:spcPts val="600"/>
              </a:spcAft>
              <a:buNone/>
            </a:pPr>
            <a:r>
              <a:rPr lang="en-US" sz="2800" b="1" dirty="0" smtClean="0"/>
              <a:t>Preparation and Training (cont.)</a:t>
            </a:r>
          </a:p>
          <a:p>
            <a:pPr marL="0" indent="0">
              <a:buNone/>
            </a:pPr>
            <a:r>
              <a:rPr lang="en-US" sz="2200" b="1" dirty="0" smtClean="0"/>
              <a:t>CBT Policies and Procedures (cont.)</a:t>
            </a:r>
            <a:endParaRPr lang="en-US" sz="2200" b="1" dirty="0"/>
          </a:p>
          <a:p>
            <a:pPr marL="0" indent="0">
              <a:spcBef>
                <a:spcPts val="0"/>
              </a:spcBef>
              <a:spcAft>
                <a:spcPts val="0"/>
              </a:spcAft>
              <a:buNone/>
            </a:pPr>
            <a:r>
              <a:rPr lang="en-US" sz="2000" dirty="0" smtClean="0"/>
              <a:t>In the test administration scripts, test administrators are </a:t>
            </a:r>
            <a:r>
              <a:rPr lang="en-US" sz="2000" dirty="0"/>
              <a:t>instructed to contact you in the circumstances listed below. </a:t>
            </a:r>
            <a:r>
              <a:rPr lang="en-US" sz="2000" dirty="0">
                <a:solidFill>
                  <a:srgbClr val="C00000"/>
                </a:solidFill>
              </a:rPr>
              <a:t>Provide instructions for how to handle these circumstances: </a:t>
            </a:r>
          </a:p>
          <a:p>
            <a:pPr>
              <a:spcBef>
                <a:spcPts val="0"/>
              </a:spcBef>
              <a:spcAft>
                <a:spcPts val="0"/>
              </a:spcAft>
            </a:pPr>
            <a:r>
              <a:rPr lang="en-US" sz="1800" dirty="0" smtClean="0"/>
              <a:t>A </a:t>
            </a:r>
            <a:r>
              <a:rPr lang="en-US" sz="1800" dirty="0"/>
              <a:t>student has not participated in a practice test </a:t>
            </a:r>
            <a:r>
              <a:rPr lang="en-US" sz="1800" dirty="0" smtClean="0"/>
              <a:t>session.</a:t>
            </a:r>
          </a:p>
          <a:p>
            <a:pPr>
              <a:spcBef>
                <a:spcPts val="0"/>
              </a:spcBef>
              <a:spcAft>
                <a:spcPts val="0"/>
              </a:spcAft>
            </a:pPr>
            <a:r>
              <a:rPr lang="en-US" sz="1800" dirty="0" smtClean="0"/>
              <a:t>A </a:t>
            </a:r>
            <a:r>
              <a:rPr lang="en-US" sz="1800" dirty="0"/>
              <a:t>student has trouble logging in the first time or gets kicked out of his or her test more than once. </a:t>
            </a:r>
          </a:p>
          <a:p>
            <a:pPr>
              <a:spcBef>
                <a:spcPts val="0"/>
              </a:spcBef>
              <a:spcAft>
                <a:spcPts val="0"/>
              </a:spcAft>
            </a:pPr>
            <a:r>
              <a:rPr lang="en-US" sz="1800" dirty="0" smtClean="0"/>
              <a:t>A </a:t>
            </a:r>
            <a:r>
              <a:rPr lang="en-US" sz="1800" dirty="0"/>
              <a:t>test administrator does not have a test ticket for a student. </a:t>
            </a:r>
          </a:p>
          <a:p>
            <a:pPr>
              <a:spcBef>
                <a:spcPts val="0"/>
              </a:spcBef>
              <a:spcAft>
                <a:spcPts val="0"/>
              </a:spcAft>
            </a:pPr>
            <a:r>
              <a:rPr lang="en-US" sz="1800" dirty="0" smtClean="0"/>
              <a:t>A </a:t>
            </a:r>
            <a:r>
              <a:rPr lang="en-US" sz="1800" dirty="0"/>
              <a:t>First Name or Student ID Number is not correct (e.g., misspelled) on the test ticket. </a:t>
            </a:r>
          </a:p>
          <a:p>
            <a:pPr>
              <a:spcBef>
                <a:spcPts val="0"/>
              </a:spcBef>
              <a:spcAft>
                <a:spcPts val="0"/>
              </a:spcAft>
            </a:pPr>
            <a:r>
              <a:rPr lang="en-US" sz="1800" dirty="0" smtClean="0"/>
              <a:t>A </a:t>
            </a:r>
            <a:r>
              <a:rPr lang="en-US" sz="1800" dirty="0"/>
              <a:t>student is in the wrong test or the wrong accommodated form. </a:t>
            </a:r>
          </a:p>
          <a:p>
            <a:pPr>
              <a:spcBef>
                <a:spcPts val="0"/>
              </a:spcBef>
              <a:spcAft>
                <a:spcPts val="0"/>
              </a:spcAft>
            </a:pPr>
            <a:r>
              <a:rPr lang="en-US" sz="1800" dirty="0" smtClean="0"/>
              <a:t>A </a:t>
            </a:r>
            <a:r>
              <a:rPr lang="en-US" sz="1800" dirty="0"/>
              <a:t>student refuses to acknowledge the testing rules. </a:t>
            </a:r>
          </a:p>
          <a:p>
            <a:pPr>
              <a:spcBef>
                <a:spcPts val="0"/>
              </a:spcBef>
              <a:spcAft>
                <a:spcPts val="0"/>
              </a:spcAft>
            </a:pPr>
            <a:r>
              <a:rPr lang="en-US" sz="1800" dirty="0" smtClean="0"/>
              <a:t>A </a:t>
            </a:r>
            <a:r>
              <a:rPr lang="en-US" sz="1800" dirty="0"/>
              <a:t>test administrator is concerned that a student is unable (e.g. ,too ill) to begin or finish the test. </a:t>
            </a:r>
          </a:p>
          <a:p>
            <a:pPr>
              <a:spcBef>
                <a:spcPts val="0"/>
              </a:spcBef>
              <a:spcAft>
                <a:spcPts val="0"/>
              </a:spcAft>
            </a:pPr>
            <a:r>
              <a:rPr lang="en-US" sz="1800" dirty="0" smtClean="0"/>
              <a:t>A </a:t>
            </a:r>
            <a:r>
              <a:rPr lang="en-US" sz="1800" dirty="0"/>
              <a:t>disruption occurs (e.g., a technical disruption, power outage, disruptive behavior). </a:t>
            </a:r>
          </a:p>
          <a:p>
            <a:pPr>
              <a:spcBef>
                <a:spcPts val="0"/>
              </a:spcBef>
              <a:spcAft>
                <a:spcPts val="0"/>
              </a:spcAft>
            </a:pPr>
            <a:r>
              <a:rPr lang="en-US" sz="1800" dirty="0" smtClean="0"/>
              <a:t>A </a:t>
            </a:r>
            <a:r>
              <a:rPr lang="en-US" sz="1800" dirty="0"/>
              <a:t>student requests to exit Session 1 by mistake. </a:t>
            </a:r>
          </a:p>
          <a:p>
            <a:pPr>
              <a:spcBef>
                <a:spcPts val="0"/>
              </a:spcBef>
              <a:spcAft>
                <a:spcPts val="0"/>
              </a:spcAft>
            </a:pPr>
            <a:r>
              <a:rPr lang="en-US" sz="1800" dirty="0" smtClean="0"/>
              <a:t>A </a:t>
            </a:r>
            <a:r>
              <a:rPr lang="en-US" sz="1800" dirty="0"/>
              <a:t>student has not completed the test at the end of the allotted time and will need additional time to continue working</a:t>
            </a:r>
            <a:r>
              <a:rPr lang="en-US" sz="1800" dirty="0" smtClean="0"/>
              <a:t>.</a:t>
            </a:r>
            <a:endParaRPr lang="en-US" sz="1800" dirty="0" smtClean="0">
              <a:solidFill>
                <a:srgbClr val="FF0000"/>
              </a:solidFill>
            </a:endParaRPr>
          </a:p>
        </p:txBody>
      </p:sp>
      <p:sp>
        <p:nvSpPr>
          <p:cNvPr id="5" name="Slide Number Placeholder 4"/>
          <p:cNvSpPr>
            <a:spLocks noGrp="1"/>
          </p:cNvSpPr>
          <p:nvPr>
            <p:ph type="sldNum" sz="quarter" idx="12"/>
          </p:nvPr>
        </p:nvSpPr>
        <p:spPr/>
        <p:txBody>
          <a:bodyPr/>
          <a:lstStyle/>
          <a:p>
            <a:fld id="{60F88D64-766A-45C3-93FE-3E1D3068B07A}" type="slidenum">
              <a:rPr lang="en-US" smtClean="0"/>
              <a:t>46</a:t>
            </a:fld>
            <a:endParaRPr lang="en-US" dirty="0"/>
          </a:p>
        </p:txBody>
      </p:sp>
    </p:spTree>
    <p:extLst>
      <p:ext uri="{BB962C8B-B14F-4D97-AF65-F5344CB8AC3E}">
        <p14:creationId xmlns:p14="http://schemas.microsoft.com/office/powerpoint/2010/main" val="5658826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229600" cy="1096962"/>
          </a:xfrm>
        </p:spPr>
        <p:txBody>
          <a:bodyPr>
            <a:normAutofit fontScale="90000"/>
          </a:bodyPr>
          <a:lstStyle/>
          <a:p>
            <a:r>
              <a:rPr lang="en-US" dirty="0"/>
              <a:t>School Assessment Coordinator</a:t>
            </a:r>
            <a:br>
              <a:rPr lang="en-US" dirty="0"/>
            </a:br>
            <a:r>
              <a:rPr lang="en-US" dirty="0"/>
              <a:t>Before Testing</a:t>
            </a:r>
          </a:p>
        </p:txBody>
      </p:sp>
      <p:sp>
        <p:nvSpPr>
          <p:cNvPr id="3" name="Content Placeholder 2"/>
          <p:cNvSpPr>
            <a:spLocks noGrp="1"/>
          </p:cNvSpPr>
          <p:nvPr>
            <p:ph idx="1"/>
          </p:nvPr>
        </p:nvSpPr>
        <p:spPr>
          <a:xfrm>
            <a:off x="224885" y="1600200"/>
            <a:ext cx="8737092" cy="5105400"/>
          </a:xfrm>
        </p:spPr>
        <p:txBody>
          <a:bodyPr>
            <a:noAutofit/>
          </a:bodyPr>
          <a:lstStyle/>
          <a:p>
            <a:pPr marL="0" indent="0">
              <a:buNone/>
            </a:pPr>
            <a:r>
              <a:rPr lang="en-US" sz="2800" b="1" dirty="0"/>
              <a:t>Preparation and Training</a:t>
            </a:r>
          </a:p>
          <a:p>
            <a:pPr marL="0" indent="0">
              <a:lnSpc>
                <a:spcPct val="80000"/>
              </a:lnSpc>
              <a:spcBef>
                <a:spcPts val="600"/>
              </a:spcBef>
              <a:spcAft>
                <a:spcPts val="600"/>
              </a:spcAft>
              <a:buNone/>
            </a:pPr>
            <a:r>
              <a:rPr lang="en-US" sz="2200" b="1" dirty="0" smtClean="0"/>
              <a:t>Proctors</a:t>
            </a:r>
          </a:p>
          <a:p>
            <a:pPr>
              <a:spcBef>
                <a:spcPts val="300"/>
              </a:spcBef>
              <a:spcAft>
                <a:spcPts val="300"/>
              </a:spcAft>
            </a:pPr>
            <a:r>
              <a:rPr lang="en-US" sz="1800" dirty="0" smtClean="0"/>
              <a:t>To ensure test security and avoid situations that could result in test invalidation, FDOE strongly discourages testing students in large groups (e.g., in a cafeteria or auditorium). If students are tested in a large group, the appropriate number of proctors MUST be assigned </a:t>
            </a:r>
            <a:r>
              <a:rPr lang="en-US" sz="1800" dirty="0"/>
              <a:t>assigned to the </a:t>
            </a:r>
            <a:r>
              <a:rPr lang="en-US" sz="1800" dirty="0" smtClean="0"/>
              <a:t>room to assist the test administrator.  </a:t>
            </a:r>
          </a:p>
          <a:p>
            <a:pPr>
              <a:spcBef>
                <a:spcPts val="300"/>
              </a:spcBef>
              <a:spcAft>
                <a:spcPts val="300"/>
              </a:spcAft>
            </a:pPr>
            <a:r>
              <a:rPr lang="en-US" sz="1800" dirty="0" smtClean="0"/>
              <a:t>Refer </a:t>
            </a:r>
            <a:r>
              <a:rPr lang="en-US" sz="1800" dirty="0"/>
              <a:t>to the table below for the required number of proctors. </a:t>
            </a:r>
            <a:endParaRPr lang="en-US" sz="1800" dirty="0" smtClean="0"/>
          </a:p>
          <a:p>
            <a:pPr marL="0" indent="0">
              <a:lnSpc>
                <a:spcPct val="80000"/>
              </a:lnSpc>
              <a:spcBef>
                <a:spcPts val="300"/>
              </a:spcBef>
              <a:spcAft>
                <a:spcPts val="300"/>
              </a:spcAft>
              <a:buNone/>
            </a:pPr>
            <a:endParaRPr lang="en-US" sz="2100" dirty="0" smtClean="0"/>
          </a:p>
          <a:p>
            <a:pPr>
              <a:lnSpc>
                <a:spcPct val="80000"/>
              </a:lnSpc>
              <a:spcBef>
                <a:spcPts val="300"/>
              </a:spcBef>
              <a:spcAft>
                <a:spcPts val="300"/>
              </a:spcAft>
            </a:pPr>
            <a:endParaRPr lang="en-US" sz="2100" dirty="0" smtClean="0"/>
          </a:p>
          <a:p>
            <a:pPr>
              <a:lnSpc>
                <a:spcPct val="80000"/>
              </a:lnSpc>
              <a:spcBef>
                <a:spcPts val="300"/>
              </a:spcBef>
              <a:spcAft>
                <a:spcPts val="300"/>
              </a:spcAft>
            </a:pPr>
            <a:endParaRPr lang="en-US" sz="2100" dirty="0"/>
          </a:p>
          <a:p>
            <a:pPr>
              <a:spcBef>
                <a:spcPts val="300"/>
              </a:spcBef>
              <a:spcAft>
                <a:spcPts val="300"/>
              </a:spcAft>
            </a:pPr>
            <a:endParaRPr lang="en-US" sz="1800" dirty="0" smtClean="0"/>
          </a:p>
          <a:p>
            <a:pPr>
              <a:spcBef>
                <a:spcPts val="300"/>
              </a:spcBef>
              <a:spcAft>
                <a:spcPts val="300"/>
              </a:spcAft>
            </a:pPr>
            <a:endParaRPr lang="en-US" sz="1800" dirty="0" smtClean="0"/>
          </a:p>
          <a:p>
            <a:pPr>
              <a:spcBef>
                <a:spcPts val="300"/>
              </a:spcBef>
              <a:spcAft>
                <a:spcPts val="300"/>
              </a:spcAft>
            </a:pPr>
            <a:r>
              <a:rPr lang="en-US" sz="1800" dirty="0" smtClean="0"/>
              <a:t>Proctors must sign </a:t>
            </a:r>
            <a:r>
              <a:rPr lang="en-US" sz="1800" dirty="0"/>
              <a:t>a Test Administration and Security Agreement after training is complete.</a:t>
            </a:r>
            <a:endParaRPr lang="en-US" sz="1800" dirty="0" smtClean="0"/>
          </a:p>
          <a:p>
            <a:pPr marL="0" indent="0">
              <a:lnSpc>
                <a:spcPct val="80000"/>
              </a:lnSpc>
              <a:spcBef>
                <a:spcPts val="300"/>
              </a:spcBef>
              <a:spcAft>
                <a:spcPts val="300"/>
              </a:spcAft>
              <a:buNone/>
            </a:pPr>
            <a:r>
              <a:rPr lang="en-US" sz="1800" b="1" dirty="0" smtClean="0"/>
              <a:t>Note: FDOE strongly recommends that proctors be assigned to rooms with 25 or</a:t>
            </a:r>
            <a:r>
              <a:rPr lang="en-US" sz="1800" b="1" dirty="0"/>
              <a:t> </a:t>
            </a:r>
            <a:r>
              <a:rPr lang="en-US" sz="1800" b="1" dirty="0" smtClean="0"/>
              <a:t>fewer students whenever possible.</a:t>
            </a:r>
          </a:p>
        </p:txBody>
      </p:sp>
      <p:sp>
        <p:nvSpPr>
          <p:cNvPr id="6" name="Slide Number Placeholder 5"/>
          <p:cNvSpPr>
            <a:spLocks noGrp="1"/>
          </p:cNvSpPr>
          <p:nvPr>
            <p:ph type="sldNum" sz="quarter" idx="12"/>
          </p:nvPr>
        </p:nvSpPr>
        <p:spPr/>
        <p:txBody>
          <a:bodyPr/>
          <a:lstStyle/>
          <a:p>
            <a:fld id="{60F88D64-766A-45C3-93FE-3E1D3068B07A}" type="slidenum">
              <a:rPr lang="en-US" smtClean="0"/>
              <a:t>47</a:t>
            </a:fld>
            <a:endParaRPr lang="en-US" dirty="0"/>
          </a:p>
        </p:txBody>
      </p:sp>
      <p:pic>
        <p:nvPicPr>
          <p:cNvPr id="4" name="Picture 3"/>
          <p:cNvPicPr>
            <a:picLocks noChangeAspect="1"/>
          </p:cNvPicPr>
          <p:nvPr/>
        </p:nvPicPr>
        <p:blipFill>
          <a:blip r:embed="rId3"/>
          <a:stretch>
            <a:fillRect/>
          </a:stretch>
        </p:blipFill>
        <p:spPr>
          <a:xfrm>
            <a:off x="1280159" y="3864611"/>
            <a:ext cx="6596063" cy="1389383"/>
          </a:xfrm>
          <a:prstGeom prst="rect">
            <a:avLst/>
          </a:prstGeom>
        </p:spPr>
      </p:pic>
    </p:spTree>
    <p:extLst>
      <p:ext uri="{BB962C8B-B14F-4D97-AF65-F5344CB8AC3E}">
        <p14:creationId xmlns:p14="http://schemas.microsoft.com/office/powerpoint/2010/main" val="21050726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10600" cy="1096962"/>
          </a:xfrm>
        </p:spPr>
        <p:txBody>
          <a:bodyPr>
            <a:normAutofit fontScale="90000"/>
          </a:bodyPr>
          <a:lstStyle/>
          <a:p>
            <a:r>
              <a:rPr lang="en-US" dirty="0" smtClean="0"/>
              <a:t>School Assessment Coordinator</a:t>
            </a:r>
            <a:br>
              <a:rPr lang="en-US" dirty="0" smtClean="0"/>
            </a:br>
            <a:r>
              <a:rPr lang="en-US" dirty="0" smtClean="0"/>
              <a:t>Before Testing</a:t>
            </a:r>
            <a:endParaRPr lang="en-US" dirty="0"/>
          </a:p>
        </p:txBody>
      </p:sp>
      <p:sp>
        <p:nvSpPr>
          <p:cNvPr id="3" name="Content Placeholder 2"/>
          <p:cNvSpPr>
            <a:spLocks noGrp="1"/>
          </p:cNvSpPr>
          <p:nvPr>
            <p:ph idx="1"/>
          </p:nvPr>
        </p:nvSpPr>
        <p:spPr/>
        <p:txBody>
          <a:bodyPr>
            <a:noAutofit/>
          </a:bodyPr>
          <a:lstStyle/>
          <a:p>
            <a:pPr marL="0" indent="0">
              <a:lnSpc>
                <a:spcPct val="80000"/>
              </a:lnSpc>
              <a:spcBef>
                <a:spcPts val="600"/>
              </a:spcBef>
              <a:spcAft>
                <a:spcPts val="600"/>
              </a:spcAft>
              <a:buNone/>
            </a:pPr>
            <a:r>
              <a:rPr lang="en-US" sz="2600" b="1" dirty="0" smtClean="0"/>
              <a:t>Required Administration Information</a:t>
            </a:r>
          </a:p>
          <a:p>
            <a:pPr>
              <a:lnSpc>
                <a:spcPct val="80000"/>
              </a:lnSpc>
              <a:spcBef>
                <a:spcPts val="0"/>
              </a:spcBef>
              <a:spcAft>
                <a:spcPts val="600"/>
              </a:spcAft>
            </a:pPr>
            <a:r>
              <a:rPr lang="en-US" sz="2200" dirty="0" smtClean="0"/>
              <a:t>Communicate with test administrators the process for collecting the required administration information, which includes the following:</a:t>
            </a:r>
          </a:p>
          <a:p>
            <a:pPr lvl="1">
              <a:spcBef>
                <a:spcPts val="0"/>
              </a:spcBef>
              <a:spcAft>
                <a:spcPts val="0"/>
              </a:spcAft>
            </a:pPr>
            <a:r>
              <a:rPr lang="en-US" sz="2000" b="1" dirty="0" smtClean="0">
                <a:solidFill>
                  <a:srgbClr val="C00000"/>
                </a:solidFill>
              </a:rPr>
              <a:t>Students assigned to each testing room—provide Student Names and Student ID Numbers</a:t>
            </a:r>
          </a:p>
          <a:p>
            <a:pPr lvl="1">
              <a:spcAft>
                <a:spcPts val="0"/>
              </a:spcAft>
            </a:pPr>
            <a:r>
              <a:rPr lang="en-US" sz="2000" b="1" dirty="0" smtClean="0">
                <a:solidFill>
                  <a:srgbClr val="C00000"/>
                </a:solidFill>
              </a:rPr>
              <a:t>Attendance information—P=Present, A=Absent, W=Withdrawn, </a:t>
            </a:r>
            <a:br>
              <a:rPr lang="en-US" sz="2000" b="1" dirty="0" smtClean="0">
                <a:solidFill>
                  <a:srgbClr val="C00000"/>
                </a:solidFill>
              </a:rPr>
            </a:br>
            <a:r>
              <a:rPr lang="en-US" sz="2000" b="1" dirty="0" smtClean="0">
                <a:solidFill>
                  <a:srgbClr val="C00000"/>
                </a:solidFill>
              </a:rPr>
              <a:t>and P/I=Present but Invalidated</a:t>
            </a:r>
          </a:p>
          <a:p>
            <a:pPr lvl="1">
              <a:spcAft>
                <a:spcPts val="0"/>
              </a:spcAft>
            </a:pPr>
            <a:r>
              <a:rPr lang="en-US" sz="2000" b="1" dirty="0" smtClean="0">
                <a:solidFill>
                  <a:srgbClr val="C00000"/>
                </a:solidFill>
              </a:rPr>
              <a:t>Session ID (generated in TIDE when a test session is created)</a:t>
            </a:r>
          </a:p>
          <a:p>
            <a:pPr lvl="1">
              <a:spcAft>
                <a:spcPts val="0"/>
              </a:spcAft>
            </a:pPr>
            <a:r>
              <a:rPr lang="en-US" sz="2000" b="1" dirty="0" smtClean="0">
                <a:solidFill>
                  <a:srgbClr val="C00000"/>
                </a:solidFill>
              </a:rPr>
              <a:t>Accommodations provided to students</a:t>
            </a:r>
          </a:p>
          <a:p>
            <a:pPr lvl="1">
              <a:spcAft>
                <a:spcPts val="0"/>
              </a:spcAft>
            </a:pPr>
            <a:r>
              <a:rPr lang="en-US" sz="2000" b="1" dirty="0" smtClean="0">
                <a:solidFill>
                  <a:srgbClr val="C00000"/>
                </a:solidFill>
              </a:rPr>
              <a:t>Accommodations used by students</a:t>
            </a:r>
          </a:p>
          <a:p>
            <a:pPr lvl="1">
              <a:spcAft>
                <a:spcPts val="0"/>
              </a:spcAft>
            </a:pPr>
            <a:r>
              <a:rPr lang="en-US" sz="2000" b="1" dirty="0" smtClean="0">
                <a:solidFill>
                  <a:srgbClr val="C00000"/>
                </a:solidFill>
              </a:rPr>
              <a:t>Grade level</a:t>
            </a:r>
          </a:p>
          <a:p>
            <a:pPr lvl="1"/>
            <a:r>
              <a:rPr lang="en-US" sz="2000" b="1" dirty="0" smtClean="0">
                <a:solidFill>
                  <a:srgbClr val="C00000"/>
                </a:solidFill>
              </a:rPr>
              <a:t>Signatures of test administrator and school assessment coordinator</a:t>
            </a:r>
          </a:p>
          <a:p>
            <a:pPr>
              <a:spcAft>
                <a:spcPts val="0"/>
              </a:spcAft>
            </a:pPr>
            <a:r>
              <a:rPr lang="en-US" sz="2000" dirty="0" smtClean="0"/>
              <a:t>File all required administration information for future reference.</a:t>
            </a:r>
          </a:p>
          <a:p>
            <a:endParaRPr lang="en-US" sz="2400" dirty="0"/>
          </a:p>
          <a:p>
            <a:pPr>
              <a:lnSpc>
                <a:spcPct val="80000"/>
              </a:lnSpc>
              <a:spcBef>
                <a:spcPts val="600"/>
              </a:spcBef>
              <a:spcAft>
                <a:spcPts val="600"/>
              </a:spcAft>
            </a:pPr>
            <a:endParaRPr lang="en-US" sz="2200" dirty="0" smtClean="0"/>
          </a:p>
        </p:txBody>
      </p:sp>
      <p:sp>
        <p:nvSpPr>
          <p:cNvPr id="5" name="Slide Number Placeholder 4"/>
          <p:cNvSpPr>
            <a:spLocks noGrp="1"/>
          </p:cNvSpPr>
          <p:nvPr>
            <p:ph type="sldNum" sz="quarter" idx="12"/>
          </p:nvPr>
        </p:nvSpPr>
        <p:spPr/>
        <p:txBody>
          <a:bodyPr/>
          <a:lstStyle/>
          <a:p>
            <a:fld id="{60F88D64-766A-45C3-93FE-3E1D3068B07A}" type="slidenum">
              <a:rPr lang="en-US" smtClean="0"/>
              <a:t>48</a:t>
            </a:fld>
            <a:endParaRPr lang="en-US" dirty="0"/>
          </a:p>
        </p:txBody>
      </p:sp>
    </p:spTree>
    <p:extLst>
      <p:ext uri="{BB962C8B-B14F-4D97-AF65-F5344CB8AC3E}">
        <p14:creationId xmlns:p14="http://schemas.microsoft.com/office/powerpoint/2010/main" val="21711355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10600" cy="1096962"/>
          </a:xfrm>
        </p:spPr>
        <p:txBody>
          <a:bodyPr>
            <a:normAutofit fontScale="90000"/>
          </a:bodyPr>
          <a:lstStyle/>
          <a:p>
            <a:r>
              <a:rPr lang="en-US" dirty="0" smtClean="0"/>
              <a:t>School Assessment Coordinator</a:t>
            </a:r>
            <a:br>
              <a:rPr lang="en-US" dirty="0" smtClean="0"/>
            </a:br>
            <a:r>
              <a:rPr lang="en-US" dirty="0" smtClean="0"/>
              <a:t>Before Testing</a:t>
            </a:r>
            <a:endParaRPr lang="en-US" dirty="0"/>
          </a:p>
        </p:txBody>
      </p:sp>
      <p:sp>
        <p:nvSpPr>
          <p:cNvPr id="3" name="Content Placeholder 2"/>
          <p:cNvSpPr>
            <a:spLocks noGrp="1"/>
          </p:cNvSpPr>
          <p:nvPr>
            <p:ph idx="1"/>
          </p:nvPr>
        </p:nvSpPr>
        <p:spPr>
          <a:xfrm>
            <a:off x="152400" y="1676400"/>
            <a:ext cx="8686800" cy="5029200"/>
          </a:xfrm>
        </p:spPr>
        <p:txBody>
          <a:bodyPr>
            <a:noAutofit/>
          </a:bodyPr>
          <a:lstStyle/>
          <a:p>
            <a:pPr marL="0" lvl="0" indent="0">
              <a:buNone/>
            </a:pPr>
            <a:r>
              <a:rPr lang="en-US" sz="2600" b="1" dirty="0">
                <a:solidFill>
                  <a:prstClr val="black"/>
                </a:solidFill>
              </a:rPr>
              <a:t>Seating Charts</a:t>
            </a:r>
          </a:p>
          <a:p>
            <a:pPr>
              <a:spcBef>
                <a:spcPts val="300"/>
              </a:spcBef>
              <a:spcAft>
                <a:spcPts val="300"/>
              </a:spcAft>
            </a:pPr>
            <a:r>
              <a:rPr lang="en-US" sz="2000" dirty="0" smtClean="0"/>
              <a:t>Test </a:t>
            </a:r>
            <a:r>
              <a:rPr lang="en-US" sz="2000" dirty="0"/>
              <a:t>administrators are required to maintain an accurate seating chart for each group of students in their rooms during </a:t>
            </a:r>
            <a:r>
              <a:rPr lang="en-US" sz="2000" dirty="0" smtClean="0"/>
              <a:t>testing (Attachment F in training packet). </a:t>
            </a:r>
          </a:p>
          <a:p>
            <a:pPr>
              <a:spcBef>
                <a:spcPts val="300"/>
              </a:spcBef>
              <a:spcAft>
                <a:spcPts val="300"/>
              </a:spcAft>
            </a:pPr>
            <a:r>
              <a:rPr lang="en-US" sz="2000" dirty="0" smtClean="0"/>
              <a:t>Ensure </a:t>
            </a:r>
            <a:r>
              <a:rPr lang="en-US" sz="2000" dirty="0"/>
              <a:t>that test administrators record all information </a:t>
            </a:r>
            <a:r>
              <a:rPr lang="en-US" sz="2000" dirty="0" smtClean="0"/>
              <a:t>indicated on page 18 of the manual and </a:t>
            </a:r>
            <a:r>
              <a:rPr lang="en-US" sz="2000" dirty="0"/>
              <a:t>that they create a new seating chart if the seating configuration changes during a test session. </a:t>
            </a:r>
            <a:endParaRPr lang="en-US" sz="2000" dirty="0" smtClean="0"/>
          </a:p>
          <a:p>
            <a:pPr marL="0" indent="0">
              <a:buNone/>
            </a:pPr>
            <a:r>
              <a:rPr lang="en-US" sz="2600" b="1" dirty="0" smtClean="0">
                <a:solidFill>
                  <a:prstClr val="black"/>
                </a:solidFill>
              </a:rPr>
              <a:t>Security Logs</a:t>
            </a:r>
            <a:endParaRPr lang="en-US" sz="2600" b="1" dirty="0">
              <a:solidFill>
                <a:prstClr val="black"/>
              </a:solidFill>
            </a:endParaRPr>
          </a:p>
          <a:p>
            <a:pPr>
              <a:lnSpc>
                <a:spcPct val="100000"/>
              </a:lnSpc>
              <a:spcBef>
                <a:spcPts val="0"/>
              </a:spcBef>
              <a:spcAft>
                <a:spcPts val="0"/>
              </a:spcAft>
              <a:defRPr/>
            </a:pPr>
            <a:r>
              <a:rPr lang="en-US" sz="2000" dirty="0"/>
              <a:t>Each school is required to maintain an accurate Security Log, provided in Appendix E of the </a:t>
            </a:r>
            <a:r>
              <a:rPr lang="en-US" sz="2000" dirty="0" smtClean="0"/>
              <a:t>manual. </a:t>
            </a:r>
          </a:p>
          <a:p>
            <a:pPr>
              <a:lnSpc>
                <a:spcPct val="100000"/>
              </a:lnSpc>
              <a:spcBef>
                <a:spcPts val="0"/>
              </a:spcBef>
              <a:spcAft>
                <a:spcPts val="0"/>
              </a:spcAft>
              <a:defRPr/>
            </a:pPr>
            <a:r>
              <a:rPr lang="en-US" sz="2000" dirty="0" smtClean="0"/>
              <a:t>Anyone </a:t>
            </a:r>
            <a:r>
              <a:rPr lang="en-US" sz="2000" dirty="0"/>
              <a:t>who enters a testing room for the purpose of monitoring the test is required to sign the log. </a:t>
            </a:r>
            <a:endParaRPr lang="en-US" sz="2000" dirty="0" smtClean="0"/>
          </a:p>
          <a:p>
            <a:pPr>
              <a:lnSpc>
                <a:spcPct val="100000"/>
              </a:lnSpc>
              <a:spcBef>
                <a:spcPts val="0"/>
              </a:spcBef>
              <a:spcAft>
                <a:spcPts val="0"/>
              </a:spcAft>
              <a:defRPr/>
            </a:pPr>
            <a:r>
              <a:rPr lang="en-US" sz="2000" dirty="0" smtClean="0"/>
              <a:t>This </a:t>
            </a:r>
            <a:r>
              <a:rPr lang="en-US" sz="2000" dirty="0"/>
              <a:t>applies to test administrators, proctors, and anyone who relieves a test administrator, even for a short break, regardless of how much time he or she spends monitoring a testing room.</a:t>
            </a:r>
          </a:p>
          <a:p>
            <a:pPr>
              <a:spcBef>
                <a:spcPts val="0"/>
              </a:spcBef>
              <a:spcAft>
                <a:spcPts val="0"/>
              </a:spcAft>
            </a:pPr>
            <a:endParaRPr lang="en-US" sz="2000" dirty="0"/>
          </a:p>
          <a:p>
            <a:pPr>
              <a:lnSpc>
                <a:spcPct val="80000"/>
              </a:lnSpc>
              <a:spcBef>
                <a:spcPts val="0"/>
              </a:spcBef>
              <a:spcAft>
                <a:spcPts val="0"/>
              </a:spcAft>
            </a:pPr>
            <a:endParaRPr lang="en-US" sz="2000" dirty="0" smtClean="0"/>
          </a:p>
        </p:txBody>
      </p:sp>
      <p:sp>
        <p:nvSpPr>
          <p:cNvPr id="5" name="Slide Number Placeholder 4"/>
          <p:cNvSpPr>
            <a:spLocks noGrp="1"/>
          </p:cNvSpPr>
          <p:nvPr>
            <p:ph type="sldNum" sz="quarter" idx="12"/>
          </p:nvPr>
        </p:nvSpPr>
        <p:spPr/>
        <p:txBody>
          <a:bodyPr/>
          <a:lstStyle/>
          <a:p>
            <a:fld id="{60F88D64-766A-45C3-93FE-3E1D3068B07A}" type="slidenum">
              <a:rPr lang="en-US" smtClean="0"/>
              <a:t>49</a:t>
            </a:fld>
            <a:endParaRPr lang="en-US" dirty="0"/>
          </a:p>
        </p:txBody>
      </p:sp>
    </p:spTree>
    <p:extLst>
      <p:ext uri="{BB962C8B-B14F-4D97-AF65-F5344CB8AC3E}">
        <p14:creationId xmlns:p14="http://schemas.microsoft.com/office/powerpoint/2010/main" val="2568255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153400" cy="1096962"/>
          </a:xfrm>
        </p:spPr>
        <p:txBody>
          <a:bodyPr>
            <a:normAutofit fontScale="90000"/>
          </a:bodyPr>
          <a:lstStyle/>
          <a:p>
            <a:r>
              <a:rPr lang="en-US" dirty="0" smtClean="0"/>
              <a:t/>
            </a:r>
            <a:br>
              <a:rPr lang="en-US" dirty="0" smtClean="0"/>
            </a:br>
            <a:r>
              <a:rPr lang="en-US" dirty="0" smtClean="0"/>
              <a:t>Resources for the </a:t>
            </a:r>
            <a:br>
              <a:rPr lang="en-US" dirty="0" smtClean="0"/>
            </a:br>
            <a:r>
              <a:rPr lang="en-US" dirty="0" smtClean="0"/>
              <a:t>Technology Coordinator</a:t>
            </a:r>
            <a:br>
              <a:rPr lang="en-US" dirty="0" smtClean="0"/>
            </a:br>
            <a:endParaRPr lang="en-US" dirty="0"/>
          </a:p>
        </p:txBody>
      </p:sp>
      <p:sp>
        <p:nvSpPr>
          <p:cNvPr id="3" name="Content Placeholder 2"/>
          <p:cNvSpPr>
            <a:spLocks noGrp="1"/>
          </p:cNvSpPr>
          <p:nvPr>
            <p:ph idx="1"/>
          </p:nvPr>
        </p:nvSpPr>
        <p:spPr/>
        <p:txBody>
          <a:bodyPr/>
          <a:lstStyle/>
          <a:p>
            <a:pPr marL="0" indent="0">
              <a:buNone/>
            </a:pPr>
            <a:r>
              <a:rPr lang="en-US" sz="2600" dirty="0" smtClean="0"/>
              <a:t>There is no separate Technology Coordinator Guide or checklist for this administration. Instead, technology coordinators should use the following resources, found on the portal:</a:t>
            </a:r>
          </a:p>
          <a:p>
            <a:r>
              <a:rPr lang="en-US" sz="2600" i="1" dirty="0" smtClean="0"/>
              <a:t>Test Administrator User Guide</a:t>
            </a:r>
          </a:p>
          <a:p>
            <a:r>
              <a:rPr lang="en-US" sz="2600" i="1" dirty="0" smtClean="0"/>
              <a:t>TIDE User Guide</a:t>
            </a:r>
          </a:p>
          <a:p>
            <a:r>
              <a:rPr lang="en-US" sz="2600" i="1" dirty="0" smtClean="0"/>
              <a:t>FSA Infrastructure Trial Guide</a:t>
            </a:r>
          </a:p>
          <a:p>
            <a:r>
              <a:rPr lang="en-US" sz="2600" i="1" dirty="0" smtClean="0"/>
              <a:t>Secure Browser Installation Manual</a:t>
            </a:r>
          </a:p>
          <a:p>
            <a:r>
              <a:rPr lang="en-US" sz="2600" i="1" dirty="0" smtClean="0"/>
              <a:t>FSA Technical Specifications Manual</a:t>
            </a:r>
          </a:p>
        </p:txBody>
      </p:sp>
      <p:sp>
        <p:nvSpPr>
          <p:cNvPr id="5" name="Slide Number Placeholder 4"/>
          <p:cNvSpPr>
            <a:spLocks noGrp="1"/>
          </p:cNvSpPr>
          <p:nvPr>
            <p:ph type="sldNum" sz="quarter" idx="12"/>
          </p:nvPr>
        </p:nvSpPr>
        <p:spPr/>
        <p:txBody>
          <a:bodyPr/>
          <a:lstStyle/>
          <a:p>
            <a:fld id="{60F88D64-766A-45C3-93FE-3E1D3068B07A}" type="slidenum">
              <a:rPr lang="en-US" smtClean="0"/>
              <a:t>5</a:t>
            </a:fld>
            <a:endParaRPr lang="en-US" dirty="0"/>
          </a:p>
        </p:txBody>
      </p:sp>
    </p:spTree>
    <p:extLst>
      <p:ext uri="{BB962C8B-B14F-4D97-AF65-F5344CB8AC3E}">
        <p14:creationId xmlns:p14="http://schemas.microsoft.com/office/powerpoint/2010/main" val="40167736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10600" cy="1096962"/>
          </a:xfrm>
        </p:spPr>
        <p:txBody>
          <a:bodyPr>
            <a:normAutofit fontScale="90000"/>
          </a:bodyPr>
          <a:lstStyle/>
          <a:p>
            <a:r>
              <a:rPr lang="en-US" dirty="0" smtClean="0"/>
              <a:t>School Assessment Coordinator</a:t>
            </a:r>
            <a:br>
              <a:rPr lang="en-US" dirty="0" smtClean="0"/>
            </a:br>
            <a:r>
              <a:rPr lang="en-US" dirty="0" smtClean="0"/>
              <a:t>Before Testing</a:t>
            </a:r>
            <a:endParaRPr lang="en-US" dirty="0"/>
          </a:p>
        </p:txBody>
      </p:sp>
      <p:sp>
        <p:nvSpPr>
          <p:cNvPr id="3" name="Content Placeholder 2"/>
          <p:cNvSpPr>
            <a:spLocks noGrp="1"/>
          </p:cNvSpPr>
          <p:nvPr>
            <p:ph idx="1"/>
          </p:nvPr>
        </p:nvSpPr>
        <p:spPr>
          <a:xfrm>
            <a:off x="228600" y="1752601"/>
            <a:ext cx="8610600" cy="4571999"/>
          </a:xfrm>
        </p:spPr>
        <p:txBody>
          <a:bodyPr>
            <a:noAutofit/>
          </a:bodyPr>
          <a:lstStyle/>
          <a:p>
            <a:pPr>
              <a:buNone/>
            </a:pPr>
            <a:r>
              <a:rPr lang="en-US" sz="2200" b="1" dirty="0" smtClean="0"/>
              <a:t>FSA Paper-Based Test (PBT) </a:t>
            </a:r>
          </a:p>
          <a:p>
            <a:r>
              <a:rPr lang="en-US" sz="2000" b="1" dirty="0" smtClean="0"/>
              <a:t>Test </a:t>
            </a:r>
            <a:r>
              <a:rPr lang="en-US" sz="2000" b="1" dirty="0"/>
              <a:t>group codes </a:t>
            </a:r>
            <a:r>
              <a:rPr lang="en-US" sz="2000" dirty="0"/>
              <a:t>are </a:t>
            </a:r>
            <a:r>
              <a:rPr lang="en-US" altLang="en-US" sz="2000" dirty="0"/>
              <a:t>a security measure to identify groups of students tested together. </a:t>
            </a:r>
          </a:p>
          <a:p>
            <a:r>
              <a:rPr lang="en-US" sz="2000" dirty="0"/>
              <a:t>For an FSA PBT </a:t>
            </a:r>
            <a:r>
              <a:rPr lang="en-US" sz="2000" dirty="0" smtClean="0"/>
              <a:t>administration,  </a:t>
            </a:r>
            <a:r>
              <a:rPr lang="en-US" sz="2000" b="1" dirty="0"/>
              <a:t>school assessment coordinators must provide each test administrator a unique four-digit numeric code in his or her testing room for each test session.</a:t>
            </a:r>
            <a:r>
              <a:rPr lang="en-US" sz="2000" dirty="0"/>
              <a:t> Each testing room must use a different test group code.</a:t>
            </a:r>
          </a:p>
          <a:p>
            <a:pPr>
              <a:buNone/>
            </a:pPr>
            <a:r>
              <a:rPr lang="en-US" sz="2200" b="1" dirty="0"/>
              <a:t>FSA </a:t>
            </a:r>
            <a:r>
              <a:rPr lang="en-US" sz="2200" b="1" dirty="0" smtClean="0"/>
              <a:t>Computer-Based Test (CBT) </a:t>
            </a:r>
            <a:endParaRPr lang="en-US" sz="2200" b="1" dirty="0"/>
          </a:p>
          <a:p>
            <a:r>
              <a:rPr lang="en-US" sz="2000" b="1" dirty="0"/>
              <a:t>Session ID numbers will replace test group codes for FSA CBT administrations.</a:t>
            </a:r>
          </a:p>
          <a:p>
            <a:pPr lvl="1"/>
            <a:r>
              <a:rPr lang="en-US" sz="2000" dirty="0"/>
              <a:t>Session ID numbers are generated by the test delivery system when the TA creates the test session.</a:t>
            </a:r>
          </a:p>
          <a:p>
            <a:pPr marL="0" indent="0">
              <a:buNone/>
            </a:pPr>
            <a:r>
              <a:rPr lang="en-US" sz="2000" b="1" dirty="0" smtClean="0">
                <a:solidFill>
                  <a:srgbClr val="C00000"/>
                </a:solidFill>
              </a:rPr>
              <a:t>Note: Test </a:t>
            </a:r>
            <a:r>
              <a:rPr lang="en-US" sz="2000" b="1" dirty="0">
                <a:solidFill>
                  <a:srgbClr val="C00000"/>
                </a:solidFill>
              </a:rPr>
              <a:t>administrators record the test group code and/or the Session ID number with their required administration information and on seating charts.</a:t>
            </a:r>
          </a:p>
        </p:txBody>
      </p:sp>
      <p:sp>
        <p:nvSpPr>
          <p:cNvPr id="5" name="Slide Number Placeholder 4"/>
          <p:cNvSpPr>
            <a:spLocks noGrp="1"/>
          </p:cNvSpPr>
          <p:nvPr>
            <p:ph type="sldNum" sz="quarter" idx="12"/>
          </p:nvPr>
        </p:nvSpPr>
        <p:spPr/>
        <p:txBody>
          <a:bodyPr/>
          <a:lstStyle/>
          <a:p>
            <a:fld id="{60F88D64-766A-45C3-93FE-3E1D3068B07A}" type="slidenum">
              <a:rPr lang="en-US" smtClean="0"/>
              <a:t>50</a:t>
            </a:fld>
            <a:endParaRPr lang="en-US" dirty="0"/>
          </a:p>
        </p:txBody>
      </p:sp>
    </p:spTree>
    <p:extLst>
      <p:ext uri="{BB962C8B-B14F-4D97-AF65-F5344CB8AC3E}">
        <p14:creationId xmlns:p14="http://schemas.microsoft.com/office/powerpoint/2010/main" val="33585264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smtClean="0"/>
              <a:t>School Assessment Coordinator</a:t>
            </a:r>
            <a:br>
              <a:rPr lang="en-US" dirty="0" smtClean="0"/>
            </a:br>
            <a:r>
              <a:rPr lang="en-US" dirty="0" smtClean="0"/>
              <a:t>During Testing  </a:t>
            </a:r>
            <a:endParaRPr lang="en-US" dirty="0"/>
          </a:p>
        </p:txBody>
      </p:sp>
      <p:sp>
        <p:nvSpPr>
          <p:cNvPr id="3" name="Content Placeholder 2"/>
          <p:cNvSpPr>
            <a:spLocks noGrp="1"/>
          </p:cNvSpPr>
          <p:nvPr>
            <p:ph idx="1"/>
          </p:nvPr>
        </p:nvSpPr>
        <p:spPr/>
        <p:txBody>
          <a:bodyPr>
            <a:noAutofit/>
          </a:bodyPr>
          <a:lstStyle/>
          <a:p>
            <a:pPr>
              <a:lnSpc>
                <a:spcPct val="80000"/>
              </a:lnSpc>
              <a:spcBef>
                <a:spcPts val="300"/>
              </a:spcBef>
              <a:spcAft>
                <a:spcPts val="300"/>
              </a:spcAft>
              <a:buSzPct val="75000"/>
            </a:pPr>
            <a:r>
              <a:rPr lang="en-US" sz="2300" dirty="0" smtClean="0"/>
              <a:t>For </a:t>
            </a:r>
            <a:r>
              <a:rPr lang="en-US" sz="2400" dirty="0" smtClean="0"/>
              <a:t>paper-based </a:t>
            </a:r>
            <a:r>
              <a:rPr lang="en-US" sz="2400" dirty="0"/>
              <a:t>testing, distribute test materials for students in each testing room immediately before testing is scheduled to begin. Do NOT distribute these materials ahead of </a:t>
            </a:r>
            <a:r>
              <a:rPr lang="en-US" sz="2400" dirty="0" smtClean="0"/>
              <a:t>time.</a:t>
            </a:r>
          </a:p>
          <a:p>
            <a:pPr>
              <a:lnSpc>
                <a:spcPct val="80000"/>
              </a:lnSpc>
              <a:spcBef>
                <a:spcPts val="300"/>
              </a:spcBef>
              <a:spcAft>
                <a:spcPts val="300"/>
              </a:spcAft>
              <a:buSzPct val="75000"/>
            </a:pPr>
            <a:r>
              <a:rPr lang="en-US" sz="2400" dirty="0" smtClean="0"/>
              <a:t>Be </a:t>
            </a:r>
            <a:r>
              <a:rPr lang="en-US" sz="2400" dirty="0"/>
              <a:t>available to answer questions from test </a:t>
            </a:r>
            <a:r>
              <a:rPr lang="en-US" sz="2400" dirty="0" smtClean="0"/>
              <a:t>administrators.</a:t>
            </a:r>
          </a:p>
          <a:p>
            <a:pPr>
              <a:lnSpc>
                <a:spcPct val="80000"/>
              </a:lnSpc>
              <a:spcBef>
                <a:spcPts val="300"/>
              </a:spcBef>
              <a:spcAft>
                <a:spcPts val="300"/>
              </a:spcAft>
              <a:buSzPct val="75000"/>
            </a:pPr>
            <a:r>
              <a:rPr lang="en-US" sz="2400" dirty="0" smtClean="0"/>
              <a:t>Provide </a:t>
            </a:r>
            <a:r>
              <a:rPr lang="en-US" sz="2400" dirty="0"/>
              <a:t>test administrators with additional materials, as </a:t>
            </a:r>
            <a:r>
              <a:rPr lang="en-US" sz="2400" dirty="0" smtClean="0"/>
              <a:t>necessary.</a:t>
            </a:r>
          </a:p>
          <a:p>
            <a:pPr>
              <a:lnSpc>
                <a:spcPct val="80000"/>
              </a:lnSpc>
              <a:spcBef>
                <a:spcPts val="300"/>
              </a:spcBef>
              <a:spcAft>
                <a:spcPts val="300"/>
              </a:spcAft>
              <a:buSzPct val="75000"/>
            </a:pPr>
            <a:r>
              <a:rPr lang="en-US" sz="2400" dirty="0" smtClean="0"/>
              <a:t>Test </a:t>
            </a:r>
            <a:r>
              <a:rPr lang="en-US" sz="2400" dirty="0"/>
              <a:t>administrators are instructed to contact you if a student does not sign below the Testing Rules Acknowledgment. </a:t>
            </a:r>
            <a:endParaRPr lang="en-US" sz="2400" dirty="0" smtClean="0"/>
          </a:p>
          <a:p>
            <a:pPr>
              <a:lnSpc>
                <a:spcPct val="80000"/>
              </a:lnSpc>
              <a:spcBef>
                <a:spcPts val="300"/>
              </a:spcBef>
              <a:spcAft>
                <a:spcPts val="300"/>
              </a:spcAft>
              <a:buSzPct val="75000"/>
            </a:pPr>
            <a:r>
              <a:rPr lang="en-US" sz="2400" dirty="0" smtClean="0"/>
              <a:t>Determine </a:t>
            </a:r>
            <a:r>
              <a:rPr lang="en-US" sz="2400" dirty="0"/>
              <a:t>the appropriate course of action for handling any such students; any student who refuses the acknowledgment should still be tested, but a record of the refusal should be retained at the school. </a:t>
            </a:r>
          </a:p>
          <a:p>
            <a:pPr>
              <a:lnSpc>
                <a:spcPct val="80000"/>
              </a:lnSpc>
              <a:spcBef>
                <a:spcPts val="300"/>
              </a:spcBef>
              <a:spcAft>
                <a:spcPts val="300"/>
              </a:spcAft>
              <a:buSzPct val="75000"/>
              <a:buFont typeface="Wingdings" panose="05000000000000000000" pitchFamily="2" charset="2"/>
              <a:buChar char="q"/>
            </a:pPr>
            <a:endParaRPr lang="en-US" sz="2300" dirty="0"/>
          </a:p>
          <a:p>
            <a:pPr>
              <a:spcBef>
                <a:spcPts val="300"/>
              </a:spcBef>
              <a:spcAft>
                <a:spcPts val="300"/>
              </a:spcAft>
              <a:buSzPct val="75000"/>
              <a:buFont typeface="Wingdings" panose="05000000000000000000" pitchFamily="2" charset="2"/>
              <a:buChar char="q"/>
            </a:pPr>
            <a:endParaRPr lang="en-US" sz="2300" dirty="0"/>
          </a:p>
        </p:txBody>
      </p:sp>
      <p:sp>
        <p:nvSpPr>
          <p:cNvPr id="5" name="Slide Number Placeholder 4"/>
          <p:cNvSpPr>
            <a:spLocks noGrp="1"/>
          </p:cNvSpPr>
          <p:nvPr>
            <p:ph type="sldNum" sz="quarter" idx="12"/>
          </p:nvPr>
        </p:nvSpPr>
        <p:spPr/>
        <p:txBody>
          <a:bodyPr/>
          <a:lstStyle/>
          <a:p>
            <a:fld id="{60F88D64-766A-45C3-93FE-3E1D3068B07A}" type="slidenum">
              <a:rPr lang="en-US" smtClean="0"/>
              <a:t>51</a:t>
            </a:fld>
            <a:endParaRPr lang="en-US" dirty="0"/>
          </a:p>
        </p:txBody>
      </p:sp>
    </p:spTree>
    <p:extLst>
      <p:ext uri="{BB962C8B-B14F-4D97-AF65-F5344CB8AC3E}">
        <p14:creationId xmlns:p14="http://schemas.microsoft.com/office/powerpoint/2010/main" val="8015220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smtClean="0"/>
              <a:t>School Assessment Coordinator</a:t>
            </a:r>
            <a:br>
              <a:rPr lang="en-US" dirty="0" smtClean="0"/>
            </a:br>
            <a:r>
              <a:rPr lang="en-US" dirty="0" smtClean="0"/>
              <a:t>During Testing</a:t>
            </a:r>
            <a:endParaRPr lang="en-US" dirty="0"/>
          </a:p>
        </p:txBody>
      </p:sp>
      <p:sp>
        <p:nvSpPr>
          <p:cNvPr id="3" name="Content Placeholder 2"/>
          <p:cNvSpPr>
            <a:spLocks noGrp="1"/>
          </p:cNvSpPr>
          <p:nvPr>
            <p:ph idx="1"/>
          </p:nvPr>
        </p:nvSpPr>
        <p:spPr>
          <a:xfrm>
            <a:off x="228600" y="1752601"/>
            <a:ext cx="8737092" cy="4724399"/>
          </a:xfrm>
        </p:spPr>
        <p:txBody>
          <a:bodyPr>
            <a:noAutofit/>
          </a:bodyPr>
          <a:lstStyle/>
          <a:p>
            <a:pPr marL="0" indent="0">
              <a:lnSpc>
                <a:spcPct val="80000"/>
              </a:lnSpc>
              <a:spcBef>
                <a:spcPts val="300"/>
              </a:spcBef>
              <a:spcAft>
                <a:spcPts val="300"/>
              </a:spcAft>
              <a:buNone/>
            </a:pPr>
            <a:r>
              <a:rPr lang="en-US" sz="3000" b="1" dirty="0" smtClean="0"/>
              <a:t>Distribute Test Materials</a:t>
            </a:r>
          </a:p>
          <a:p>
            <a:pPr marL="0" indent="0">
              <a:lnSpc>
                <a:spcPct val="80000"/>
              </a:lnSpc>
              <a:spcBef>
                <a:spcPts val="300"/>
              </a:spcBef>
              <a:spcAft>
                <a:spcPts val="300"/>
              </a:spcAft>
              <a:buNone/>
            </a:pPr>
            <a:r>
              <a:rPr lang="en-US" sz="2400" dirty="0" smtClean="0"/>
              <a:t>On each day of testing, you are responsible for providing each test administrator the following materials before testing begins and collecting the materials immediately after testing, </a:t>
            </a:r>
            <a:r>
              <a:rPr lang="en-US" sz="2400" u="sng" dirty="0" smtClean="0"/>
              <a:t>as applicable</a:t>
            </a:r>
            <a:r>
              <a:rPr lang="en-US" sz="2400" dirty="0" smtClean="0"/>
              <a:t>:</a:t>
            </a:r>
          </a:p>
          <a:p>
            <a:pPr marL="800100">
              <a:spcBef>
                <a:spcPts val="300"/>
              </a:spcBef>
              <a:spcAft>
                <a:spcPts val="300"/>
              </a:spcAft>
            </a:pPr>
            <a:r>
              <a:rPr lang="en-US" sz="2200" dirty="0" smtClean="0"/>
              <a:t>Test Tickets (CBT)</a:t>
            </a:r>
          </a:p>
          <a:p>
            <a:pPr marL="800100">
              <a:spcBef>
                <a:spcPts val="300"/>
              </a:spcBef>
              <a:spcAft>
                <a:spcPts val="300"/>
              </a:spcAft>
            </a:pPr>
            <a:r>
              <a:rPr lang="en-US" sz="2200" dirty="0" smtClean="0"/>
              <a:t>Administration Record/ Session Roster  </a:t>
            </a:r>
          </a:p>
          <a:p>
            <a:pPr marL="800100">
              <a:spcBef>
                <a:spcPts val="300"/>
              </a:spcBef>
              <a:spcAft>
                <a:spcPts val="300"/>
              </a:spcAft>
            </a:pPr>
            <a:r>
              <a:rPr lang="en-US" sz="2200" dirty="0" smtClean="0"/>
              <a:t>Test Group code (PBT) or Session ID (CBT)</a:t>
            </a:r>
          </a:p>
          <a:p>
            <a:pPr marL="800100">
              <a:spcBef>
                <a:spcPts val="300"/>
              </a:spcBef>
              <a:spcAft>
                <a:spcPts val="300"/>
              </a:spcAft>
            </a:pPr>
            <a:r>
              <a:rPr lang="en-US" sz="2200" dirty="0" smtClean="0"/>
              <a:t>Security Log</a:t>
            </a:r>
          </a:p>
          <a:p>
            <a:pPr marL="800100">
              <a:spcBef>
                <a:spcPts val="300"/>
              </a:spcBef>
              <a:spcAft>
                <a:spcPts val="300"/>
              </a:spcAft>
            </a:pPr>
            <a:r>
              <a:rPr lang="en-US" sz="2200" dirty="0" smtClean="0"/>
              <a:t>Seating Chart </a:t>
            </a:r>
          </a:p>
          <a:p>
            <a:pPr marL="800100">
              <a:spcBef>
                <a:spcPts val="300"/>
              </a:spcBef>
              <a:spcAft>
                <a:spcPts val="300"/>
              </a:spcAft>
            </a:pPr>
            <a:r>
              <a:rPr lang="en-US" sz="2200" dirty="0" smtClean="0"/>
              <a:t>Work Folders (CBT)</a:t>
            </a:r>
          </a:p>
          <a:p>
            <a:pPr marL="800100">
              <a:spcBef>
                <a:spcPts val="300"/>
              </a:spcBef>
              <a:spcAft>
                <a:spcPts val="300"/>
              </a:spcAft>
            </a:pPr>
            <a:r>
              <a:rPr lang="en-US" sz="2200" dirty="0" smtClean="0"/>
              <a:t>Reference Sheets (optional if CBT)</a:t>
            </a:r>
          </a:p>
          <a:p>
            <a:pPr marL="800100">
              <a:spcBef>
                <a:spcPts val="300"/>
              </a:spcBef>
              <a:spcAft>
                <a:spcPts val="300"/>
              </a:spcAft>
            </a:pPr>
            <a:r>
              <a:rPr lang="en-US" sz="2200" dirty="0" smtClean="0"/>
              <a:t>Calculators (</a:t>
            </a:r>
            <a:r>
              <a:rPr lang="en-US" sz="2200" b="1" dirty="0" smtClean="0"/>
              <a:t>EOC Session 2 ONLY</a:t>
            </a:r>
            <a:r>
              <a:rPr lang="en-US" sz="2200" dirty="0" smtClean="0"/>
              <a:t>) (optional if CBT) </a:t>
            </a:r>
          </a:p>
          <a:p>
            <a:pPr marL="800100">
              <a:spcBef>
                <a:spcPts val="300"/>
              </a:spcBef>
              <a:spcAft>
                <a:spcPts val="300"/>
              </a:spcAft>
            </a:pPr>
            <a:r>
              <a:rPr lang="en-US" sz="2200" dirty="0" smtClean="0"/>
              <a:t>Test and answer books (PBT accommodations only)</a:t>
            </a:r>
            <a:r>
              <a:rPr lang="en-US" sz="2400" dirty="0" smtClean="0"/>
              <a:t> </a:t>
            </a:r>
          </a:p>
        </p:txBody>
      </p:sp>
      <p:sp>
        <p:nvSpPr>
          <p:cNvPr id="5" name="Slide Number Placeholder 4"/>
          <p:cNvSpPr>
            <a:spLocks noGrp="1"/>
          </p:cNvSpPr>
          <p:nvPr>
            <p:ph type="sldNum" sz="quarter" idx="12"/>
          </p:nvPr>
        </p:nvSpPr>
        <p:spPr/>
        <p:txBody>
          <a:bodyPr/>
          <a:lstStyle/>
          <a:p>
            <a:fld id="{60F88D64-766A-45C3-93FE-3E1D3068B07A}" type="slidenum">
              <a:rPr lang="en-US" smtClean="0"/>
              <a:t>52</a:t>
            </a:fld>
            <a:endParaRPr lang="en-US" dirty="0"/>
          </a:p>
        </p:txBody>
      </p:sp>
    </p:spTree>
    <p:extLst>
      <p:ext uri="{BB962C8B-B14F-4D97-AF65-F5344CB8AC3E}">
        <p14:creationId xmlns:p14="http://schemas.microsoft.com/office/powerpoint/2010/main" val="5559955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smtClean="0"/>
              <a:t>School Assessment Coordinator</a:t>
            </a:r>
            <a:br>
              <a:rPr lang="en-US" dirty="0" smtClean="0"/>
            </a:br>
            <a:r>
              <a:rPr lang="en-US" dirty="0" smtClean="0"/>
              <a:t>During Testing</a:t>
            </a:r>
            <a:endParaRPr lang="en-US" dirty="0"/>
          </a:p>
        </p:txBody>
      </p:sp>
      <p:sp>
        <p:nvSpPr>
          <p:cNvPr id="3" name="Content Placeholder 2"/>
          <p:cNvSpPr>
            <a:spLocks noGrp="1"/>
          </p:cNvSpPr>
          <p:nvPr>
            <p:ph idx="1"/>
          </p:nvPr>
        </p:nvSpPr>
        <p:spPr>
          <a:xfrm>
            <a:off x="228600" y="1676400"/>
            <a:ext cx="8686800" cy="4876800"/>
          </a:xfrm>
        </p:spPr>
        <p:txBody>
          <a:bodyPr>
            <a:noAutofit/>
          </a:bodyPr>
          <a:lstStyle/>
          <a:p>
            <a:pPr marL="0" indent="0">
              <a:lnSpc>
                <a:spcPct val="80000"/>
              </a:lnSpc>
              <a:spcBef>
                <a:spcPts val="300"/>
              </a:spcBef>
              <a:spcAft>
                <a:spcPts val="300"/>
              </a:spcAft>
              <a:buNone/>
            </a:pPr>
            <a:r>
              <a:rPr lang="en-US" sz="2800" b="1" dirty="0" smtClean="0"/>
              <a:t>Supervise Test Administration and Maintain Test Security</a:t>
            </a:r>
          </a:p>
          <a:p>
            <a:pPr>
              <a:spcBef>
                <a:spcPts val="300"/>
              </a:spcBef>
              <a:spcAft>
                <a:spcPts val="300"/>
              </a:spcAft>
            </a:pPr>
            <a:r>
              <a:rPr lang="en-US" sz="2300" dirty="0" smtClean="0"/>
              <a:t>Provide test administrators with additional materials during testing, as necessary.</a:t>
            </a:r>
          </a:p>
          <a:p>
            <a:pPr>
              <a:spcBef>
                <a:spcPts val="300"/>
              </a:spcBef>
              <a:spcAft>
                <a:spcPts val="300"/>
              </a:spcAft>
            </a:pPr>
            <a:r>
              <a:rPr lang="en-US" sz="2300" dirty="0" smtClean="0"/>
              <a:t>Monitor each testing room to ensure that test administration and test security policies and procedures are followed. </a:t>
            </a:r>
          </a:p>
          <a:p>
            <a:pPr>
              <a:spcBef>
                <a:spcPts val="300"/>
              </a:spcBef>
              <a:spcAft>
                <a:spcPts val="300"/>
              </a:spcAft>
            </a:pPr>
            <a:r>
              <a:rPr lang="en-US" sz="2300" dirty="0" smtClean="0"/>
              <a:t>If a technical issues interrupts testing and is not resolved quickly, you should contact the FSA Help Desk </a:t>
            </a:r>
            <a:r>
              <a:rPr lang="en-US" sz="2300" dirty="0"/>
              <a:t>at 1-866-815-7246 </a:t>
            </a:r>
            <a:r>
              <a:rPr lang="en-US" sz="2300" dirty="0" smtClean="0"/>
              <a:t>and notify SAET </a:t>
            </a:r>
            <a:r>
              <a:rPr lang="en-US" sz="2300" b="1" dirty="0" smtClean="0"/>
              <a:t>immediately </a:t>
            </a:r>
            <a:r>
              <a:rPr lang="en-US" sz="2300" dirty="0" smtClean="0"/>
              <a:t>at 305-995-7520.</a:t>
            </a:r>
          </a:p>
          <a:p>
            <a:pPr lvl="0">
              <a:spcBef>
                <a:spcPts val="300"/>
              </a:spcBef>
              <a:spcAft>
                <a:spcPts val="300"/>
              </a:spcAft>
            </a:pPr>
            <a:r>
              <a:rPr lang="en-US" sz="2300" b="1" dirty="0" smtClean="0">
                <a:solidFill>
                  <a:srgbClr val="C00000"/>
                </a:solidFill>
              </a:rPr>
              <a:t>Submit “Re-open a test session” and “Re-open a test” requests in TIDE for students who need to return to testing after mistakenly exiting their test. </a:t>
            </a:r>
          </a:p>
          <a:p>
            <a:pPr lvl="0">
              <a:spcBef>
                <a:spcPts val="300"/>
              </a:spcBef>
              <a:spcAft>
                <a:spcPts val="300"/>
              </a:spcAft>
            </a:pPr>
            <a:r>
              <a:rPr lang="en-US" sz="2300" dirty="0" smtClean="0">
                <a:solidFill>
                  <a:prstClr val="black"/>
                </a:solidFill>
              </a:rPr>
              <a:t>Student </a:t>
            </a:r>
            <a:r>
              <a:rPr lang="en-US" sz="2300" dirty="0">
                <a:solidFill>
                  <a:prstClr val="black"/>
                </a:solidFill>
              </a:rPr>
              <a:t>progress and test completion rates can be monitored via ORS. Use the Participation Reports feature of ORS to track completion rates and determine which students still need to be testing.</a:t>
            </a:r>
          </a:p>
          <a:p>
            <a:pPr>
              <a:spcBef>
                <a:spcPts val="300"/>
              </a:spcBef>
              <a:spcAft>
                <a:spcPts val="300"/>
              </a:spcAft>
            </a:pPr>
            <a:endParaRPr lang="en-US" sz="2200" dirty="0" smtClean="0"/>
          </a:p>
        </p:txBody>
      </p:sp>
      <p:sp>
        <p:nvSpPr>
          <p:cNvPr id="5" name="Slide Number Placeholder 4"/>
          <p:cNvSpPr>
            <a:spLocks noGrp="1"/>
          </p:cNvSpPr>
          <p:nvPr>
            <p:ph type="sldNum" sz="quarter" idx="12"/>
          </p:nvPr>
        </p:nvSpPr>
        <p:spPr/>
        <p:txBody>
          <a:bodyPr/>
          <a:lstStyle/>
          <a:p>
            <a:fld id="{60F88D64-766A-45C3-93FE-3E1D3068B07A}" type="slidenum">
              <a:rPr lang="en-US" smtClean="0"/>
              <a:t>53</a:t>
            </a:fld>
            <a:endParaRPr lang="en-US" dirty="0"/>
          </a:p>
        </p:txBody>
      </p:sp>
    </p:spTree>
    <p:extLst>
      <p:ext uri="{BB962C8B-B14F-4D97-AF65-F5344CB8AC3E}">
        <p14:creationId xmlns:p14="http://schemas.microsoft.com/office/powerpoint/2010/main" val="42266085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7772400" cy="1096962"/>
          </a:xfrm>
        </p:spPr>
        <p:txBody>
          <a:bodyPr>
            <a:normAutofit fontScale="90000"/>
          </a:bodyPr>
          <a:lstStyle/>
          <a:p>
            <a:r>
              <a:rPr lang="en-US" dirty="0"/>
              <a:t>School Assessment Coordinator</a:t>
            </a:r>
            <a:br>
              <a:rPr lang="en-US" dirty="0"/>
            </a:br>
            <a:r>
              <a:rPr lang="en-US" dirty="0"/>
              <a:t>During Testing</a:t>
            </a:r>
          </a:p>
        </p:txBody>
      </p:sp>
      <p:sp>
        <p:nvSpPr>
          <p:cNvPr id="3" name="Content Placeholder 2"/>
          <p:cNvSpPr>
            <a:spLocks noGrp="1"/>
          </p:cNvSpPr>
          <p:nvPr>
            <p:ph idx="1"/>
          </p:nvPr>
        </p:nvSpPr>
        <p:spPr/>
        <p:txBody>
          <a:bodyPr/>
          <a:lstStyle/>
          <a:p>
            <a:pPr marL="0" lvl="0" indent="0">
              <a:buNone/>
            </a:pPr>
            <a:r>
              <a:rPr lang="en-US" sz="2800" b="1" dirty="0" smtClean="0">
                <a:solidFill>
                  <a:prstClr val="black"/>
                </a:solidFill>
              </a:rPr>
              <a:t>Supervise Make-Up Administrations</a:t>
            </a:r>
            <a:endParaRPr lang="en-US" sz="2800" b="1" dirty="0">
              <a:solidFill>
                <a:prstClr val="black"/>
              </a:solidFill>
            </a:endParaRPr>
          </a:p>
          <a:p>
            <a:pPr lvl="0"/>
            <a:r>
              <a:rPr lang="en-US" sz="2400" dirty="0" smtClean="0">
                <a:solidFill>
                  <a:prstClr val="black"/>
                </a:solidFill>
              </a:rPr>
              <a:t>Ensure all test security and test administration policies and procedures are followed while conducting make-up tests.</a:t>
            </a:r>
          </a:p>
          <a:p>
            <a:pPr lvl="0"/>
            <a:r>
              <a:rPr lang="en-US" sz="2400" dirty="0" smtClean="0">
                <a:solidFill>
                  <a:prstClr val="black"/>
                </a:solidFill>
              </a:rPr>
              <a:t>Be available to assist test administrators as needed during make-up administrations.</a:t>
            </a:r>
          </a:p>
          <a:p>
            <a:pPr lvl="0"/>
            <a:r>
              <a:rPr lang="en-US" sz="2400" dirty="0" smtClean="0">
                <a:solidFill>
                  <a:prstClr val="black"/>
                </a:solidFill>
              </a:rPr>
              <a:t>Remember that during make-up testing, Session 1 must be administered before Session 2, and the two sessions must still be administered over two day.</a:t>
            </a:r>
            <a:endParaRPr lang="en-US" sz="2400"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60F88D64-766A-45C3-93FE-3E1D3068B07A}" type="slidenum">
              <a:rPr lang="en-US" smtClean="0"/>
              <a:t>54</a:t>
            </a:fld>
            <a:endParaRPr lang="en-US" dirty="0"/>
          </a:p>
        </p:txBody>
      </p:sp>
    </p:spTree>
    <p:extLst>
      <p:ext uri="{BB962C8B-B14F-4D97-AF65-F5344CB8AC3E}">
        <p14:creationId xmlns:p14="http://schemas.microsoft.com/office/powerpoint/2010/main" val="1084834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smtClean="0"/>
              <a:t>School Assessment Coordinator</a:t>
            </a:r>
            <a:br>
              <a:rPr lang="en-US" dirty="0" smtClean="0"/>
            </a:br>
            <a:r>
              <a:rPr lang="en-US" dirty="0" smtClean="0"/>
              <a:t>After Testing  </a:t>
            </a:r>
            <a:endParaRPr lang="en-US" dirty="0"/>
          </a:p>
        </p:txBody>
      </p:sp>
      <p:sp>
        <p:nvSpPr>
          <p:cNvPr id="3" name="Content Placeholder 2"/>
          <p:cNvSpPr>
            <a:spLocks noGrp="1"/>
          </p:cNvSpPr>
          <p:nvPr>
            <p:ph idx="1"/>
          </p:nvPr>
        </p:nvSpPr>
        <p:spPr>
          <a:xfrm>
            <a:off x="228600" y="1676400"/>
            <a:ext cx="8534400" cy="4724399"/>
          </a:xfrm>
        </p:spPr>
        <p:txBody>
          <a:bodyPr>
            <a:noAutofit/>
          </a:bodyPr>
          <a:lstStyle/>
          <a:p>
            <a:pPr>
              <a:spcBef>
                <a:spcPts val="300"/>
              </a:spcBef>
              <a:spcAft>
                <a:spcPts val="300"/>
              </a:spcAft>
              <a:buSzPct val="75000"/>
            </a:pPr>
            <a:r>
              <a:rPr lang="en-US" sz="2000" dirty="0"/>
              <a:t>Verify that all distributed secure materials </a:t>
            </a:r>
            <a:r>
              <a:rPr lang="en-US" sz="2000" dirty="0" smtClean="0"/>
              <a:t>have </a:t>
            </a:r>
            <a:r>
              <a:rPr lang="en-US" sz="2000" dirty="0"/>
              <a:t>been returned and </a:t>
            </a:r>
            <a:r>
              <a:rPr lang="en-US" sz="2000" dirty="0" smtClean="0"/>
              <a:t>complete </a:t>
            </a:r>
            <a:r>
              <a:rPr lang="en-US" sz="2000" dirty="0"/>
              <a:t>your </a:t>
            </a:r>
            <a:r>
              <a:rPr lang="en-US" sz="2000" i="1" dirty="0"/>
              <a:t>Test Materials Chain of Custody </a:t>
            </a:r>
            <a:r>
              <a:rPr lang="en-US" sz="2000" i="1" dirty="0" smtClean="0"/>
              <a:t>Form</a:t>
            </a:r>
            <a:r>
              <a:rPr lang="en-US" sz="2000" dirty="0" smtClean="0"/>
              <a:t>, </a:t>
            </a:r>
            <a:r>
              <a:rPr lang="en-US" sz="2000" dirty="0"/>
              <a:t>if applicable. </a:t>
            </a:r>
            <a:endParaRPr lang="en-US" sz="2000" dirty="0" smtClean="0"/>
          </a:p>
          <a:p>
            <a:pPr lvl="1">
              <a:spcBef>
                <a:spcPts val="300"/>
              </a:spcBef>
              <a:spcAft>
                <a:spcPts val="300"/>
              </a:spcAft>
              <a:buSzPct val="75000"/>
            </a:pPr>
            <a:r>
              <a:rPr lang="en-US" sz="2000" dirty="0" smtClean="0"/>
              <a:t>Report </a:t>
            </a:r>
            <a:r>
              <a:rPr lang="en-US" sz="2000" dirty="0"/>
              <a:t>missing materials to </a:t>
            </a:r>
            <a:r>
              <a:rPr lang="en-US" sz="2000" dirty="0" smtClean="0"/>
              <a:t>SAET at 305-995-7520 and </a:t>
            </a:r>
            <a:r>
              <a:rPr lang="en-US" sz="2000" dirty="0"/>
              <a:t>conduct the necessary investigation.</a:t>
            </a:r>
          </a:p>
          <a:p>
            <a:pPr>
              <a:spcBef>
                <a:spcPts val="300"/>
              </a:spcBef>
              <a:spcAft>
                <a:spcPts val="300"/>
              </a:spcAft>
              <a:buSzPct val="75000"/>
            </a:pPr>
            <a:r>
              <a:rPr lang="en-US" sz="2000" dirty="0" smtClean="0"/>
              <a:t>Inspect </a:t>
            </a:r>
            <a:r>
              <a:rPr lang="en-US" sz="2000" dirty="0"/>
              <a:t>student answer documents for stray marks ONLY on student demographic pages, verify that each student has completed the required information in the upper left corner of the demographic page.</a:t>
            </a:r>
          </a:p>
          <a:p>
            <a:pPr>
              <a:spcBef>
                <a:spcPts val="300"/>
              </a:spcBef>
              <a:spcAft>
                <a:spcPts val="300"/>
              </a:spcAft>
              <a:buSzPct val="75000"/>
            </a:pPr>
            <a:r>
              <a:rPr lang="en-US" sz="2000" dirty="0" smtClean="0"/>
              <a:t>Ensure </a:t>
            </a:r>
            <a:r>
              <a:rPr lang="en-US" sz="2000" dirty="0"/>
              <a:t>paper-based test materials are labeled with an On-Demand Label. </a:t>
            </a:r>
          </a:p>
          <a:p>
            <a:pPr lvl="1">
              <a:spcBef>
                <a:spcPts val="300"/>
              </a:spcBef>
              <a:spcAft>
                <a:spcPts val="300"/>
              </a:spcAft>
              <a:buSzPct val="75000"/>
            </a:pPr>
            <a:r>
              <a:rPr lang="en-US" sz="2000" dirty="0"/>
              <a:t>If a test administrator notifies you of an incorrect label, update the student information in TIDE, print and affix a new On-Demand Label over the incorrect label. </a:t>
            </a:r>
            <a:endParaRPr lang="en-US" sz="2000" dirty="0" smtClean="0"/>
          </a:p>
          <a:p>
            <a:pPr marL="342900" lvl="1" indent="-342900">
              <a:spcBef>
                <a:spcPts val="300"/>
              </a:spcBef>
              <a:spcAft>
                <a:spcPts val="300"/>
              </a:spcAft>
              <a:buSzPct val="75000"/>
              <a:buFont typeface="Arial" panose="020B0604020202020204" pitchFamily="34" charset="0"/>
              <a:buChar char="•"/>
            </a:pPr>
            <a:r>
              <a:rPr lang="en-US" sz="2000" u="sng" dirty="0"/>
              <a:t>Note</a:t>
            </a:r>
            <a:r>
              <a:rPr lang="en-US" sz="2000" dirty="0"/>
              <a:t>: An On-Demand Label MUST be applied, and student information MUST also be added to or updated in TIDE. </a:t>
            </a:r>
          </a:p>
          <a:p>
            <a:pPr>
              <a:spcBef>
                <a:spcPts val="300"/>
              </a:spcBef>
              <a:spcAft>
                <a:spcPts val="300"/>
              </a:spcAft>
              <a:buSzPct val="75000"/>
            </a:pPr>
            <a:r>
              <a:rPr lang="en-US" sz="2000" dirty="0" smtClean="0"/>
              <a:t>Make </a:t>
            </a:r>
            <a:r>
              <a:rPr lang="en-US" sz="2000" dirty="0"/>
              <a:t>copies of all collected required administration information, seating charts, and Security Logs, and file the copies.</a:t>
            </a:r>
          </a:p>
          <a:p>
            <a:pPr>
              <a:spcBef>
                <a:spcPts val="300"/>
              </a:spcBef>
              <a:spcAft>
                <a:spcPts val="300"/>
              </a:spcAft>
              <a:buSzPct val="75000"/>
            </a:pPr>
            <a:r>
              <a:rPr lang="en-US" sz="2000" dirty="0" smtClean="0"/>
              <a:t>Complete </a:t>
            </a:r>
            <a:r>
              <a:rPr lang="en-US" sz="2000" dirty="0"/>
              <a:t>the appropriate comment form in the FSA Portal, and encourage test administrators to complete a comment form. </a:t>
            </a:r>
          </a:p>
        </p:txBody>
      </p:sp>
      <p:sp>
        <p:nvSpPr>
          <p:cNvPr id="5" name="Slide Number Placeholder 4"/>
          <p:cNvSpPr>
            <a:spLocks noGrp="1"/>
          </p:cNvSpPr>
          <p:nvPr>
            <p:ph type="sldNum" sz="quarter" idx="12"/>
          </p:nvPr>
        </p:nvSpPr>
        <p:spPr/>
        <p:txBody>
          <a:bodyPr/>
          <a:lstStyle/>
          <a:p>
            <a:fld id="{60F88D64-766A-45C3-93FE-3E1D3068B07A}" type="slidenum">
              <a:rPr lang="en-US" smtClean="0"/>
              <a:t>55</a:t>
            </a:fld>
            <a:endParaRPr lang="en-US" dirty="0"/>
          </a:p>
        </p:txBody>
      </p:sp>
    </p:spTree>
    <p:extLst>
      <p:ext uri="{BB962C8B-B14F-4D97-AF65-F5344CB8AC3E}">
        <p14:creationId xmlns:p14="http://schemas.microsoft.com/office/powerpoint/2010/main" val="23336631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945" y="228600"/>
            <a:ext cx="8534400" cy="1096962"/>
          </a:xfrm>
        </p:spPr>
        <p:txBody>
          <a:bodyPr>
            <a:noAutofit/>
          </a:bodyPr>
          <a:lstStyle/>
          <a:p>
            <a:r>
              <a:rPr lang="en-US" sz="3600" dirty="0"/>
              <a:t>School Assessment Coordinator</a:t>
            </a:r>
            <a:br>
              <a:rPr lang="en-US" sz="3600" dirty="0"/>
            </a:br>
            <a:r>
              <a:rPr lang="en-US" sz="3600" dirty="0"/>
              <a:t>After Testing </a:t>
            </a:r>
          </a:p>
        </p:txBody>
      </p:sp>
      <p:sp>
        <p:nvSpPr>
          <p:cNvPr id="3" name="Content Placeholder 2"/>
          <p:cNvSpPr>
            <a:spLocks noGrp="1"/>
          </p:cNvSpPr>
          <p:nvPr>
            <p:ph idx="1"/>
          </p:nvPr>
        </p:nvSpPr>
        <p:spPr/>
        <p:txBody>
          <a:bodyPr>
            <a:noAutofit/>
          </a:bodyPr>
          <a:lstStyle/>
          <a:p>
            <a:pPr marL="0" indent="0">
              <a:lnSpc>
                <a:spcPct val="80000"/>
              </a:lnSpc>
              <a:spcBef>
                <a:spcPts val="300"/>
              </a:spcBef>
              <a:spcAft>
                <a:spcPts val="300"/>
              </a:spcAft>
              <a:buNone/>
            </a:pPr>
            <a:r>
              <a:rPr lang="en-US" sz="2800" b="1" dirty="0" smtClean="0"/>
              <a:t>Test Invalidation  </a:t>
            </a:r>
          </a:p>
          <a:p>
            <a:pPr>
              <a:spcBef>
                <a:spcPts val="300"/>
              </a:spcBef>
              <a:spcAft>
                <a:spcPts val="300"/>
              </a:spcAft>
            </a:pPr>
            <a:r>
              <a:rPr lang="en-US" sz="2200" b="1" dirty="0" smtClean="0">
                <a:solidFill>
                  <a:srgbClr val="C00000"/>
                </a:solidFill>
              </a:rPr>
              <a:t>PBT:</a:t>
            </a:r>
            <a:r>
              <a:rPr lang="en-US" sz="2200" dirty="0" smtClean="0"/>
              <a:t> Grid </a:t>
            </a:r>
            <a:r>
              <a:rPr lang="en-US" sz="2200" dirty="0"/>
              <a:t>the DNS bubble on paper-based tests that are invalidated. If a DNS bubble is gridded by mistake, erase it completely and grid the UNDO bubble. </a:t>
            </a:r>
            <a:r>
              <a:rPr lang="en-US" sz="2200" b="1" dirty="0"/>
              <a:t>Remember that invalidated paper-based tests should be returned with TO BE SCORED test and answer books in order to be counted for participation purposes</a:t>
            </a:r>
            <a:r>
              <a:rPr lang="en-US" sz="2200" b="1" dirty="0" smtClean="0"/>
              <a:t>.</a:t>
            </a:r>
            <a:br>
              <a:rPr lang="en-US" sz="2200" b="1" dirty="0" smtClean="0"/>
            </a:br>
            <a:r>
              <a:rPr lang="en-US" sz="2200" b="1" dirty="0" smtClean="0"/>
              <a:t/>
            </a:r>
            <a:br>
              <a:rPr lang="en-US" sz="2200" b="1" dirty="0" smtClean="0"/>
            </a:br>
            <a:r>
              <a:rPr lang="en-US" sz="2200" b="1" dirty="0" smtClean="0"/>
              <a:t/>
            </a:r>
            <a:br>
              <a:rPr lang="en-US" sz="2200" b="1" dirty="0" smtClean="0"/>
            </a:br>
            <a:r>
              <a:rPr lang="en-US" sz="2200" b="1" dirty="0" smtClean="0"/>
              <a:t/>
            </a:r>
            <a:br>
              <a:rPr lang="en-US" sz="2200" b="1" dirty="0" smtClean="0"/>
            </a:br>
            <a:r>
              <a:rPr lang="en-US" sz="2200" b="1" dirty="0" smtClean="0"/>
              <a:t/>
            </a:r>
            <a:br>
              <a:rPr lang="en-US" sz="2200" b="1" dirty="0" smtClean="0"/>
            </a:br>
            <a:endParaRPr lang="en-US" sz="2200" b="1" dirty="0" smtClean="0"/>
          </a:p>
          <a:p>
            <a:pPr>
              <a:spcBef>
                <a:spcPts val="300"/>
              </a:spcBef>
              <a:spcAft>
                <a:spcPts val="300"/>
              </a:spcAft>
            </a:pPr>
            <a:r>
              <a:rPr lang="en-US" sz="2200" b="1" dirty="0" smtClean="0">
                <a:solidFill>
                  <a:srgbClr val="C00000"/>
                </a:solidFill>
              </a:rPr>
              <a:t>CBT: </a:t>
            </a:r>
            <a:r>
              <a:rPr lang="en-US" sz="2200" dirty="0" smtClean="0"/>
              <a:t>Test </a:t>
            </a:r>
            <a:r>
              <a:rPr lang="en-US" sz="2200" dirty="0"/>
              <a:t>invalidations for CBT assessments are handled in TIDE. Invalidating a test will require the student’s ID number and the reason for invalidation. Complete instructions on invalidating tests via TIDE are available in the </a:t>
            </a:r>
            <a:r>
              <a:rPr lang="en-US" sz="2200" i="1" dirty="0"/>
              <a:t>TIDE User Guide</a:t>
            </a:r>
            <a:r>
              <a:rPr lang="en-US" sz="2200" dirty="0"/>
              <a:t>.</a:t>
            </a:r>
          </a:p>
          <a:p>
            <a:pPr marL="0" indent="0">
              <a:spcBef>
                <a:spcPts val="300"/>
              </a:spcBef>
              <a:spcAft>
                <a:spcPts val="300"/>
              </a:spcAft>
              <a:buNone/>
            </a:pPr>
            <a:endParaRPr lang="en-US" sz="2400" b="1" dirty="0"/>
          </a:p>
          <a:p>
            <a:pPr>
              <a:lnSpc>
                <a:spcPct val="80000"/>
              </a:lnSpc>
              <a:spcBef>
                <a:spcPts val="300"/>
              </a:spcBef>
              <a:spcAft>
                <a:spcPts val="300"/>
              </a:spcAft>
            </a:pPr>
            <a:endParaRPr lang="en-US" sz="2500" dirty="0"/>
          </a:p>
        </p:txBody>
      </p:sp>
      <p:sp>
        <p:nvSpPr>
          <p:cNvPr id="4" name="Slide Number Placeholder 3"/>
          <p:cNvSpPr>
            <a:spLocks noGrp="1"/>
          </p:cNvSpPr>
          <p:nvPr>
            <p:ph type="sldNum" sz="quarter" idx="12"/>
          </p:nvPr>
        </p:nvSpPr>
        <p:spPr/>
        <p:txBody>
          <a:bodyPr/>
          <a:lstStyle/>
          <a:p>
            <a:fld id="{60F88D64-766A-45C3-93FE-3E1D3068B07A}" type="slidenum">
              <a:rPr lang="en-US" smtClean="0"/>
              <a:t>56</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2680" y="3657600"/>
            <a:ext cx="1628931"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01590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fontScale="90000"/>
          </a:bodyPr>
          <a:lstStyle/>
          <a:p>
            <a:r>
              <a:rPr lang="en-US" dirty="0" smtClean="0"/>
              <a:t>School Assessment Coordinator</a:t>
            </a:r>
            <a:br>
              <a:rPr lang="en-US" dirty="0" smtClean="0"/>
            </a:br>
            <a:r>
              <a:rPr lang="en-US" dirty="0" smtClean="0"/>
              <a:t>After Testing</a:t>
            </a:r>
            <a:endParaRPr lang="en-US" dirty="0"/>
          </a:p>
        </p:txBody>
      </p:sp>
      <p:sp>
        <p:nvSpPr>
          <p:cNvPr id="3" name="Content Placeholder 2"/>
          <p:cNvSpPr>
            <a:spLocks noGrp="1"/>
          </p:cNvSpPr>
          <p:nvPr>
            <p:ph idx="1"/>
          </p:nvPr>
        </p:nvSpPr>
        <p:spPr>
          <a:xfrm>
            <a:off x="228600" y="1752601"/>
            <a:ext cx="8737092" cy="4571999"/>
          </a:xfrm>
        </p:spPr>
        <p:txBody>
          <a:bodyPr>
            <a:noAutofit/>
          </a:bodyPr>
          <a:lstStyle/>
          <a:p>
            <a:pPr marL="0" indent="0">
              <a:spcBef>
                <a:spcPts val="300"/>
              </a:spcBef>
              <a:spcAft>
                <a:spcPts val="300"/>
              </a:spcAft>
              <a:buNone/>
            </a:pPr>
            <a:r>
              <a:rPr lang="en-US" sz="2600" b="1" dirty="0" smtClean="0">
                <a:solidFill>
                  <a:prstClr val="black"/>
                </a:solidFill>
              </a:rPr>
              <a:t>Record </a:t>
            </a:r>
            <a:r>
              <a:rPr lang="en-US" sz="2600" b="1" dirty="0">
                <a:solidFill>
                  <a:prstClr val="black"/>
                </a:solidFill>
              </a:rPr>
              <a:t>Accommodations</a:t>
            </a:r>
          </a:p>
          <a:p>
            <a:pPr>
              <a:spcBef>
                <a:spcPts val="0"/>
              </a:spcBef>
              <a:spcAft>
                <a:spcPts val="300"/>
              </a:spcAft>
            </a:pPr>
            <a:r>
              <a:rPr lang="en-US" sz="2000" dirty="0">
                <a:solidFill>
                  <a:prstClr val="black"/>
                </a:solidFill>
              </a:rPr>
              <a:t>Ensure all accommodations provided to and used by students are recorded on each record of required administration information, as applicable. This documentation may be necessary in the case of investigations </a:t>
            </a:r>
            <a:r>
              <a:rPr lang="en-US" sz="2000" dirty="0" smtClean="0">
                <a:solidFill>
                  <a:prstClr val="black"/>
                </a:solidFill>
              </a:rPr>
              <a:t>regarding possible test irregularities.</a:t>
            </a:r>
          </a:p>
          <a:p>
            <a:pPr marL="0" indent="0">
              <a:spcBef>
                <a:spcPts val="300"/>
              </a:spcBef>
              <a:spcAft>
                <a:spcPts val="300"/>
              </a:spcAft>
              <a:buNone/>
            </a:pPr>
            <a:r>
              <a:rPr lang="en-US" sz="2600" b="1" dirty="0" smtClean="0">
                <a:solidFill>
                  <a:prstClr val="black"/>
                </a:solidFill>
              </a:rPr>
              <a:t>Prepare Materials for Return</a:t>
            </a:r>
            <a:endParaRPr lang="en-US" sz="2600" b="1" dirty="0">
              <a:solidFill>
                <a:prstClr val="black"/>
              </a:solidFill>
            </a:endParaRPr>
          </a:p>
          <a:p>
            <a:pPr>
              <a:spcBef>
                <a:spcPts val="0"/>
              </a:spcBef>
              <a:spcAft>
                <a:spcPts val="300"/>
              </a:spcAft>
            </a:pPr>
            <a:r>
              <a:rPr lang="en-US" sz="2000" dirty="0" smtClean="0"/>
              <a:t>For </a:t>
            </a:r>
            <a:r>
              <a:rPr lang="en-US" sz="2000" dirty="0"/>
              <a:t>instructions on preparing and packaging materials for return, please refer to the </a:t>
            </a:r>
            <a:r>
              <a:rPr lang="en-US" sz="2000" i="1" dirty="0"/>
              <a:t>FSA Paper-Based Materials Return Instructions</a:t>
            </a:r>
            <a:r>
              <a:rPr lang="en-US" sz="2000" dirty="0"/>
              <a:t>, available in Appendix C. </a:t>
            </a:r>
            <a:r>
              <a:rPr lang="en-US" sz="2000" dirty="0" smtClean="0"/>
              <a:t>If </a:t>
            </a:r>
            <a:r>
              <a:rPr lang="en-US" sz="2000" dirty="0"/>
              <a:t>you have questions about preparing materials for return, please contact </a:t>
            </a:r>
            <a:r>
              <a:rPr lang="en-US" sz="2000" dirty="0" smtClean="0"/>
              <a:t>the Test Distribution Center at 305-995-3743.</a:t>
            </a:r>
          </a:p>
          <a:p>
            <a:pPr marL="0" indent="0">
              <a:spcBef>
                <a:spcPts val="0"/>
              </a:spcBef>
              <a:spcAft>
                <a:spcPts val="300"/>
              </a:spcAft>
              <a:buNone/>
            </a:pPr>
            <a:r>
              <a:rPr lang="en-US" sz="2600" b="1" dirty="0" smtClean="0">
                <a:solidFill>
                  <a:prstClr val="black"/>
                </a:solidFill>
              </a:rPr>
              <a:t>Friendly Reminder</a:t>
            </a:r>
          </a:p>
          <a:p>
            <a:pPr>
              <a:spcBef>
                <a:spcPts val="300"/>
              </a:spcBef>
              <a:spcAft>
                <a:spcPts val="300"/>
              </a:spcAft>
            </a:pPr>
            <a:r>
              <a:rPr lang="en-US" sz="2000" dirty="0"/>
              <a:t>The “</a:t>
            </a:r>
            <a:r>
              <a:rPr lang="en-US" sz="2000" i="1" dirty="0"/>
              <a:t>Friendly Reminder</a:t>
            </a:r>
            <a:r>
              <a:rPr lang="en-US" sz="2000" dirty="0"/>
              <a:t>” provides a quick reference guide for packing and returning your FSA EOC test </a:t>
            </a:r>
            <a:r>
              <a:rPr lang="en-US" sz="2000" dirty="0" smtClean="0"/>
              <a:t>materials (posted to Test Chairperson website) . </a:t>
            </a:r>
          </a:p>
          <a:p>
            <a:pPr>
              <a:spcBef>
                <a:spcPts val="300"/>
              </a:spcBef>
              <a:spcAft>
                <a:spcPts val="300"/>
              </a:spcAft>
            </a:pPr>
            <a:r>
              <a:rPr lang="en-US" sz="2000" dirty="0" smtClean="0"/>
              <a:t>School </a:t>
            </a:r>
            <a:r>
              <a:rPr lang="en-US" sz="2000" dirty="0"/>
              <a:t>assessment coordinators are encouraged to review this document for </a:t>
            </a:r>
            <a:r>
              <a:rPr lang="en-US" sz="2000" dirty="0" smtClean="0"/>
              <a:t>to </a:t>
            </a:r>
            <a:r>
              <a:rPr lang="en-US" sz="2000" dirty="0"/>
              <a:t>assist with the process of packing and returning of materials for each administration. </a:t>
            </a:r>
            <a:endParaRPr lang="en-US" sz="2000" dirty="0">
              <a:solidFill>
                <a:prstClr val="black"/>
              </a:solidFill>
            </a:endParaRPr>
          </a:p>
        </p:txBody>
      </p:sp>
      <p:sp>
        <p:nvSpPr>
          <p:cNvPr id="5" name="Slide Number Placeholder 4"/>
          <p:cNvSpPr>
            <a:spLocks noGrp="1"/>
          </p:cNvSpPr>
          <p:nvPr>
            <p:ph type="sldNum" sz="quarter" idx="12"/>
          </p:nvPr>
        </p:nvSpPr>
        <p:spPr/>
        <p:txBody>
          <a:bodyPr/>
          <a:lstStyle/>
          <a:p>
            <a:fld id="{60F88D64-766A-45C3-93FE-3E1D3068B07A}" type="slidenum">
              <a:rPr lang="en-US" smtClean="0"/>
              <a:t>57</a:t>
            </a:fld>
            <a:endParaRPr lang="en-US" dirty="0"/>
          </a:p>
        </p:txBody>
      </p:sp>
    </p:spTree>
    <p:extLst>
      <p:ext uri="{BB962C8B-B14F-4D97-AF65-F5344CB8AC3E}">
        <p14:creationId xmlns:p14="http://schemas.microsoft.com/office/powerpoint/2010/main" val="12584281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dirty="0" smtClean="0"/>
              <a:t>Return Schedule</a:t>
            </a:r>
          </a:p>
        </p:txBody>
      </p:sp>
      <p:sp>
        <p:nvSpPr>
          <p:cNvPr id="5222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ACB34362-DF41-4DCF-8590-5BA29EC1F915}" type="slidenum">
              <a:rPr lang="en-US" altLang="en-US" sz="1400" smtClean="0"/>
              <a:pPr eaLnBrk="1" hangingPunct="1">
                <a:spcBef>
                  <a:spcPct val="0"/>
                </a:spcBef>
                <a:buFontTx/>
                <a:buNone/>
              </a:pPr>
              <a:t>58</a:t>
            </a:fld>
            <a:endParaRPr lang="en-US" altLang="en-US" sz="1400" dirty="0" smtClean="0"/>
          </a:p>
        </p:txBody>
      </p:sp>
      <p:graphicFrame>
        <p:nvGraphicFramePr>
          <p:cNvPr id="5" name="Table 4"/>
          <p:cNvGraphicFramePr>
            <a:graphicFrameLocks noGrp="1"/>
          </p:cNvGraphicFramePr>
          <p:nvPr>
            <p:extLst>
              <p:ext uri="{D42A27DB-BD31-4B8C-83A1-F6EECF244321}">
                <p14:modId xmlns:p14="http://schemas.microsoft.com/office/powerpoint/2010/main" val="920675485"/>
              </p:ext>
            </p:extLst>
          </p:nvPr>
        </p:nvGraphicFramePr>
        <p:xfrm>
          <a:off x="228600" y="1905000"/>
          <a:ext cx="8686800" cy="2854395"/>
        </p:xfrm>
        <a:graphic>
          <a:graphicData uri="http://schemas.openxmlformats.org/drawingml/2006/table">
            <a:tbl>
              <a:tblPr firstRow="1" bandRow="1">
                <a:tableStyleId>{5C22544A-7EE6-4342-B048-85BDC9FD1C3A}</a:tableStyleId>
              </a:tblPr>
              <a:tblGrid>
                <a:gridCol w="5638800"/>
                <a:gridCol w="3048000"/>
              </a:tblGrid>
              <a:tr h="568385">
                <a:tc>
                  <a:txBody>
                    <a:bodyPr/>
                    <a:lstStyle/>
                    <a:p>
                      <a:pPr algn="ctr"/>
                      <a:r>
                        <a:rPr lang="en-US" sz="1500" u="none" dirty="0" smtClean="0">
                          <a:solidFill>
                            <a:schemeClr val="tx1"/>
                          </a:solidFill>
                        </a:rPr>
                        <a:t>ALL</a:t>
                      </a:r>
                      <a:r>
                        <a:rPr lang="en-US" sz="1500" dirty="0" smtClean="0">
                          <a:solidFill>
                            <a:schemeClr val="tx1"/>
                          </a:solidFill>
                        </a:rPr>
                        <a:t> FSA EOC ASSESSMENTS</a:t>
                      </a:r>
                    </a:p>
                    <a:p>
                      <a:pPr algn="ctr"/>
                      <a:r>
                        <a:rPr lang="en-US" sz="1500" baseline="0" dirty="0" smtClean="0">
                          <a:solidFill>
                            <a:schemeClr val="tx1"/>
                          </a:solidFill>
                        </a:rPr>
                        <a:t>PAPER TEST MATERIALS </a:t>
                      </a:r>
                      <a:endParaRPr lang="en-US" sz="1500" dirty="0">
                        <a:solidFill>
                          <a:schemeClr val="tx1"/>
                        </a:solidFill>
                        <a:latin typeface="+mn-lt"/>
                      </a:endParaRPr>
                    </a:p>
                  </a:txBody>
                  <a:tcPr marL="91435" marR="91435" marT="45725" marB="45725"/>
                </a:tc>
                <a:tc>
                  <a:txBody>
                    <a:bodyPr/>
                    <a:lstStyle/>
                    <a:p>
                      <a:pPr algn="ctr"/>
                      <a:r>
                        <a:rPr lang="en-US" sz="1500" dirty="0" smtClean="0">
                          <a:solidFill>
                            <a:schemeClr val="tx1"/>
                          </a:solidFill>
                        </a:rPr>
                        <a:t>RETURN DATE</a:t>
                      </a:r>
                      <a:endParaRPr lang="en-US" sz="1500" dirty="0">
                        <a:solidFill>
                          <a:schemeClr val="tx1"/>
                        </a:solidFill>
                        <a:latin typeface="+mn-lt"/>
                      </a:endParaRPr>
                    </a:p>
                  </a:txBody>
                  <a:tcPr marL="91435" marR="91435" marT="45725" marB="45725"/>
                </a:tc>
              </a:tr>
              <a:tr h="1752500">
                <a:tc>
                  <a:txBody>
                    <a:bodyPr/>
                    <a:lstStyle/>
                    <a:p>
                      <a:pPr marL="0" indent="0" algn="l">
                        <a:buFont typeface="Arial" pitchFamily="34" charset="0"/>
                        <a:buNone/>
                      </a:pPr>
                      <a:r>
                        <a:rPr lang="en-US" sz="1500" b="1" u="sng" baseline="0" dirty="0" smtClean="0"/>
                        <a:t>FSA ALGEBRA 1, GEOMETRY, ALGEBRA 2 EOC</a:t>
                      </a:r>
                      <a:r>
                        <a:rPr lang="en-US" sz="1500" b="1" u="none" kern="1200" dirty="0" smtClean="0">
                          <a:solidFill>
                            <a:schemeClr val="dk1"/>
                          </a:solidFill>
                          <a:effectLst/>
                          <a:latin typeface="+mn-lt"/>
                          <a:ea typeface="+mn-ea"/>
                          <a:cs typeface="+mn-cs"/>
                        </a:rPr>
                        <a:t> </a:t>
                      </a:r>
                      <a:r>
                        <a:rPr lang="en-US" sz="1500" b="1" kern="1200" dirty="0" smtClean="0">
                          <a:solidFill>
                            <a:schemeClr val="dk1"/>
                          </a:solidFill>
                          <a:effectLst/>
                          <a:latin typeface="+mn-lt"/>
                          <a:ea typeface="+mn-ea"/>
                          <a:cs typeface="+mn-cs"/>
                        </a:rPr>
                        <a:t>(DRC Labels)</a:t>
                      </a:r>
                      <a:r>
                        <a:rPr lang="en-US" sz="1500" b="1" u="none" baseline="0" dirty="0" smtClean="0"/>
                        <a:t>:</a:t>
                      </a:r>
                    </a:p>
                    <a:p>
                      <a:pPr marL="0" indent="0" algn="l">
                        <a:buFont typeface="Arial" pitchFamily="34" charset="0"/>
                        <a:buNone/>
                      </a:pPr>
                      <a:endParaRPr lang="en-US" sz="1500" b="1" u="none" baseline="0" dirty="0" smtClean="0"/>
                    </a:p>
                    <a:p>
                      <a:pPr marL="285750" indent="-285750" algn="l">
                        <a:buFont typeface="Arial" pitchFamily="34" charset="0"/>
                        <a:buChar char="•"/>
                      </a:pPr>
                      <a:r>
                        <a:rPr lang="en-US" sz="1500" b="1" u="sng" kern="1200" dirty="0" smtClean="0">
                          <a:solidFill>
                            <a:srgbClr val="7030A0"/>
                          </a:solidFill>
                          <a:effectLst/>
                          <a:latin typeface="+mn-lt"/>
                          <a:ea typeface="+mn-ea"/>
                          <a:cs typeface="+mn-cs"/>
                        </a:rPr>
                        <a:t>PURPLE</a:t>
                      </a:r>
                      <a:r>
                        <a:rPr lang="en-US" sz="1500" b="1" u="sng" baseline="0" dirty="0" smtClean="0">
                          <a:solidFill>
                            <a:srgbClr val="7030A0"/>
                          </a:solidFill>
                        </a:rPr>
                        <a:t> </a:t>
                      </a:r>
                      <a:r>
                        <a:rPr lang="en-US" sz="1500" baseline="0" dirty="0" smtClean="0"/>
                        <a:t>- “TO BE SCORED” FSA EOC </a:t>
                      </a:r>
                    </a:p>
                    <a:p>
                      <a:pPr marL="285750" indent="-285750" algn="l">
                        <a:buFont typeface="Arial" pitchFamily="34" charset="0"/>
                        <a:buChar char="•"/>
                      </a:pPr>
                      <a:r>
                        <a:rPr lang="en-US" sz="1500" b="1" u="sng" baseline="0" dirty="0" smtClean="0">
                          <a:solidFill>
                            <a:schemeClr val="bg1"/>
                          </a:solidFill>
                        </a:rPr>
                        <a:t>WHITE</a:t>
                      </a:r>
                      <a:r>
                        <a:rPr lang="en-US" sz="1500" baseline="0" dirty="0" smtClean="0"/>
                        <a:t> – “</a:t>
                      </a:r>
                      <a:r>
                        <a:rPr lang="en-US" sz="1500" dirty="0" smtClean="0"/>
                        <a:t>TO BE SCORED” large print materials, if applicable</a:t>
                      </a:r>
                    </a:p>
                    <a:p>
                      <a:pPr marL="285750" indent="-285750" algn="l">
                        <a:buFont typeface="Arial" pitchFamily="34" charset="0"/>
                        <a:buChar char="•"/>
                      </a:pPr>
                      <a:r>
                        <a:rPr lang="en-US" sz="1500" b="1" u="sng" dirty="0" smtClean="0">
                          <a:solidFill>
                            <a:srgbClr val="FF3399"/>
                          </a:solidFill>
                        </a:rPr>
                        <a:t>PINK</a:t>
                      </a:r>
                      <a:r>
                        <a:rPr lang="en-US" sz="1500" u="none" dirty="0" smtClean="0"/>
                        <a:t> - </a:t>
                      </a:r>
                      <a:r>
                        <a:rPr lang="en-US" sz="1500" baseline="0" dirty="0" smtClean="0"/>
                        <a:t>“TO BE SCORED” B</a:t>
                      </a:r>
                      <a:r>
                        <a:rPr lang="en-US" sz="1500" dirty="0" smtClean="0"/>
                        <a:t>raille materials, if applicable</a:t>
                      </a:r>
                    </a:p>
                    <a:p>
                      <a:pPr marL="285750" indent="-285750" algn="l">
                        <a:buFont typeface="Arial" pitchFamily="34" charset="0"/>
                        <a:buChar char="•"/>
                      </a:pPr>
                      <a:r>
                        <a:rPr lang="en-US" sz="1500" b="1" u="sng" baseline="0" dirty="0" smtClean="0">
                          <a:solidFill>
                            <a:srgbClr val="CCFF33"/>
                          </a:solidFill>
                        </a:rPr>
                        <a:t>NEON YELLOW</a:t>
                      </a:r>
                      <a:r>
                        <a:rPr lang="en-US" sz="1500" baseline="0" dirty="0" smtClean="0">
                          <a:solidFill>
                            <a:srgbClr val="CCFF33"/>
                          </a:solidFill>
                        </a:rPr>
                        <a:t> </a:t>
                      </a:r>
                      <a:r>
                        <a:rPr lang="en-US" sz="1500" baseline="0" dirty="0" smtClean="0"/>
                        <a:t>– </a:t>
                      </a:r>
                      <a:r>
                        <a:rPr lang="en-US" sz="1500" dirty="0" smtClean="0"/>
                        <a:t>All “NOT TO BE SCORED” materials (including NOT TO BE SCORED special documents)</a:t>
                      </a:r>
                    </a:p>
                    <a:p>
                      <a:pPr marL="285750" indent="-285750" algn="l">
                        <a:buFont typeface="Arial" pitchFamily="34" charset="0"/>
                        <a:buNone/>
                      </a:pPr>
                      <a:endParaRPr lang="en-US" sz="1500" u="none" dirty="0" smtClean="0"/>
                    </a:p>
                  </a:txBody>
                  <a:tcPr marL="91435" marR="91435" marT="45725" marB="45725">
                    <a:solidFill>
                      <a:schemeClr val="tx2">
                        <a:lumMod val="20000"/>
                        <a:lumOff val="80000"/>
                      </a:schemeClr>
                    </a:solidFill>
                  </a:tcPr>
                </a:tc>
                <a:tc>
                  <a:txBody>
                    <a:bodyPr/>
                    <a:lstStyle/>
                    <a:p>
                      <a:endParaRPr lang="en-US" sz="1500" kern="1200" dirty="0" smtClean="0">
                        <a:effectLst/>
                      </a:endParaRPr>
                    </a:p>
                    <a:p>
                      <a:endParaRPr lang="en-US" sz="1500" kern="1200" dirty="0" smtClean="0">
                        <a:effectLst/>
                      </a:endParaRPr>
                    </a:p>
                    <a:p>
                      <a:pPr algn="ctr"/>
                      <a:r>
                        <a:rPr lang="en-US" sz="1500" kern="1200" dirty="0" smtClean="0">
                          <a:effectLst/>
                        </a:rPr>
                        <a:t>Hand-deliver TO BE SCORED and </a:t>
                      </a:r>
                    </a:p>
                    <a:p>
                      <a:pPr algn="ctr"/>
                      <a:r>
                        <a:rPr lang="en-US" sz="1500" kern="1200" dirty="0" smtClean="0">
                          <a:effectLst/>
                        </a:rPr>
                        <a:t>NOT</a:t>
                      </a:r>
                      <a:r>
                        <a:rPr lang="en-US" sz="1500" kern="1200" baseline="0" dirty="0" smtClean="0">
                          <a:effectLst/>
                        </a:rPr>
                        <a:t> TO BE SCORED</a:t>
                      </a:r>
                      <a:r>
                        <a:rPr lang="en-US" sz="1500" kern="1200" dirty="0" smtClean="0">
                          <a:effectLst/>
                        </a:rPr>
                        <a:t>:</a:t>
                      </a:r>
                    </a:p>
                    <a:p>
                      <a:pPr algn="ctr"/>
                      <a:endParaRPr lang="en-US" sz="1500" u="none" kern="1200" dirty="0" smtClean="0">
                        <a:effectLst/>
                      </a:endParaRPr>
                    </a:p>
                    <a:p>
                      <a:pPr algn="ctr"/>
                      <a:r>
                        <a:rPr lang="en-US" sz="1800" b="1" u="sng" kern="1200" dirty="0" smtClean="0">
                          <a:solidFill>
                            <a:srgbClr val="C00000"/>
                          </a:solidFill>
                          <a:effectLst/>
                        </a:rPr>
                        <a:t>Friday, December 4 or Monday, December 7</a:t>
                      </a:r>
                      <a:endParaRPr lang="en-US" sz="1800" b="1" u="sng" kern="1200" baseline="0" dirty="0" smtClean="0">
                        <a:solidFill>
                          <a:srgbClr val="C00000"/>
                        </a:solidFill>
                        <a:effectLst/>
                      </a:endParaRPr>
                    </a:p>
                    <a:p>
                      <a:pPr algn="ctr"/>
                      <a:endParaRPr lang="en-US" sz="1800" b="1" u="sng" kern="1200" dirty="0" smtClean="0">
                        <a:effectLst/>
                      </a:endParaRPr>
                    </a:p>
                    <a:p>
                      <a:endParaRPr lang="en-US" sz="1500" dirty="0">
                        <a:latin typeface="+mn-lt"/>
                      </a:endParaRPr>
                    </a:p>
                  </a:txBody>
                  <a:tcPr marL="91435" marR="91435" marT="45725" marB="45725">
                    <a:solidFill>
                      <a:schemeClr val="tx2">
                        <a:lumMod val="20000"/>
                        <a:lumOff val="80000"/>
                      </a:schemeClr>
                    </a:solidFill>
                  </a:tcPr>
                </a:tc>
              </a:tr>
            </a:tbl>
          </a:graphicData>
        </a:graphic>
      </p:graphicFrame>
      <p:sp>
        <p:nvSpPr>
          <p:cNvPr id="57359" name="Rectangle 5"/>
          <p:cNvSpPr>
            <a:spLocks noChangeArrowheads="1"/>
          </p:cNvSpPr>
          <p:nvPr/>
        </p:nvSpPr>
        <p:spPr bwMode="auto">
          <a:xfrm>
            <a:off x="266700" y="4724400"/>
            <a:ext cx="8648700" cy="1323439"/>
          </a:xfrm>
          <a:prstGeom prst="rect">
            <a:avLst/>
          </a:prstGeom>
          <a:noFill/>
          <a:ln>
            <a:noFill/>
          </a:ln>
          <a:extLst/>
        </p:spPr>
        <p:txBody>
          <a:bodyPr wrap="square">
            <a:spAutoFit/>
          </a:bodyPr>
          <a:lstStyle/>
          <a:p>
            <a:pPr algn="just" eaLnBrk="0" hangingPunct="0">
              <a:defRPr/>
            </a:pPr>
            <a:r>
              <a:rPr lang="en-US" sz="1600" b="1" i="1" dirty="0"/>
              <a:t>Please refer to the FSA Fall/Winter 2015 English Language Arts Retake and End-of-Course Assessments Test Administration Manual, Appendix C on pages 128 – 134.</a:t>
            </a:r>
            <a:endParaRPr lang="en-US" sz="1600" dirty="0"/>
          </a:p>
          <a:p>
            <a:pPr algn="just" eaLnBrk="0" hangingPunct="0">
              <a:defRPr/>
            </a:pPr>
            <a:endParaRPr lang="en-US" sz="1600" b="1" u="sng" dirty="0" smtClean="0">
              <a:ea typeface="Times New Roman" pitchFamily="18" charset="0"/>
              <a:cs typeface="Arial" pitchFamily="34" charset="0"/>
            </a:endParaRPr>
          </a:p>
          <a:p>
            <a:pPr algn="just" eaLnBrk="0" hangingPunct="0">
              <a:defRPr/>
            </a:pPr>
            <a:r>
              <a:rPr lang="en-US" sz="1600" b="1" u="sng" dirty="0" smtClean="0">
                <a:ea typeface="Times New Roman" pitchFamily="18" charset="0"/>
                <a:cs typeface="Arial" pitchFamily="34" charset="0"/>
              </a:rPr>
              <a:t>Note</a:t>
            </a:r>
            <a:r>
              <a:rPr lang="en-US" sz="1600" b="1" dirty="0">
                <a:ea typeface="Times New Roman" pitchFamily="18" charset="0"/>
                <a:cs typeface="Arial" pitchFamily="34" charset="0"/>
              </a:rPr>
              <a:t>: Schools must hand-deliver all </a:t>
            </a:r>
            <a:r>
              <a:rPr lang="en-US" sz="1600" b="1" dirty="0" smtClean="0">
                <a:ea typeface="Times New Roman" pitchFamily="18" charset="0"/>
                <a:cs typeface="Arial" pitchFamily="34" charset="0"/>
              </a:rPr>
              <a:t>FSA EOC materials </a:t>
            </a:r>
            <a:r>
              <a:rPr lang="en-US" sz="1600" b="1" dirty="0">
                <a:ea typeface="Times New Roman" pitchFamily="18" charset="0"/>
                <a:cs typeface="Arial" pitchFamily="34" charset="0"/>
              </a:rPr>
              <a:t>to </a:t>
            </a:r>
            <a:r>
              <a:rPr lang="en-US" sz="1600" b="1" dirty="0" smtClean="0">
                <a:ea typeface="Times New Roman" pitchFamily="18" charset="0"/>
                <a:cs typeface="Arial" pitchFamily="34" charset="0"/>
              </a:rPr>
              <a:t>the Test Distribution Center (TDC) </a:t>
            </a:r>
            <a:r>
              <a:rPr lang="en-US" sz="1600" b="1" dirty="0">
                <a:ea typeface="Times New Roman" pitchFamily="18" charset="0"/>
                <a:cs typeface="Arial" pitchFamily="34" charset="0"/>
              </a:rPr>
              <a:t>by </a:t>
            </a:r>
            <a:r>
              <a:rPr lang="en-US" sz="1600" b="1" dirty="0" smtClean="0">
                <a:ea typeface="Times New Roman" pitchFamily="18" charset="0"/>
                <a:cs typeface="Arial" pitchFamily="34" charset="0"/>
              </a:rPr>
              <a:t>3:30 </a:t>
            </a:r>
            <a:r>
              <a:rPr lang="en-US" sz="1600" b="1" dirty="0">
                <a:ea typeface="Times New Roman" pitchFamily="18" charset="0"/>
                <a:cs typeface="Arial" pitchFamily="34" charset="0"/>
              </a:rPr>
              <a:t>p.m. at </a:t>
            </a:r>
            <a:r>
              <a:rPr lang="en-US" sz="1600" b="1" dirty="0"/>
              <a:t>13135 S.W. 26 Street, Miami, FL </a:t>
            </a:r>
            <a:r>
              <a:rPr lang="en-US" sz="1600" b="1" dirty="0" smtClean="0"/>
              <a:t>33175.</a:t>
            </a:r>
            <a:r>
              <a:rPr lang="en-US" sz="1600" b="1" dirty="0" smtClean="0">
                <a:ea typeface="Times New Roman" pitchFamily="18" charset="0"/>
                <a:cs typeface="Arial" pitchFamily="34" charset="0"/>
              </a:rPr>
              <a:t> </a:t>
            </a:r>
            <a:endParaRPr lang="en-US" sz="1600" dirty="0">
              <a:ea typeface="Times New Roman" pitchFamily="18" charset="0"/>
              <a:cs typeface="Arial" pitchFamily="34" charset="0"/>
            </a:endParaRPr>
          </a:p>
        </p:txBody>
      </p:sp>
    </p:spTree>
    <p:extLst>
      <p:ext uri="{BB962C8B-B14F-4D97-AF65-F5344CB8AC3E}">
        <p14:creationId xmlns:p14="http://schemas.microsoft.com/office/powerpoint/2010/main" val="39887482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228600" y="304800"/>
            <a:ext cx="8455025" cy="774481"/>
          </a:xfrm>
        </p:spPr>
        <p:txBody>
          <a:bodyPr>
            <a:normAutofit fontScale="90000"/>
          </a:bodyPr>
          <a:lstStyle/>
          <a:p>
            <a:pPr eaLnBrk="1" hangingPunct="1"/>
            <a:r>
              <a:rPr lang="en-US" altLang="en-US" dirty="0" smtClean="0"/>
              <a:t>District Assessment Coordinator </a:t>
            </a:r>
            <a:br>
              <a:rPr lang="en-US" altLang="en-US" dirty="0" smtClean="0"/>
            </a:br>
            <a:r>
              <a:rPr lang="en-US" altLang="en-US" dirty="0" smtClean="0"/>
              <a:t>(DAC) ONLY Box  </a:t>
            </a:r>
          </a:p>
        </p:txBody>
      </p:sp>
      <p:sp>
        <p:nvSpPr>
          <p:cNvPr id="59396" name="Rectangle 3"/>
          <p:cNvSpPr>
            <a:spLocks noGrp="1" noChangeArrowheads="1"/>
          </p:cNvSpPr>
          <p:nvPr>
            <p:ph idx="1"/>
          </p:nvPr>
        </p:nvSpPr>
        <p:spPr>
          <a:xfrm>
            <a:off x="152400" y="1840468"/>
            <a:ext cx="8534400" cy="4648200"/>
          </a:xfrm>
        </p:spPr>
        <p:txBody>
          <a:bodyPr>
            <a:noAutofit/>
          </a:bodyPr>
          <a:lstStyle/>
          <a:p>
            <a:pPr marL="0" lvl="0" indent="0">
              <a:buNone/>
            </a:pPr>
            <a:r>
              <a:rPr lang="en-US" sz="1800" b="1" dirty="0" smtClean="0"/>
              <a:t>Hand-deliver the DAC Only box to the Test Distribution Center by 3:30 p.m. on </a:t>
            </a:r>
            <a:r>
              <a:rPr lang="en-US" sz="1800" b="1" u="sng" dirty="0" smtClean="0"/>
              <a:t>Wednesday December 16</a:t>
            </a:r>
            <a:r>
              <a:rPr lang="en-US" sz="1800" b="1" dirty="0" smtClean="0"/>
              <a:t>:</a:t>
            </a:r>
          </a:p>
          <a:p>
            <a:pPr lvl="0">
              <a:spcBef>
                <a:spcPts val="0"/>
              </a:spcBef>
              <a:spcAft>
                <a:spcPts val="0"/>
              </a:spcAft>
            </a:pPr>
            <a:r>
              <a:rPr lang="en-US" sz="1800" dirty="0" smtClean="0"/>
              <a:t>Original </a:t>
            </a:r>
            <a:r>
              <a:rPr lang="en-US" sz="1800" b="1" dirty="0"/>
              <a:t>Administration Record/Security Checklist</a:t>
            </a:r>
            <a:r>
              <a:rPr lang="en-US" sz="1800" dirty="0"/>
              <a:t> or school’s developed form with all required administration information</a:t>
            </a:r>
          </a:p>
          <a:p>
            <a:pPr lvl="0">
              <a:spcBef>
                <a:spcPts val="0"/>
              </a:spcBef>
              <a:spcAft>
                <a:spcPts val="0"/>
              </a:spcAft>
            </a:pPr>
            <a:r>
              <a:rPr lang="en-US" sz="1800" dirty="0"/>
              <a:t>Original </a:t>
            </a:r>
            <a:r>
              <a:rPr lang="en-US" sz="1800" b="1" dirty="0"/>
              <a:t>Security Logs</a:t>
            </a:r>
            <a:endParaRPr lang="en-US" sz="1800" dirty="0"/>
          </a:p>
          <a:p>
            <a:pPr lvl="0">
              <a:spcBef>
                <a:spcPts val="0"/>
              </a:spcBef>
              <a:spcAft>
                <a:spcPts val="0"/>
              </a:spcAft>
            </a:pPr>
            <a:r>
              <a:rPr lang="en-US" sz="1800" dirty="0"/>
              <a:t>Original </a:t>
            </a:r>
            <a:r>
              <a:rPr lang="en-US" sz="1800" b="1" dirty="0"/>
              <a:t>Seating Charts </a:t>
            </a:r>
            <a:r>
              <a:rPr lang="en-US" sz="1800" dirty="0"/>
              <a:t>(Training Packet)</a:t>
            </a:r>
          </a:p>
          <a:p>
            <a:pPr lvl="0">
              <a:spcBef>
                <a:spcPts val="0"/>
              </a:spcBef>
              <a:spcAft>
                <a:spcPts val="0"/>
              </a:spcAft>
            </a:pPr>
            <a:r>
              <a:rPr lang="en-US" sz="1800" dirty="0"/>
              <a:t>Original </a:t>
            </a:r>
            <a:r>
              <a:rPr lang="en-US" sz="1800" b="1" dirty="0"/>
              <a:t>Test Materials Chain of Custody Forms </a:t>
            </a:r>
            <a:r>
              <a:rPr lang="en-US" sz="1800" dirty="0"/>
              <a:t>(for paper-based administrations only)</a:t>
            </a:r>
          </a:p>
          <a:p>
            <a:pPr lvl="0">
              <a:spcBef>
                <a:spcPts val="0"/>
              </a:spcBef>
              <a:spcAft>
                <a:spcPts val="0"/>
              </a:spcAft>
            </a:pPr>
            <a:r>
              <a:rPr lang="en-US" sz="1800" dirty="0"/>
              <a:t>Original </a:t>
            </a:r>
            <a:r>
              <a:rPr lang="en-US" sz="1800" b="1" dirty="0"/>
              <a:t>School Procedural Checklist (FM-6927)</a:t>
            </a:r>
            <a:r>
              <a:rPr lang="en-US" sz="1800" dirty="0"/>
              <a:t> (Training Packet)</a:t>
            </a:r>
          </a:p>
          <a:p>
            <a:pPr lvl="0">
              <a:spcBef>
                <a:spcPts val="0"/>
              </a:spcBef>
              <a:spcAft>
                <a:spcPts val="0"/>
              </a:spcAft>
            </a:pPr>
            <a:r>
              <a:rPr lang="en-US" sz="1800" b="1" dirty="0"/>
              <a:t>CBT Work Folders </a:t>
            </a:r>
            <a:r>
              <a:rPr lang="en-US" sz="1800" dirty="0"/>
              <a:t>(used and </a:t>
            </a:r>
            <a:r>
              <a:rPr lang="en-US" sz="1800" dirty="0" smtClean="0"/>
              <a:t>unused)</a:t>
            </a:r>
          </a:p>
          <a:p>
            <a:pPr lvl="0">
              <a:spcBef>
                <a:spcPts val="0"/>
              </a:spcBef>
              <a:spcAft>
                <a:spcPts val="0"/>
              </a:spcAft>
            </a:pPr>
            <a:r>
              <a:rPr lang="en-US" sz="1800" b="1" dirty="0" smtClean="0"/>
              <a:t>Reference Sheets </a:t>
            </a:r>
            <a:r>
              <a:rPr lang="en-US" sz="1800" dirty="0" smtClean="0"/>
              <a:t>(used and unused)</a:t>
            </a:r>
          </a:p>
          <a:p>
            <a:pPr marL="0" indent="0">
              <a:buNone/>
            </a:pPr>
            <a:r>
              <a:rPr lang="en-US" sz="1800" b="1" u="sng" dirty="0" smtClean="0"/>
              <a:t>Note</a:t>
            </a:r>
            <a:r>
              <a:rPr lang="en-US" sz="1800" b="1" dirty="0" smtClean="0"/>
              <a:t>: </a:t>
            </a:r>
            <a:r>
              <a:rPr lang="en-US" sz="1800" dirty="0" smtClean="0"/>
              <a:t>CBT Test Tickets, Test Administration and Security Agreement forms, and Test Administrator Prohibited Activities Agreement forms will remain at the school for one calendar school year. </a:t>
            </a:r>
            <a:r>
              <a:rPr lang="en-US" sz="1800" b="1" dirty="0" smtClean="0"/>
              <a:t>Please retain copies of all of the above documents for your records for one year.  </a:t>
            </a:r>
            <a:r>
              <a:rPr lang="en-US" sz="1800" u="sng" dirty="0" smtClean="0"/>
              <a:t>Do not place a colored label on the boxes or pack any test materials</a:t>
            </a:r>
            <a:r>
              <a:rPr lang="en-US" sz="1800" dirty="0" smtClean="0"/>
              <a:t>. Write </a:t>
            </a:r>
            <a:r>
              <a:rPr lang="en-US" sz="1800" b="1" i="1" dirty="0" smtClean="0"/>
              <a:t>“District Assessment Coordinator ONLY”</a:t>
            </a:r>
            <a:r>
              <a:rPr lang="en-US" sz="1800" dirty="0" smtClean="0"/>
              <a:t> on the box.</a:t>
            </a:r>
          </a:p>
          <a:p>
            <a:pPr marL="0" indent="0">
              <a:buNone/>
            </a:pPr>
            <a:r>
              <a:rPr lang="en-US" sz="1800" dirty="0" smtClean="0"/>
              <a:t>*</a:t>
            </a:r>
            <a:r>
              <a:rPr lang="en-US" sz="1800" dirty="0"/>
              <a:t>Schools will submit “one” DAC Only Box that will include all EOC and Retake documentation for the 2015 Fall and Winter administrations (as applicable).  </a:t>
            </a:r>
            <a:r>
              <a:rPr lang="en-US" sz="1800" u="sng" dirty="0"/>
              <a:t>Please use a cover sheet to separate by administration</a:t>
            </a:r>
            <a:r>
              <a:rPr lang="en-US" sz="1800" dirty="0"/>
              <a:t>.  </a:t>
            </a:r>
          </a:p>
          <a:p>
            <a:pPr marL="0" indent="0">
              <a:buNone/>
            </a:pPr>
            <a:endParaRPr lang="en-US" sz="1800" dirty="0" smtClean="0"/>
          </a:p>
        </p:txBody>
      </p:sp>
      <p:sp>
        <p:nvSpPr>
          <p:cNvPr id="501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0D54CAC1-C4CC-434D-AACC-8F9CE9DFA094}" type="slidenum">
              <a:rPr lang="en-US" altLang="en-US" sz="1400" smtClean="0"/>
              <a:pPr eaLnBrk="1" hangingPunct="1">
                <a:spcBef>
                  <a:spcPct val="0"/>
                </a:spcBef>
                <a:buFontTx/>
                <a:buNone/>
              </a:pPr>
              <a:t>59</a:t>
            </a:fld>
            <a:endParaRPr lang="en-US" altLang="en-US" sz="1400" dirty="0" smtClean="0"/>
          </a:p>
        </p:txBody>
      </p:sp>
    </p:spTree>
    <p:extLst>
      <p:ext uri="{BB962C8B-B14F-4D97-AF65-F5344CB8AC3E}">
        <p14:creationId xmlns:p14="http://schemas.microsoft.com/office/powerpoint/2010/main" val="1657601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Glossary of Terms</a:t>
            </a:r>
            <a:endParaRPr lang="en-US" dirty="0"/>
          </a:p>
        </p:txBody>
      </p:sp>
      <p:sp>
        <p:nvSpPr>
          <p:cNvPr id="3" name="Content Placeholder 2"/>
          <p:cNvSpPr>
            <a:spLocks noGrp="1"/>
          </p:cNvSpPr>
          <p:nvPr>
            <p:ph idx="1"/>
          </p:nvPr>
        </p:nvSpPr>
        <p:spPr>
          <a:xfrm>
            <a:off x="228600" y="1752601"/>
            <a:ext cx="8737092" cy="4724399"/>
          </a:xfrm>
        </p:spPr>
        <p:txBody>
          <a:bodyPr>
            <a:noAutofit/>
          </a:bodyPr>
          <a:lstStyle/>
          <a:p>
            <a:pPr>
              <a:lnSpc>
                <a:spcPct val="80000"/>
              </a:lnSpc>
              <a:spcBef>
                <a:spcPts val="600"/>
              </a:spcBef>
              <a:spcAft>
                <a:spcPts val="600"/>
              </a:spcAft>
            </a:pPr>
            <a:r>
              <a:rPr lang="en-US" sz="2500" b="1" dirty="0" smtClean="0"/>
              <a:t>American Institutes for Research (AIR)</a:t>
            </a:r>
            <a:r>
              <a:rPr lang="en-US" sz="2500" dirty="0" smtClean="0"/>
              <a:t>: AIR is the assessment vendor for FSA assessments.</a:t>
            </a:r>
          </a:p>
          <a:p>
            <a:pPr>
              <a:lnSpc>
                <a:spcPct val="80000"/>
              </a:lnSpc>
              <a:spcBef>
                <a:spcPts val="600"/>
              </a:spcBef>
              <a:spcAft>
                <a:spcPts val="600"/>
              </a:spcAft>
            </a:pPr>
            <a:r>
              <a:rPr lang="en-US" sz="2500" b="1" dirty="0" smtClean="0"/>
              <a:t>Data Recognition Corporation (DRC)</a:t>
            </a:r>
            <a:r>
              <a:rPr lang="en-US" sz="2500" dirty="0" smtClean="0"/>
              <a:t>: DRC is the vendor responsible for processes associated with paper-based FSA materials, including printing, shipping, receiving, and scanning.</a:t>
            </a:r>
          </a:p>
          <a:p>
            <a:r>
              <a:rPr lang="en-US" sz="2500" b="1" dirty="0"/>
              <a:t>FSA Portal</a:t>
            </a:r>
            <a:r>
              <a:rPr lang="en-US" sz="2500" dirty="0"/>
              <a:t>:</a:t>
            </a:r>
            <a:r>
              <a:rPr lang="en-US" sz="2500" b="1" dirty="0"/>
              <a:t> </a:t>
            </a:r>
            <a:r>
              <a:rPr lang="en-US" sz="2500" dirty="0"/>
              <a:t>Resources and information for district and school personnel are located in the FSA Portal, which is accessed at </a:t>
            </a:r>
            <a:r>
              <a:rPr lang="en-US" sz="2500" b="1" dirty="0"/>
              <a:t>www.FSAssessments.org</a:t>
            </a:r>
            <a:r>
              <a:rPr lang="en-US" sz="2500" dirty="0"/>
              <a:t>. </a:t>
            </a:r>
            <a:endParaRPr lang="en-US" sz="2500" dirty="0" smtClean="0"/>
          </a:p>
          <a:p>
            <a:r>
              <a:rPr lang="en-US" sz="2400" b="1" dirty="0"/>
              <a:t>On-Demand PreID Labels</a:t>
            </a:r>
            <a:r>
              <a:rPr lang="en-US" sz="2400" dirty="0"/>
              <a:t>:</a:t>
            </a:r>
            <a:r>
              <a:rPr lang="en-US" sz="2400" b="1" dirty="0"/>
              <a:t> </a:t>
            </a:r>
            <a:r>
              <a:rPr lang="en-US" sz="2400" dirty="0"/>
              <a:t>On-Demand PreID Labels must be printed locally for any students who will test on paper. </a:t>
            </a:r>
            <a:endParaRPr lang="en-US" sz="2400" dirty="0" smtClean="0"/>
          </a:p>
          <a:p>
            <a:r>
              <a:rPr lang="en-US" sz="2400" b="1" dirty="0"/>
              <a:t>Online Reporting System (ORS)</a:t>
            </a:r>
            <a:r>
              <a:rPr lang="en-US" sz="2400" dirty="0"/>
              <a:t>:</a:t>
            </a:r>
            <a:r>
              <a:rPr lang="en-US" sz="2400" b="1" dirty="0"/>
              <a:t> </a:t>
            </a:r>
            <a:r>
              <a:rPr lang="en-US" sz="2400" dirty="0"/>
              <a:t>ORS allows school and district personnel to track the progress of student computer-based testing and access student results.</a:t>
            </a:r>
            <a:endParaRPr lang="en-US" sz="2500" dirty="0"/>
          </a:p>
        </p:txBody>
      </p:sp>
      <p:sp>
        <p:nvSpPr>
          <p:cNvPr id="4" name="Slide Number Placeholder 3"/>
          <p:cNvSpPr>
            <a:spLocks noGrp="1"/>
          </p:cNvSpPr>
          <p:nvPr>
            <p:ph type="sldNum" sz="quarter" idx="12"/>
          </p:nvPr>
        </p:nvSpPr>
        <p:spPr/>
        <p:txBody>
          <a:bodyPr/>
          <a:lstStyle/>
          <a:p>
            <a:fld id="{60F88D64-766A-45C3-93FE-3E1D3068B07A}" type="slidenum">
              <a:rPr lang="en-US" smtClean="0"/>
              <a:t>6</a:t>
            </a:fld>
            <a:endParaRPr lang="en-US" dirty="0"/>
          </a:p>
        </p:txBody>
      </p:sp>
    </p:spTree>
    <p:extLst>
      <p:ext uri="{BB962C8B-B14F-4D97-AF65-F5344CB8AC3E}">
        <p14:creationId xmlns:p14="http://schemas.microsoft.com/office/powerpoint/2010/main" val="16280880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 Form</a:t>
            </a:r>
            <a:endParaRPr lang="en-US" dirty="0"/>
          </a:p>
        </p:txBody>
      </p:sp>
      <p:sp>
        <p:nvSpPr>
          <p:cNvPr id="3" name="Content Placeholder 2"/>
          <p:cNvSpPr>
            <a:spLocks noGrp="1"/>
          </p:cNvSpPr>
          <p:nvPr>
            <p:ph idx="1"/>
          </p:nvPr>
        </p:nvSpPr>
        <p:spPr/>
        <p:txBody>
          <a:bodyPr>
            <a:noAutofit/>
          </a:bodyPr>
          <a:lstStyle/>
          <a:p>
            <a:pPr marL="0" indent="0">
              <a:lnSpc>
                <a:spcPct val="80000"/>
              </a:lnSpc>
              <a:spcBef>
                <a:spcPts val="600"/>
              </a:spcBef>
              <a:spcAft>
                <a:spcPts val="600"/>
              </a:spcAft>
              <a:buNone/>
            </a:pPr>
            <a:endParaRPr lang="en-US" sz="2800" dirty="0" smtClean="0"/>
          </a:p>
          <a:p>
            <a:pPr marL="0" indent="0">
              <a:lnSpc>
                <a:spcPct val="80000"/>
              </a:lnSpc>
              <a:spcBef>
                <a:spcPts val="600"/>
              </a:spcBef>
              <a:spcAft>
                <a:spcPts val="600"/>
              </a:spcAft>
              <a:buNone/>
            </a:pPr>
            <a:r>
              <a:rPr lang="en-US" sz="4000" dirty="0" smtClean="0"/>
              <a:t>After testing, go </a:t>
            </a:r>
            <a:r>
              <a:rPr lang="en-US" sz="4000" dirty="0"/>
              <a:t>to the </a:t>
            </a:r>
            <a:r>
              <a:rPr lang="en-US" sz="4000" b="1" dirty="0"/>
              <a:t>FSA Portal </a:t>
            </a:r>
            <a:r>
              <a:rPr lang="en-US" sz="4000" dirty="0"/>
              <a:t>and complete the appropriate </a:t>
            </a:r>
            <a:r>
              <a:rPr lang="en-US" sz="4000" dirty="0" smtClean="0"/>
              <a:t>comment form</a:t>
            </a:r>
            <a:r>
              <a:rPr lang="en-US" sz="4000" dirty="0"/>
              <a:t>. Information from this form will be summarized by the </a:t>
            </a:r>
            <a:r>
              <a:rPr lang="en-US" sz="4000" dirty="0" smtClean="0"/>
              <a:t>test contractor </a:t>
            </a:r>
            <a:r>
              <a:rPr lang="en-US" sz="4000" dirty="0"/>
              <a:t>for FDOE use. Please provide feedback that will be meaningful to FDOE and the test contractor</a:t>
            </a:r>
            <a:r>
              <a:rPr lang="en-US" sz="4000" dirty="0" smtClean="0"/>
              <a:t>.</a:t>
            </a:r>
            <a:endParaRPr lang="en-US" sz="4000" dirty="0"/>
          </a:p>
        </p:txBody>
      </p:sp>
      <p:sp>
        <p:nvSpPr>
          <p:cNvPr id="5" name="Slide Number Placeholder 4"/>
          <p:cNvSpPr>
            <a:spLocks noGrp="1"/>
          </p:cNvSpPr>
          <p:nvPr>
            <p:ph type="sldNum" sz="quarter" idx="12"/>
          </p:nvPr>
        </p:nvSpPr>
        <p:spPr/>
        <p:txBody>
          <a:bodyPr/>
          <a:lstStyle/>
          <a:p>
            <a:fld id="{60F88D64-766A-45C3-93FE-3E1D3068B07A}" type="slidenum">
              <a:rPr lang="en-US" smtClean="0"/>
              <a:t>60</a:t>
            </a:fld>
            <a:endParaRPr lang="en-US" dirty="0"/>
          </a:p>
        </p:txBody>
      </p:sp>
    </p:spTree>
    <p:extLst>
      <p:ext uri="{BB962C8B-B14F-4D97-AF65-F5344CB8AC3E}">
        <p14:creationId xmlns:p14="http://schemas.microsoft.com/office/powerpoint/2010/main" val="16688951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FSA Help Desk</a:t>
            </a:r>
            <a:endParaRPr lang="en-US" dirty="0"/>
          </a:p>
        </p:txBody>
      </p:sp>
      <p:sp>
        <p:nvSpPr>
          <p:cNvPr id="3" name="Content Placeholder 2"/>
          <p:cNvSpPr>
            <a:spLocks noGrp="1"/>
          </p:cNvSpPr>
          <p:nvPr>
            <p:ph idx="1"/>
          </p:nvPr>
        </p:nvSpPr>
        <p:spPr>
          <a:xfrm>
            <a:off x="228600" y="2057400"/>
            <a:ext cx="8737092" cy="4038600"/>
          </a:xfrm>
        </p:spPr>
        <p:txBody>
          <a:bodyPr>
            <a:noAutofit/>
          </a:bodyPr>
          <a:lstStyle/>
          <a:p>
            <a:pPr marL="0" indent="0" algn="ctr">
              <a:buNone/>
            </a:pPr>
            <a:r>
              <a:rPr lang="en-US" sz="3600" dirty="0" smtClean="0"/>
              <a:t>Contact the FSA Help Desk at:</a:t>
            </a:r>
          </a:p>
          <a:p>
            <a:pPr marL="679450" algn="ctr"/>
            <a:r>
              <a:rPr lang="en-US" sz="3600" dirty="0" smtClean="0"/>
              <a:t>1-866-815-7246 </a:t>
            </a:r>
          </a:p>
          <a:p>
            <a:pPr marL="682625" indent="0" algn="ctr">
              <a:buNone/>
            </a:pPr>
            <a:r>
              <a:rPr lang="en-US" sz="3600" dirty="0" smtClean="0"/>
              <a:t>(Monday–Friday, 7:00am–8:30 pm ET)</a:t>
            </a:r>
          </a:p>
          <a:p>
            <a:pPr marL="679450" algn="ctr"/>
            <a:r>
              <a:rPr lang="en-US" sz="3600" b="1" dirty="0" smtClean="0"/>
              <a:t>fsahelpdesk@air.org</a:t>
            </a:r>
            <a:endParaRPr lang="en-US" sz="3600" dirty="0"/>
          </a:p>
        </p:txBody>
      </p:sp>
      <p:sp>
        <p:nvSpPr>
          <p:cNvPr id="4" name="Slide Number Placeholder 3"/>
          <p:cNvSpPr>
            <a:spLocks noGrp="1"/>
          </p:cNvSpPr>
          <p:nvPr>
            <p:ph type="sldNum" sz="quarter" idx="12"/>
          </p:nvPr>
        </p:nvSpPr>
        <p:spPr/>
        <p:txBody>
          <a:bodyPr/>
          <a:lstStyle/>
          <a:p>
            <a:fld id="{60F88D64-766A-45C3-93FE-3E1D3068B07A}" type="slidenum">
              <a:rPr lang="en-US" smtClean="0"/>
              <a:t>61</a:t>
            </a:fld>
            <a:endParaRPr lang="en-US" dirty="0"/>
          </a:p>
        </p:txBody>
      </p:sp>
    </p:spTree>
    <p:extLst>
      <p:ext uri="{BB962C8B-B14F-4D97-AF65-F5344CB8AC3E}">
        <p14:creationId xmlns:p14="http://schemas.microsoft.com/office/powerpoint/2010/main" val="19953770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22FA600-6A4D-4CEC-B7FF-73E318A1BD39}" type="slidenum">
              <a:rPr lang="en-US" smtClean="0"/>
              <a:pPr eaLnBrk="1" hangingPunct="1"/>
              <a:t>62</a:t>
            </a:fld>
            <a:endParaRPr lang="en-US" dirty="0" smtClean="0"/>
          </a:p>
        </p:txBody>
      </p:sp>
      <p:sp>
        <p:nvSpPr>
          <p:cNvPr id="94211" name="Rectangle 3"/>
          <p:cNvSpPr>
            <a:spLocks noGrp="1" noChangeArrowheads="1"/>
          </p:cNvSpPr>
          <p:nvPr>
            <p:ph type="body" idx="1"/>
          </p:nvPr>
        </p:nvSpPr>
        <p:spPr>
          <a:xfrm>
            <a:off x="152400" y="1905000"/>
            <a:ext cx="4267200" cy="4876800"/>
          </a:xfrm>
        </p:spPr>
        <p:txBody>
          <a:bodyPr/>
          <a:lstStyle/>
          <a:p>
            <a:pPr algn="ctr">
              <a:spcBef>
                <a:spcPts val="480"/>
              </a:spcBef>
              <a:buFontTx/>
              <a:buNone/>
              <a:defRPr/>
            </a:pPr>
            <a:r>
              <a:rPr lang="en-US" sz="2000" b="1" dirty="0">
                <a:cs typeface="Tahoma" pitchFamily="34" charset="0"/>
              </a:rPr>
              <a:t>Student Assessment and Educational </a:t>
            </a:r>
            <a:r>
              <a:rPr lang="en-US" sz="2000" b="1" dirty="0" smtClean="0">
                <a:cs typeface="Tahoma" pitchFamily="34" charset="0"/>
              </a:rPr>
              <a:t>Testing  </a:t>
            </a:r>
          </a:p>
          <a:p>
            <a:pPr algn="ctr">
              <a:spcBef>
                <a:spcPts val="480"/>
              </a:spcBef>
              <a:buFontTx/>
              <a:buNone/>
              <a:defRPr/>
            </a:pPr>
            <a:endParaRPr lang="en-US" sz="2000" b="1" dirty="0">
              <a:cs typeface="Tahoma" pitchFamily="34" charset="0"/>
            </a:endParaRPr>
          </a:p>
          <a:p>
            <a:pPr lvl="1" algn="ctr">
              <a:lnSpc>
                <a:spcPct val="80000"/>
              </a:lnSpc>
              <a:spcBef>
                <a:spcPts val="480"/>
              </a:spcBef>
              <a:buFont typeface="Wingdings" pitchFamily="2" charset="2"/>
              <a:buNone/>
              <a:defRPr/>
            </a:pPr>
            <a:r>
              <a:rPr lang="en-US" sz="2000" dirty="0" smtClean="0">
                <a:cs typeface="Tahoma" pitchFamily="34" charset="0"/>
              </a:rPr>
              <a:t>Maria </a:t>
            </a:r>
            <a:r>
              <a:rPr lang="en-US" sz="2000" dirty="0">
                <a:cs typeface="Tahoma" pitchFamily="34" charset="0"/>
              </a:rPr>
              <a:t>C. Bruguera, Director </a:t>
            </a:r>
          </a:p>
          <a:p>
            <a:pPr lvl="1" algn="ctr">
              <a:lnSpc>
                <a:spcPct val="150000"/>
              </a:lnSpc>
              <a:spcBef>
                <a:spcPts val="0"/>
              </a:spcBef>
              <a:buFont typeface="Wingdings" pitchFamily="2" charset="2"/>
              <a:buNone/>
              <a:defRPr/>
            </a:pPr>
            <a:r>
              <a:rPr lang="en-US" sz="2000" dirty="0" smtClean="0">
                <a:solidFill>
                  <a:schemeClr val="accent6">
                    <a:lumMod val="90000"/>
                    <a:lumOff val="10000"/>
                  </a:schemeClr>
                </a:solidFill>
                <a:cs typeface="Tahoma" pitchFamily="34" charset="0"/>
                <a:hlinkClick r:id="rId3"/>
              </a:rPr>
              <a:t>mbruguera@dadeschools.net</a:t>
            </a:r>
            <a:r>
              <a:rPr lang="en-US" sz="2000" dirty="0" smtClean="0">
                <a:solidFill>
                  <a:schemeClr val="accent6">
                    <a:lumMod val="90000"/>
                    <a:lumOff val="10000"/>
                  </a:schemeClr>
                </a:solidFill>
                <a:cs typeface="Tahoma" pitchFamily="34" charset="0"/>
              </a:rPr>
              <a:t> </a:t>
            </a:r>
            <a:r>
              <a:rPr lang="en-US" sz="2000" dirty="0" smtClean="0">
                <a:cs typeface="Tahoma" pitchFamily="34" charset="0"/>
              </a:rPr>
              <a:t> </a:t>
            </a:r>
          </a:p>
          <a:p>
            <a:pPr lvl="1" algn="ctr">
              <a:lnSpc>
                <a:spcPct val="150000"/>
              </a:lnSpc>
              <a:spcBef>
                <a:spcPts val="0"/>
              </a:spcBef>
              <a:buFont typeface="Wingdings" pitchFamily="2" charset="2"/>
              <a:buNone/>
              <a:defRPr/>
            </a:pPr>
            <a:r>
              <a:rPr lang="en-US" sz="2000" dirty="0" smtClean="0">
                <a:cs typeface="Tahoma" pitchFamily="34" charset="0"/>
              </a:rPr>
              <a:t>Mara </a:t>
            </a:r>
            <a:r>
              <a:rPr lang="en-US" sz="2000" dirty="0">
                <a:cs typeface="Tahoma" pitchFamily="34" charset="0"/>
              </a:rPr>
              <a:t>Ugando, Staff Specialist</a:t>
            </a:r>
          </a:p>
          <a:p>
            <a:pPr lvl="1" algn="ctr">
              <a:lnSpc>
                <a:spcPct val="150000"/>
              </a:lnSpc>
              <a:spcBef>
                <a:spcPts val="0"/>
              </a:spcBef>
              <a:buFont typeface="Wingdings" pitchFamily="2" charset="2"/>
              <a:buNone/>
              <a:defRPr/>
            </a:pPr>
            <a:r>
              <a:rPr lang="en-US" sz="2000" dirty="0" smtClean="0">
                <a:solidFill>
                  <a:srgbClr val="C00000"/>
                </a:solidFill>
                <a:cs typeface="Tahoma" pitchFamily="34" charset="0"/>
                <a:hlinkClick r:id="rId4"/>
              </a:rPr>
              <a:t>mugando@dadeschools.net</a:t>
            </a:r>
            <a:endParaRPr lang="en-US" sz="2000" dirty="0">
              <a:solidFill>
                <a:srgbClr val="C00000"/>
              </a:solidFill>
              <a:cs typeface="Tahoma" pitchFamily="34" charset="0"/>
            </a:endParaRPr>
          </a:p>
          <a:p>
            <a:pPr algn="ctr">
              <a:lnSpc>
                <a:spcPct val="150000"/>
              </a:lnSpc>
              <a:spcBef>
                <a:spcPts val="0"/>
              </a:spcBef>
              <a:buFontTx/>
              <a:buNone/>
              <a:defRPr/>
            </a:pPr>
            <a:r>
              <a:rPr lang="en-US" sz="2000" dirty="0" smtClean="0">
                <a:cs typeface="Tahoma" pitchFamily="34" charset="0"/>
              </a:rPr>
              <a:t>Phone</a:t>
            </a:r>
            <a:r>
              <a:rPr lang="en-US" sz="2000" dirty="0">
                <a:cs typeface="Tahoma" pitchFamily="34" charset="0"/>
              </a:rPr>
              <a:t>: 305-995-7520</a:t>
            </a:r>
          </a:p>
          <a:p>
            <a:pPr algn="ctr">
              <a:lnSpc>
                <a:spcPct val="150000"/>
              </a:lnSpc>
              <a:spcBef>
                <a:spcPts val="0"/>
              </a:spcBef>
              <a:buFontTx/>
              <a:buNone/>
              <a:defRPr/>
            </a:pPr>
            <a:r>
              <a:rPr lang="en-US" sz="2000" dirty="0">
                <a:cs typeface="Tahoma" pitchFamily="34" charset="0"/>
              </a:rPr>
              <a:t>Fax: 305-995-7522</a:t>
            </a:r>
          </a:p>
          <a:p>
            <a:pPr eaLnBrk="1" hangingPunct="1">
              <a:buFontTx/>
              <a:buNone/>
              <a:defRPr/>
            </a:pPr>
            <a:endParaRPr lang="en-US" sz="2000" dirty="0" smtClean="0"/>
          </a:p>
        </p:txBody>
      </p:sp>
      <p:sp>
        <p:nvSpPr>
          <p:cNvPr id="4" name="Rectangle 3"/>
          <p:cNvSpPr/>
          <p:nvPr/>
        </p:nvSpPr>
        <p:spPr>
          <a:xfrm>
            <a:off x="228600" y="457200"/>
            <a:ext cx="5562600" cy="769441"/>
          </a:xfrm>
          <a:prstGeom prst="rect">
            <a:avLst/>
          </a:prstGeom>
        </p:spPr>
        <p:txBody>
          <a:bodyPr wrap="square">
            <a:spAutoFit/>
          </a:bodyPr>
          <a:lstStyle/>
          <a:p>
            <a:pPr>
              <a:defRPr/>
            </a:pPr>
            <a:r>
              <a:rPr lang="en-US" sz="4400" dirty="0" smtClean="0">
                <a:latin typeface="+mj-lt"/>
              </a:rPr>
              <a:t>Contact </a:t>
            </a:r>
            <a:r>
              <a:rPr lang="en-US" sz="4400" dirty="0">
                <a:latin typeface="+mj-lt"/>
              </a:rPr>
              <a:t>Information</a:t>
            </a:r>
          </a:p>
        </p:txBody>
      </p:sp>
      <p:sp>
        <p:nvSpPr>
          <p:cNvPr id="5" name="Content Placeholder 2"/>
          <p:cNvSpPr txBox="1">
            <a:spLocks/>
          </p:cNvSpPr>
          <p:nvPr/>
        </p:nvSpPr>
        <p:spPr bwMode="auto">
          <a:xfrm>
            <a:off x="4800600" y="1905001"/>
            <a:ext cx="419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0000"/>
              </a:lnSpc>
              <a:spcBef>
                <a:spcPct val="20000"/>
              </a:spcBef>
              <a:spcAft>
                <a:spcPct val="0"/>
              </a:spcAft>
              <a:buChar char="•"/>
              <a:defRPr sz="3200">
                <a:solidFill>
                  <a:schemeClr val="tx1"/>
                </a:solidFill>
                <a:latin typeface="+mj-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143000" indent="-228600"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US" sz="2000" b="1" kern="0" dirty="0" smtClean="0"/>
              <a:t>ITS - Infrastructure and System Support</a:t>
            </a:r>
            <a:endParaRPr lang="en-US" sz="2000" kern="0" dirty="0" smtClean="0"/>
          </a:p>
          <a:p>
            <a:pPr marL="0" indent="0" algn="ctr">
              <a:buFontTx/>
              <a:buNone/>
            </a:pPr>
            <a:endParaRPr lang="en-US" sz="2000" kern="0" dirty="0" smtClean="0"/>
          </a:p>
          <a:p>
            <a:pPr marL="0" indent="0" algn="ctr">
              <a:buFontTx/>
              <a:buNone/>
            </a:pPr>
            <a:r>
              <a:rPr lang="en-US" sz="2000" kern="0" dirty="0" smtClean="0"/>
              <a:t>Mr. Javier Perez, Executive Director</a:t>
            </a:r>
          </a:p>
          <a:p>
            <a:pPr marL="0" indent="0" algn="ctr">
              <a:buFontTx/>
              <a:buNone/>
            </a:pPr>
            <a:r>
              <a:rPr lang="en-US" sz="2000" u="sng" kern="0" dirty="0" smtClean="0">
                <a:hlinkClick r:id="rId5"/>
              </a:rPr>
              <a:t>JPerez@dadeschools.net</a:t>
            </a:r>
            <a:endParaRPr lang="en-US" sz="2000" kern="0" dirty="0" smtClean="0"/>
          </a:p>
          <a:p>
            <a:pPr marL="0" indent="0" algn="ctr">
              <a:buFontTx/>
              <a:buNone/>
            </a:pPr>
            <a:r>
              <a:rPr lang="en-US" sz="2000" kern="0" dirty="0" smtClean="0"/>
              <a:t>Telephone Number:  305-995-3331</a:t>
            </a:r>
          </a:p>
          <a:p>
            <a:pPr marL="0" indent="0" algn="ctr">
              <a:buFontTx/>
              <a:buNone/>
            </a:pPr>
            <a:r>
              <a:rPr lang="en-US" sz="2000" kern="0" dirty="0" smtClean="0"/>
              <a:t> </a:t>
            </a:r>
          </a:p>
          <a:p>
            <a:pPr marL="0" indent="0" algn="ctr">
              <a:buFontTx/>
              <a:buNone/>
            </a:pPr>
            <a:endParaRPr lang="en-US" sz="2000" kern="0" dirty="0" smtClean="0"/>
          </a:p>
          <a:p>
            <a:pPr marL="0" indent="0" algn="ctr">
              <a:buFontTx/>
              <a:buNone/>
            </a:pPr>
            <a:r>
              <a:rPr lang="en-US" sz="2000" kern="0" dirty="0" smtClean="0"/>
              <a:t>Mr. Roly Avila, Supervisor</a:t>
            </a:r>
          </a:p>
          <a:p>
            <a:pPr marL="0" indent="0" algn="ctr">
              <a:buFontTx/>
              <a:buNone/>
            </a:pPr>
            <a:r>
              <a:rPr lang="en-US" sz="2000" u="sng" kern="0" dirty="0" smtClean="0">
                <a:hlinkClick r:id="rId6"/>
              </a:rPr>
              <a:t>RAvila@dadeschools.net</a:t>
            </a:r>
            <a:endParaRPr lang="en-US" sz="2000" kern="0" dirty="0" smtClean="0"/>
          </a:p>
          <a:p>
            <a:pPr marL="0" indent="0" algn="ctr">
              <a:buFontTx/>
              <a:buNone/>
            </a:pPr>
            <a:r>
              <a:rPr lang="en-US" sz="2000" kern="0" dirty="0" smtClean="0"/>
              <a:t>Telephone Number:  305-995-3334</a:t>
            </a:r>
          </a:p>
          <a:p>
            <a:endParaRPr lang="en-US" sz="2000" kern="0" dirty="0"/>
          </a:p>
        </p:txBody>
      </p:sp>
    </p:spTree>
    <p:extLst>
      <p:ext uri="{BB962C8B-B14F-4D97-AF65-F5344CB8AC3E}">
        <p14:creationId xmlns:p14="http://schemas.microsoft.com/office/powerpoint/2010/main" val="27912863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sz="3600" dirty="0" smtClean="0"/>
          </a:p>
          <a:p>
            <a:pPr marL="0" indent="0" algn="ctr">
              <a:buNone/>
            </a:pPr>
            <a:r>
              <a:rPr lang="en-US" sz="3600" dirty="0" smtClean="0"/>
              <a:t>Please ensure that you complete the </a:t>
            </a:r>
            <a:r>
              <a:rPr lang="en-US" sz="3600" dirty="0"/>
              <a:t>Screencast </a:t>
            </a:r>
            <a:r>
              <a:rPr lang="en-US" sz="3600" dirty="0" smtClean="0"/>
              <a:t>Training Verification Form at</a:t>
            </a:r>
            <a:r>
              <a:rPr lang="en-US" sz="3600" dirty="0"/>
              <a:t>:   </a:t>
            </a:r>
            <a:r>
              <a:rPr lang="en-US" sz="3600" u="sng" dirty="0">
                <a:hlinkClick r:id="rId3"/>
              </a:rPr>
              <a:t>https://</a:t>
            </a:r>
            <a:r>
              <a:rPr lang="en-US" sz="3600" u="sng" dirty="0" smtClean="0">
                <a:hlinkClick r:id="rId3"/>
              </a:rPr>
              <a:t>www.surveymonkey.com/r/29F9PQ7</a:t>
            </a:r>
            <a:r>
              <a:rPr lang="en-US" sz="3600" dirty="0" smtClean="0"/>
              <a:t>  </a:t>
            </a:r>
          </a:p>
          <a:p>
            <a:pPr marL="0" indent="0" algn="ctr">
              <a:buNone/>
            </a:pPr>
            <a:endParaRPr lang="en-US" sz="3600" dirty="0"/>
          </a:p>
          <a:p>
            <a:pPr marL="0" indent="0" algn="ctr">
              <a:buNone/>
            </a:pPr>
            <a:r>
              <a:rPr lang="en-US" sz="3600" dirty="0" smtClean="0"/>
              <a:t>Thank </a:t>
            </a:r>
            <a:r>
              <a:rPr lang="en-US" sz="3600" dirty="0"/>
              <a:t>you for ensuring </a:t>
            </a:r>
          </a:p>
          <a:p>
            <a:pPr marL="0" indent="0" algn="ctr">
              <a:buNone/>
            </a:pPr>
            <a:r>
              <a:rPr lang="en-US" sz="3600" dirty="0"/>
              <a:t>a secure and successful</a:t>
            </a:r>
          </a:p>
          <a:p>
            <a:pPr marL="0" indent="0" algn="ctr">
              <a:buNone/>
            </a:pPr>
            <a:r>
              <a:rPr lang="en-US" sz="3600" dirty="0"/>
              <a:t>Winter 2015 FSA </a:t>
            </a:r>
            <a:r>
              <a:rPr lang="en-US" sz="3600" dirty="0" smtClean="0"/>
              <a:t>EOC test </a:t>
            </a:r>
            <a:r>
              <a:rPr lang="en-US" sz="3600" dirty="0"/>
              <a:t>administration!</a:t>
            </a:r>
          </a:p>
          <a:p>
            <a:pPr marL="0" indent="0" algn="ctr">
              <a:buNone/>
            </a:pPr>
            <a:endParaRPr lang="en-US" sz="3600" dirty="0"/>
          </a:p>
        </p:txBody>
      </p:sp>
      <p:sp>
        <p:nvSpPr>
          <p:cNvPr id="4" name="Slide Number Placeholder 3"/>
          <p:cNvSpPr>
            <a:spLocks noGrp="1"/>
          </p:cNvSpPr>
          <p:nvPr>
            <p:ph type="sldNum" sz="quarter" idx="12"/>
          </p:nvPr>
        </p:nvSpPr>
        <p:spPr/>
        <p:txBody>
          <a:bodyPr/>
          <a:lstStyle/>
          <a:p>
            <a:fld id="{60F88D64-766A-45C3-93FE-3E1D3068B07A}" type="slidenum">
              <a:rPr lang="en-US" smtClean="0"/>
              <a:t>63</a:t>
            </a:fld>
            <a:endParaRPr lang="en-US" dirty="0"/>
          </a:p>
        </p:txBody>
      </p:sp>
    </p:spTree>
    <p:extLst>
      <p:ext uri="{BB962C8B-B14F-4D97-AF65-F5344CB8AC3E}">
        <p14:creationId xmlns:p14="http://schemas.microsoft.com/office/powerpoint/2010/main" val="3508660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Glossary of Terms</a:t>
            </a:r>
            <a:endParaRPr lang="en-US" dirty="0"/>
          </a:p>
        </p:txBody>
      </p:sp>
      <p:sp>
        <p:nvSpPr>
          <p:cNvPr id="3" name="Content Placeholder 2"/>
          <p:cNvSpPr>
            <a:spLocks noGrp="1"/>
          </p:cNvSpPr>
          <p:nvPr>
            <p:ph idx="1"/>
          </p:nvPr>
        </p:nvSpPr>
        <p:spPr>
          <a:xfrm>
            <a:off x="228600" y="1752600"/>
            <a:ext cx="8458200" cy="4419600"/>
          </a:xfrm>
        </p:spPr>
        <p:txBody>
          <a:bodyPr>
            <a:noAutofit/>
          </a:bodyPr>
          <a:lstStyle/>
          <a:p>
            <a:pPr>
              <a:lnSpc>
                <a:spcPct val="80000"/>
              </a:lnSpc>
              <a:spcBef>
                <a:spcPts val="600"/>
              </a:spcBef>
              <a:spcAft>
                <a:spcPts val="600"/>
              </a:spcAft>
            </a:pPr>
            <a:r>
              <a:rPr lang="en-US" sz="2500" b="1" dirty="0" smtClean="0"/>
              <a:t>Secure </a:t>
            </a:r>
            <a:r>
              <a:rPr lang="en-US" sz="2500" b="1" dirty="0"/>
              <a:t>Browser</a:t>
            </a:r>
            <a:r>
              <a:rPr lang="en-US" sz="2500" dirty="0"/>
              <a:t>:</a:t>
            </a:r>
            <a:r>
              <a:rPr lang="en-US" sz="2500" b="1" dirty="0"/>
              <a:t> </a:t>
            </a:r>
            <a:r>
              <a:rPr lang="en-US" sz="2500" dirty="0"/>
              <a:t>The secure browser allows students to access the computer-based FSA assessments. This software must be installed on all computers or devices that will be used for student testing. </a:t>
            </a:r>
            <a:endParaRPr lang="en-US" sz="2500" dirty="0" smtClean="0"/>
          </a:p>
          <a:p>
            <a:pPr>
              <a:lnSpc>
                <a:spcPct val="80000"/>
              </a:lnSpc>
              <a:spcBef>
                <a:spcPts val="600"/>
              </a:spcBef>
              <a:spcAft>
                <a:spcPts val="600"/>
              </a:spcAft>
            </a:pPr>
            <a:r>
              <a:rPr lang="en-US" sz="2500" b="1" dirty="0" smtClean="0"/>
              <a:t>Session </a:t>
            </a:r>
            <a:r>
              <a:rPr lang="en-US" sz="2500" b="1" dirty="0"/>
              <a:t>ID</a:t>
            </a:r>
            <a:r>
              <a:rPr lang="en-US" sz="2500" dirty="0"/>
              <a:t>:</a:t>
            </a:r>
            <a:r>
              <a:rPr lang="en-US" sz="2500" b="1" dirty="0"/>
              <a:t> </a:t>
            </a:r>
            <a:r>
              <a:rPr lang="en-US" sz="2500" dirty="0"/>
              <a:t>Session IDs are unique codes generated by the Test Administrator Interface. In addition to their Username and First Name, students use the Session ID to log in to computer-based FSA assessments</a:t>
            </a:r>
            <a:r>
              <a:rPr lang="en-US" sz="2500" dirty="0" smtClean="0"/>
              <a:t>.</a:t>
            </a:r>
          </a:p>
          <a:p>
            <a:r>
              <a:rPr lang="en-US" sz="2400" b="1" dirty="0"/>
              <a:t>Student Interface</a:t>
            </a:r>
            <a:r>
              <a:rPr lang="en-US" sz="2400" dirty="0"/>
              <a:t>: Students use the Student Interface to log in to and take computer-based FSA tests.</a:t>
            </a:r>
          </a:p>
          <a:p>
            <a:r>
              <a:rPr lang="en-US" sz="2400" b="1" dirty="0"/>
              <a:t>Test Administrator Interface</a:t>
            </a:r>
            <a:r>
              <a:rPr lang="en-US" sz="2400" dirty="0"/>
              <a:t>: Test administrators use the Test Administrator Interface to create and monitor test sessions for all computer-based FSA assessments.</a:t>
            </a:r>
          </a:p>
          <a:p>
            <a:pPr>
              <a:lnSpc>
                <a:spcPct val="80000"/>
              </a:lnSpc>
              <a:spcBef>
                <a:spcPts val="600"/>
              </a:spcBef>
              <a:spcAft>
                <a:spcPts val="600"/>
              </a:spcAft>
            </a:pPr>
            <a:r>
              <a:rPr lang="en-US" sz="2500" dirty="0" smtClean="0"/>
              <a:t> </a:t>
            </a:r>
            <a:endParaRPr lang="en-US" sz="2500" dirty="0"/>
          </a:p>
        </p:txBody>
      </p:sp>
      <p:sp>
        <p:nvSpPr>
          <p:cNvPr id="4" name="Slide Number Placeholder 3"/>
          <p:cNvSpPr>
            <a:spLocks noGrp="1"/>
          </p:cNvSpPr>
          <p:nvPr>
            <p:ph type="sldNum" sz="quarter" idx="12"/>
          </p:nvPr>
        </p:nvSpPr>
        <p:spPr/>
        <p:txBody>
          <a:bodyPr/>
          <a:lstStyle/>
          <a:p>
            <a:fld id="{60F88D64-766A-45C3-93FE-3E1D3068B07A}" type="slidenum">
              <a:rPr lang="en-US" smtClean="0"/>
              <a:t>7</a:t>
            </a:fld>
            <a:endParaRPr lang="en-US" dirty="0"/>
          </a:p>
        </p:txBody>
      </p:sp>
    </p:spTree>
    <p:extLst>
      <p:ext uri="{BB962C8B-B14F-4D97-AF65-F5344CB8AC3E}">
        <p14:creationId xmlns:p14="http://schemas.microsoft.com/office/powerpoint/2010/main" val="2748218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Glossary of Terms</a:t>
            </a:r>
            <a:endParaRPr lang="en-US" dirty="0"/>
          </a:p>
        </p:txBody>
      </p:sp>
      <p:sp>
        <p:nvSpPr>
          <p:cNvPr id="3" name="Content Placeholder 2"/>
          <p:cNvSpPr>
            <a:spLocks noGrp="1"/>
          </p:cNvSpPr>
          <p:nvPr>
            <p:ph idx="1"/>
          </p:nvPr>
        </p:nvSpPr>
        <p:spPr/>
        <p:txBody>
          <a:bodyPr>
            <a:noAutofit/>
          </a:bodyPr>
          <a:lstStyle/>
          <a:p>
            <a:r>
              <a:rPr lang="en-US" sz="2600" b="1" dirty="0" smtClean="0"/>
              <a:t>Test Delivery System (TDS)</a:t>
            </a:r>
            <a:r>
              <a:rPr lang="en-US" sz="2600" dirty="0" smtClean="0"/>
              <a:t>: All computer-based FSA assessments are administered via TDS, which includes the Test Administrator Interface and the Student Interface.</a:t>
            </a:r>
          </a:p>
          <a:p>
            <a:r>
              <a:rPr lang="en-US" sz="2600" b="1" dirty="0" smtClean="0"/>
              <a:t>Test Information Distribution Engine (TIDE)</a:t>
            </a:r>
            <a:r>
              <a:rPr lang="en-US" sz="2600" dirty="0" smtClean="0"/>
              <a:t>: TIDE is the enrollment and user management system for the FSA assessments. Student enrollment and test eligibility information is managed via TIDE. </a:t>
            </a:r>
          </a:p>
          <a:p>
            <a:r>
              <a:rPr lang="en-US" sz="2600" b="1" dirty="0" smtClean="0"/>
              <a:t>Test Tickets</a:t>
            </a:r>
            <a:r>
              <a:rPr lang="en-US" sz="2600" dirty="0" smtClean="0"/>
              <a:t>: Test tickets </a:t>
            </a:r>
            <a:r>
              <a:rPr lang="en-US" sz="2600" dirty="0"/>
              <a:t>are generated in TIDE and </a:t>
            </a:r>
            <a:r>
              <a:rPr lang="en-US" sz="2600" dirty="0" smtClean="0"/>
              <a:t>contain login information for students. Each student must have a test ticket to log in to computer-based FSA assessments. </a:t>
            </a:r>
            <a:endParaRPr lang="en-US" sz="2600" dirty="0"/>
          </a:p>
        </p:txBody>
      </p:sp>
      <p:sp>
        <p:nvSpPr>
          <p:cNvPr id="4" name="Slide Number Placeholder 3"/>
          <p:cNvSpPr>
            <a:spLocks noGrp="1"/>
          </p:cNvSpPr>
          <p:nvPr>
            <p:ph type="sldNum" sz="quarter" idx="12"/>
          </p:nvPr>
        </p:nvSpPr>
        <p:spPr/>
        <p:txBody>
          <a:bodyPr/>
          <a:lstStyle/>
          <a:p>
            <a:fld id="{60F88D64-766A-45C3-93FE-3E1D3068B07A}" type="slidenum">
              <a:rPr lang="en-US" smtClean="0"/>
              <a:t>8</a:t>
            </a:fld>
            <a:endParaRPr lang="en-US" dirty="0"/>
          </a:p>
        </p:txBody>
      </p:sp>
    </p:spTree>
    <p:extLst>
      <p:ext uri="{BB962C8B-B14F-4D97-AF65-F5344CB8AC3E}">
        <p14:creationId xmlns:p14="http://schemas.microsoft.com/office/powerpoint/2010/main" val="1079654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382000" cy="1096962"/>
          </a:xfrm>
        </p:spPr>
        <p:txBody>
          <a:bodyPr>
            <a:normAutofit/>
          </a:bodyPr>
          <a:lstStyle/>
          <a:p>
            <a:pPr marL="0" indent="0"/>
            <a:r>
              <a:rPr lang="en-US" dirty="0"/>
              <a:t>Computer and Device Preparation</a:t>
            </a:r>
          </a:p>
        </p:txBody>
      </p:sp>
      <p:sp>
        <p:nvSpPr>
          <p:cNvPr id="3" name="Content Placeholder 2"/>
          <p:cNvSpPr>
            <a:spLocks noGrp="1"/>
          </p:cNvSpPr>
          <p:nvPr>
            <p:ph idx="1"/>
          </p:nvPr>
        </p:nvSpPr>
        <p:spPr>
          <a:xfrm>
            <a:off x="152400" y="1600200"/>
            <a:ext cx="8737092" cy="4876799"/>
          </a:xfrm>
        </p:spPr>
        <p:txBody>
          <a:bodyPr/>
          <a:lstStyle/>
          <a:p>
            <a:pPr>
              <a:spcBef>
                <a:spcPts val="300"/>
              </a:spcBef>
              <a:spcAft>
                <a:spcPts val="300"/>
              </a:spcAft>
            </a:pPr>
            <a:r>
              <a:rPr lang="en-US" sz="2200" b="1" dirty="0" smtClean="0">
                <a:solidFill>
                  <a:srgbClr val="C00000"/>
                </a:solidFill>
              </a:rPr>
              <a:t>NEW!!! </a:t>
            </a:r>
            <a:r>
              <a:rPr lang="en-US" sz="2200" dirty="0" smtClean="0"/>
              <a:t>The AIR Secure Browser must be installed on all computers or devices that students will use for testing. </a:t>
            </a:r>
            <a:r>
              <a:rPr lang="en-US" sz="2200" b="1" dirty="0" smtClean="0">
                <a:solidFill>
                  <a:srgbClr val="C00000"/>
                </a:solidFill>
              </a:rPr>
              <a:t>A new version of the secure browser for the 2015–2016 school year must be installed prior to the start of the Fall 2015 administration.</a:t>
            </a:r>
          </a:p>
          <a:p>
            <a:pPr>
              <a:spcBef>
                <a:spcPts val="300"/>
              </a:spcBef>
              <a:spcAft>
                <a:spcPts val="300"/>
              </a:spcAft>
            </a:pPr>
            <a:r>
              <a:rPr lang="en-US" sz="2200" dirty="0" smtClean="0"/>
              <a:t>Instructions for installing the Secure Browser are available in the FSA Portal. </a:t>
            </a:r>
          </a:p>
          <a:p>
            <a:pPr>
              <a:spcBef>
                <a:spcPts val="300"/>
              </a:spcBef>
              <a:spcAft>
                <a:spcPts val="300"/>
              </a:spcAft>
            </a:pPr>
            <a:r>
              <a:rPr lang="en-US" sz="2200" dirty="0" smtClean="0"/>
              <a:t>Information on devices supported for testing may be found in the </a:t>
            </a:r>
            <a:r>
              <a:rPr lang="en-US" sz="2200" i="1" dirty="0" smtClean="0"/>
              <a:t>System Requirements for Online Testing</a:t>
            </a:r>
            <a:r>
              <a:rPr lang="en-US" sz="2200" dirty="0" smtClean="0"/>
              <a:t>, also available in the portal.</a:t>
            </a:r>
          </a:p>
          <a:p>
            <a:pPr>
              <a:spcBef>
                <a:spcPts val="300"/>
              </a:spcBef>
              <a:spcAft>
                <a:spcPts val="300"/>
              </a:spcAft>
            </a:pPr>
            <a:r>
              <a:rPr lang="en-US" sz="2200" dirty="0"/>
              <a:t>The </a:t>
            </a:r>
            <a:r>
              <a:rPr lang="en-US" sz="2200" b="1" dirty="0"/>
              <a:t>Infrastructure Trial </a:t>
            </a:r>
            <a:r>
              <a:rPr lang="en-US" sz="2200" dirty="0"/>
              <a:t>must also have been successfully loaded on each workstation or device prior to the test administration. </a:t>
            </a:r>
          </a:p>
          <a:p>
            <a:pPr lvl="1">
              <a:spcBef>
                <a:spcPts val="300"/>
              </a:spcBef>
              <a:spcAft>
                <a:spcPts val="300"/>
              </a:spcAft>
            </a:pPr>
            <a:r>
              <a:rPr lang="en-US" sz="2200" dirty="0"/>
              <a:t>The Infrastructure Trial uses mock content that simulates the loading and processing of an operational test administration. Instructions for running this trial can be found in the </a:t>
            </a:r>
            <a:r>
              <a:rPr lang="en-US" sz="2200" i="1" dirty="0"/>
              <a:t>FSA Infrastructure Trial Guide</a:t>
            </a:r>
            <a:r>
              <a:rPr lang="en-US" sz="2200" dirty="0"/>
              <a:t>, available in the FSA Portal (please refer to </a:t>
            </a:r>
            <a:r>
              <a:rPr lang="en-US" sz="2200" b="1" dirty="0"/>
              <a:t>Weekly Briefing #17947</a:t>
            </a:r>
            <a:r>
              <a:rPr lang="en-US" sz="2200" dirty="0"/>
              <a:t>).</a:t>
            </a:r>
          </a:p>
          <a:p>
            <a:pPr>
              <a:spcBef>
                <a:spcPts val="300"/>
              </a:spcBef>
              <a:spcAft>
                <a:spcPts val="300"/>
              </a:spcAft>
            </a:pPr>
            <a:r>
              <a:rPr lang="en-US" sz="2200" b="1" u="sng" dirty="0" smtClean="0">
                <a:solidFill>
                  <a:srgbClr val="FF0000"/>
                </a:solidFill>
              </a:rPr>
              <a:t>Important Note</a:t>
            </a:r>
            <a:r>
              <a:rPr lang="en-US" sz="2200" b="1" dirty="0" smtClean="0">
                <a:solidFill>
                  <a:srgbClr val="FF0000"/>
                </a:solidFill>
              </a:rPr>
              <a:t>: Schools that participated in the Fall 2015 FSA EOC administration do </a:t>
            </a:r>
            <a:r>
              <a:rPr lang="en-US" sz="2200" b="1" u="sng" dirty="0" smtClean="0">
                <a:solidFill>
                  <a:srgbClr val="FF0000"/>
                </a:solidFill>
              </a:rPr>
              <a:t>NOT</a:t>
            </a:r>
            <a:r>
              <a:rPr lang="en-US" sz="2200" b="1" dirty="0" smtClean="0">
                <a:solidFill>
                  <a:srgbClr val="FF0000"/>
                </a:solidFill>
              </a:rPr>
              <a:t> have to conduct the infrastructure trial.</a:t>
            </a:r>
          </a:p>
          <a:p>
            <a:pPr lvl="1">
              <a:spcBef>
                <a:spcPts val="300"/>
              </a:spcBef>
              <a:spcAft>
                <a:spcPts val="300"/>
              </a:spcAft>
            </a:pPr>
            <a:endParaRPr lang="en-US" sz="2200" dirty="0">
              <a:solidFill>
                <a:srgbClr val="C00000"/>
              </a:solidFill>
            </a:endParaRPr>
          </a:p>
          <a:p>
            <a:pPr marL="0" indent="0">
              <a:buNone/>
            </a:pPr>
            <a:endParaRPr lang="en-US" sz="2600" dirty="0" smtClean="0"/>
          </a:p>
        </p:txBody>
      </p:sp>
      <p:sp>
        <p:nvSpPr>
          <p:cNvPr id="5" name="Slide Number Placeholder 4"/>
          <p:cNvSpPr>
            <a:spLocks noGrp="1"/>
          </p:cNvSpPr>
          <p:nvPr>
            <p:ph type="sldNum" sz="quarter" idx="12"/>
          </p:nvPr>
        </p:nvSpPr>
        <p:spPr/>
        <p:txBody>
          <a:bodyPr/>
          <a:lstStyle/>
          <a:p>
            <a:fld id="{60F88D64-766A-45C3-93FE-3E1D3068B07A}" type="slidenum">
              <a:rPr lang="en-US" smtClean="0"/>
              <a:t>9</a:t>
            </a:fld>
            <a:endParaRPr lang="en-US" dirty="0"/>
          </a:p>
        </p:txBody>
      </p:sp>
    </p:spTree>
    <p:extLst>
      <p:ext uri="{BB962C8B-B14F-4D97-AF65-F5344CB8AC3E}">
        <p14:creationId xmlns:p14="http://schemas.microsoft.com/office/powerpoint/2010/main" val="19674564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10704</TotalTime>
  <Words>7747</Words>
  <Application>Microsoft Office PowerPoint</Application>
  <PresentationFormat>On-screen Show (4:3)</PresentationFormat>
  <Paragraphs>695</Paragraphs>
  <Slides>63</Slides>
  <Notes>63</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Winter 2015 Florida Standards Assessments Training Materials</vt:lpstr>
      <vt:lpstr>Test Administration Manual</vt:lpstr>
      <vt:lpstr>Appendices</vt:lpstr>
      <vt:lpstr>Resources and User Guides  </vt:lpstr>
      <vt:lpstr> Resources for the  Technology Coordinator </vt:lpstr>
      <vt:lpstr>Glossary of Terms</vt:lpstr>
      <vt:lpstr>Glossary of Terms</vt:lpstr>
      <vt:lpstr>Glossary of Terms</vt:lpstr>
      <vt:lpstr>Computer and Device Preparation</vt:lpstr>
      <vt:lpstr>Test Administration Schedule</vt:lpstr>
      <vt:lpstr>Test Administration Schedule</vt:lpstr>
      <vt:lpstr>Students to Be Tested</vt:lpstr>
      <vt:lpstr>Students to Be Tested</vt:lpstr>
      <vt:lpstr> Students to Be Tested </vt:lpstr>
      <vt:lpstr>Appendix A: Accommodations</vt:lpstr>
      <vt:lpstr>Appendix A: Accommodations</vt:lpstr>
      <vt:lpstr>Appendix A: Accommodations</vt:lpstr>
      <vt:lpstr> State and District  Requirements </vt:lpstr>
      <vt:lpstr>Test Security</vt:lpstr>
      <vt:lpstr>Test Security Policies and Procedures</vt:lpstr>
      <vt:lpstr>Test Security Policies and Procedures</vt:lpstr>
      <vt:lpstr>Test Security Policies and Procedures</vt:lpstr>
      <vt:lpstr>Test Security Policies and Procedures</vt:lpstr>
      <vt:lpstr>Test Security Policies and Procedures</vt:lpstr>
      <vt:lpstr>Test Security Policies and Procedures</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Before Testing</vt:lpstr>
      <vt:lpstr>School Assessment Coordinator During Testing  </vt:lpstr>
      <vt:lpstr>School Assessment Coordinator During Testing</vt:lpstr>
      <vt:lpstr>School Assessment Coordinator During Testing</vt:lpstr>
      <vt:lpstr>School Assessment Coordinator During Testing</vt:lpstr>
      <vt:lpstr>School Assessment Coordinator After Testing  </vt:lpstr>
      <vt:lpstr>School Assessment Coordinator After Testing </vt:lpstr>
      <vt:lpstr>School Assessment Coordinator After Testing</vt:lpstr>
      <vt:lpstr>Return Schedule</vt:lpstr>
      <vt:lpstr>District Assessment Coordinator  (DAC) ONLY Box  </vt:lpstr>
      <vt:lpstr>Comment Form</vt:lpstr>
      <vt:lpstr>FSA Help Desk</vt:lpstr>
      <vt:lpstr>PowerPoint Presentation</vt:lpstr>
      <vt:lpstr>PowerPoint Presentation</vt:lpstr>
    </vt:vector>
  </TitlesOfParts>
  <Company>Florida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Winter 2014–2015 Florida Standards Assessments English Language Arts Writing Field Test</dc:title>
  <dc:creator>Catherine Altmaier</dc:creator>
  <cp:lastModifiedBy>Bruguera, Maria C.</cp:lastModifiedBy>
  <cp:revision>464</cp:revision>
  <cp:lastPrinted>2015-10-13T18:31:31Z</cp:lastPrinted>
  <dcterms:created xsi:type="dcterms:W3CDTF">2014-12-03T16:33:38Z</dcterms:created>
  <dcterms:modified xsi:type="dcterms:W3CDTF">2015-11-02T15:50:50Z</dcterms:modified>
</cp:coreProperties>
</file>