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84" r:id="rId2"/>
  </p:sldMasterIdLst>
  <p:notesMasterIdLst>
    <p:notesMasterId r:id="rId67"/>
  </p:notesMasterIdLst>
  <p:handoutMasterIdLst>
    <p:handoutMasterId r:id="rId68"/>
  </p:handoutMasterIdLst>
  <p:sldIdLst>
    <p:sldId id="256" r:id="rId3"/>
    <p:sldId id="653" r:id="rId4"/>
    <p:sldId id="720" r:id="rId5"/>
    <p:sldId id="683" r:id="rId6"/>
    <p:sldId id="719" r:id="rId7"/>
    <p:sldId id="647" r:id="rId8"/>
    <p:sldId id="718" r:id="rId9"/>
    <p:sldId id="288" r:id="rId10"/>
    <p:sldId id="667" r:id="rId11"/>
    <p:sldId id="560" r:id="rId12"/>
    <p:sldId id="721" r:id="rId13"/>
    <p:sldId id="670" r:id="rId14"/>
    <p:sldId id="515" r:id="rId15"/>
    <p:sldId id="478" r:id="rId16"/>
    <p:sldId id="477" r:id="rId17"/>
    <p:sldId id="607" r:id="rId18"/>
    <p:sldId id="697" r:id="rId19"/>
    <p:sldId id="610" r:id="rId20"/>
    <p:sldId id="612" r:id="rId21"/>
    <p:sldId id="661" r:id="rId22"/>
    <p:sldId id="698" r:id="rId23"/>
    <p:sldId id="699" r:id="rId24"/>
    <p:sldId id="700" r:id="rId25"/>
    <p:sldId id="701" r:id="rId26"/>
    <p:sldId id="702" r:id="rId27"/>
    <p:sldId id="703" r:id="rId28"/>
    <p:sldId id="704" r:id="rId29"/>
    <p:sldId id="705" r:id="rId30"/>
    <p:sldId id="707" r:id="rId31"/>
    <p:sldId id="708" r:id="rId32"/>
    <p:sldId id="613" r:id="rId33"/>
    <p:sldId id="522" r:id="rId34"/>
    <p:sldId id="711" r:id="rId35"/>
    <p:sldId id="617" r:id="rId36"/>
    <p:sldId id="618" r:id="rId37"/>
    <p:sldId id="619" r:id="rId38"/>
    <p:sldId id="620" r:id="rId39"/>
    <p:sldId id="622" r:id="rId40"/>
    <p:sldId id="407" r:id="rId41"/>
    <p:sldId id="423" r:id="rId42"/>
    <p:sldId id="663" r:id="rId43"/>
    <p:sldId id="396" r:id="rId44"/>
    <p:sldId id="664" r:id="rId45"/>
    <p:sldId id="675" r:id="rId46"/>
    <p:sldId id="671" r:id="rId47"/>
    <p:sldId id="672" r:id="rId48"/>
    <p:sldId id="712" r:id="rId49"/>
    <p:sldId id="623" r:id="rId50"/>
    <p:sldId id="666" r:id="rId51"/>
    <p:sldId id="648" r:id="rId52"/>
    <p:sldId id="716" r:id="rId53"/>
    <p:sldId id="650" r:id="rId54"/>
    <p:sldId id="651" r:id="rId55"/>
    <p:sldId id="714" r:id="rId56"/>
    <p:sldId id="690" r:id="rId57"/>
    <p:sldId id="634" r:id="rId58"/>
    <p:sldId id="636" r:id="rId59"/>
    <p:sldId id="638" r:id="rId60"/>
    <p:sldId id="673" r:id="rId61"/>
    <p:sldId id="674" r:id="rId62"/>
    <p:sldId id="645" r:id="rId63"/>
    <p:sldId id="717" r:id="rId64"/>
    <p:sldId id="722" r:id="rId65"/>
    <p:sldId id="646" r:id="rId6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mika.brinson" initials="t" lastIdx="1" clrIdx="0"/>
  <p:cmAuthor id="1" name="Catherine Altmaier" initials="CA" lastIdx="34" clrIdx="1"/>
  <p:cmAuthor id="2" name="molly.hand" initials="m" lastIdx="2" clrIdx="2"/>
  <p:cmAuthor id="3" name="Nash, Lisa" initials="NL" lastIdx="2" clrIdx="3"/>
  <p:cmAuthor id="4" name="Black, Jenny" initials="BJ" lastIdx="15"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0C1"/>
    <a:srgbClr val="663300"/>
    <a:srgbClr val="FF33CC"/>
    <a:srgbClr val="FFEEDD"/>
    <a:srgbClr val="FFD7AF"/>
    <a:srgbClr val="FFE6CD"/>
    <a:srgbClr val="FFE2C5"/>
    <a:srgbClr val="FFF0E1"/>
    <a:srgbClr val="FFCC99"/>
    <a:srgbClr val="FFEC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90" autoAdjust="0"/>
    <p:restoredTop sz="99280" autoAdjust="0"/>
  </p:normalViewPr>
  <p:slideViewPr>
    <p:cSldViewPr>
      <p:cViewPr varScale="1">
        <p:scale>
          <a:sx n="91" d="100"/>
          <a:sy n="91" d="100"/>
        </p:scale>
        <p:origin x="-762" y="-108"/>
      </p:cViewPr>
      <p:guideLst>
        <p:guide orient="horz" pos="2160"/>
        <p:guide pos="2880"/>
      </p:guideLst>
    </p:cSldViewPr>
  </p:slideViewPr>
  <p:outlineViewPr>
    <p:cViewPr>
      <p:scale>
        <a:sx n="33" d="100"/>
        <a:sy n="33" d="100"/>
      </p:scale>
      <p:origin x="48" y="5898"/>
    </p:cViewPr>
  </p:outlineViewPr>
  <p:notesTextViewPr>
    <p:cViewPr>
      <p:scale>
        <a:sx n="100" d="100"/>
        <a:sy n="100" d="100"/>
      </p:scale>
      <p:origin x="0" y="0"/>
    </p:cViewPr>
  </p:notesTextViewPr>
  <p:sorterViewPr>
    <p:cViewPr>
      <p:scale>
        <a:sx n="130" d="100"/>
        <a:sy n="130" d="100"/>
      </p:scale>
      <p:origin x="0" y="9756"/>
    </p:cViewPr>
  </p:sorterViewPr>
  <p:notesViewPr>
    <p:cSldViewPr>
      <p:cViewPr varScale="1">
        <p:scale>
          <a:sx n="69" d="100"/>
          <a:sy n="69" d="100"/>
        </p:scale>
        <p:origin x="-323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atin typeface="Arial" charset="0"/>
                <a:cs typeface="+mn-cs"/>
              </a:defRPr>
            </a:lvl1pPr>
          </a:lstStyle>
          <a:p>
            <a:pPr>
              <a:defRPr/>
            </a:pPr>
            <a:fld id="{11971D42-0ADF-48BD-93EB-F79080CB98FF}" type="datetimeFigureOut">
              <a:rPr lang="en-US"/>
              <a:pPr>
                <a:defRPr/>
              </a:pPr>
              <a:t>10/26/2016</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atin typeface="Arial" charset="0"/>
                <a:cs typeface="+mn-cs"/>
              </a:defRPr>
            </a:lvl1pPr>
          </a:lstStyle>
          <a:p>
            <a:pPr>
              <a:defRPr/>
            </a:pPr>
            <a:fld id="{0395E94A-C851-4E45-9477-133885FB360B}" type="slidenum">
              <a:rPr lang="en-US"/>
              <a:pPr>
                <a:defRPr/>
              </a:pPr>
              <a:t>‹#›</a:t>
            </a:fld>
            <a:endParaRPr lang="en-US" dirty="0"/>
          </a:p>
        </p:txBody>
      </p:sp>
    </p:spTree>
    <p:extLst>
      <p:ext uri="{BB962C8B-B14F-4D97-AF65-F5344CB8AC3E}">
        <p14:creationId xmlns:p14="http://schemas.microsoft.com/office/powerpoint/2010/main" val="2617892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en-US" dirty="0"/>
          </a:p>
        </p:txBody>
      </p:sp>
      <p:sp>
        <p:nvSpPr>
          <p:cNvPr id="108547" name="Rectangle 3"/>
          <p:cNvSpPr>
            <a:spLocks noGrp="1" noChangeArrowheads="1"/>
          </p:cNvSpPr>
          <p:nvPr>
            <p:ph type="dt"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en-US" dirty="0"/>
          </a:p>
        </p:txBody>
      </p:sp>
      <p:sp>
        <p:nvSpPr>
          <p:cNvPr id="143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8549" name="Rectangle 5"/>
          <p:cNvSpPr>
            <a:spLocks noGrp="1" noChangeArrowheads="1"/>
          </p:cNvSpPr>
          <p:nvPr>
            <p:ph type="body" sz="quarter" idx="3"/>
          </p:nvPr>
        </p:nvSpPr>
        <p:spPr bwMode="auto">
          <a:xfrm>
            <a:off x="701040" y="4416426"/>
            <a:ext cx="560832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8550"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en-US" dirty="0"/>
          </a:p>
        </p:txBody>
      </p:sp>
      <p:sp>
        <p:nvSpPr>
          <p:cNvPr id="108551"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F89C0AE0-7DF2-43A2-9DB0-B55991242C45}" type="slidenum">
              <a:rPr lang="en-US"/>
              <a:pPr>
                <a:defRPr/>
              </a:pPr>
              <a:t>‹#›</a:t>
            </a:fld>
            <a:endParaRPr lang="en-US" dirty="0"/>
          </a:p>
        </p:txBody>
      </p:sp>
    </p:spTree>
    <p:extLst>
      <p:ext uri="{BB962C8B-B14F-4D97-AF65-F5344CB8AC3E}">
        <p14:creationId xmlns:p14="http://schemas.microsoft.com/office/powerpoint/2010/main" val="3830297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a:t>
            </a:fld>
            <a:endParaRPr lang="en-US" dirty="0"/>
          </a:p>
        </p:txBody>
      </p:sp>
    </p:spTree>
    <p:extLst>
      <p:ext uri="{BB962C8B-B14F-4D97-AF65-F5344CB8AC3E}">
        <p14:creationId xmlns:p14="http://schemas.microsoft.com/office/powerpoint/2010/main" val="3443864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endParaRPr lang="en-US" sz="1200"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10</a:t>
            </a:fld>
            <a:endParaRPr lang="en-US" dirty="0"/>
          </a:p>
        </p:txBody>
      </p:sp>
    </p:spTree>
    <p:extLst>
      <p:ext uri="{BB962C8B-B14F-4D97-AF65-F5344CB8AC3E}">
        <p14:creationId xmlns:p14="http://schemas.microsoft.com/office/powerpoint/2010/main" val="3016988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effectLst/>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133675EB-FFF5-4648-B14D-508B4C423457}" type="slidenum">
              <a:rPr lang="en-US" smtClean="0"/>
              <a:t>11</a:t>
            </a:fld>
            <a:endParaRPr lang="en-US" dirty="0"/>
          </a:p>
        </p:txBody>
      </p:sp>
    </p:spTree>
    <p:extLst>
      <p:ext uri="{BB962C8B-B14F-4D97-AF65-F5344CB8AC3E}">
        <p14:creationId xmlns:p14="http://schemas.microsoft.com/office/powerpoint/2010/main" val="1736881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ea typeface="MS PGothic" pitchFamily="34" charset="-128"/>
              <a:cs typeface="Arial"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800" indent="-285692" eaLnBrk="0" hangingPunct="0">
              <a:spcBef>
                <a:spcPct val="30000"/>
              </a:spcBef>
              <a:defRPr sz="1200">
                <a:solidFill>
                  <a:schemeClr val="tx1"/>
                </a:solidFill>
                <a:latin typeface="Arial" pitchFamily="34" charset="0"/>
              </a:defRPr>
            </a:lvl2pPr>
            <a:lvl3pPr marL="1142770" indent="-228555" eaLnBrk="0" hangingPunct="0">
              <a:spcBef>
                <a:spcPct val="30000"/>
              </a:spcBef>
              <a:defRPr sz="1200">
                <a:solidFill>
                  <a:schemeClr val="tx1"/>
                </a:solidFill>
                <a:latin typeface="Arial" pitchFamily="34" charset="0"/>
              </a:defRPr>
            </a:lvl3pPr>
            <a:lvl4pPr marL="1599877" indent="-228555" eaLnBrk="0" hangingPunct="0">
              <a:spcBef>
                <a:spcPct val="30000"/>
              </a:spcBef>
              <a:defRPr sz="1200">
                <a:solidFill>
                  <a:schemeClr val="tx1"/>
                </a:solidFill>
                <a:latin typeface="Arial" pitchFamily="34" charset="0"/>
              </a:defRPr>
            </a:lvl4pPr>
            <a:lvl5pPr marL="2056985" indent="-228555" eaLnBrk="0" hangingPunct="0">
              <a:spcBef>
                <a:spcPct val="30000"/>
              </a:spcBef>
              <a:defRPr sz="1200">
                <a:solidFill>
                  <a:schemeClr val="tx1"/>
                </a:solidFill>
                <a:latin typeface="Arial" pitchFamily="34" charset="0"/>
              </a:defRPr>
            </a:lvl5pPr>
            <a:lvl6pPr marL="2514093" indent="-228555" eaLnBrk="0" fontAlgn="base" hangingPunct="0">
              <a:spcBef>
                <a:spcPct val="30000"/>
              </a:spcBef>
              <a:spcAft>
                <a:spcPct val="0"/>
              </a:spcAft>
              <a:defRPr sz="1200">
                <a:solidFill>
                  <a:schemeClr val="tx1"/>
                </a:solidFill>
                <a:latin typeface="Arial" pitchFamily="34" charset="0"/>
              </a:defRPr>
            </a:lvl6pPr>
            <a:lvl7pPr marL="2971199" indent="-228555" eaLnBrk="0" fontAlgn="base" hangingPunct="0">
              <a:spcBef>
                <a:spcPct val="30000"/>
              </a:spcBef>
              <a:spcAft>
                <a:spcPct val="0"/>
              </a:spcAft>
              <a:defRPr sz="1200">
                <a:solidFill>
                  <a:schemeClr val="tx1"/>
                </a:solidFill>
                <a:latin typeface="Arial" pitchFamily="34" charset="0"/>
              </a:defRPr>
            </a:lvl7pPr>
            <a:lvl8pPr marL="3428308" indent="-228555" eaLnBrk="0" fontAlgn="base" hangingPunct="0">
              <a:spcBef>
                <a:spcPct val="30000"/>
              </a:spcBef>
              <a:spcAft>
                <a:spcPct val="0"/>
              </a:spcAft>
              <a:defRPr sz="1200">
                <a:solidFill>
                  <a:schemeClr val="tx1"/>
                </a:solidFill>
                <a:latin typeface="Arial" pitchFamily="34" charset="0"/>
              </a:defRPr>
            </a:lvl8pPr>
            <a:lvl9pPr marL="3885415" indent="-22855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0C9B7D6-CBD1-4B22-8CA8-AEA09F19FEFA}" type="slidenum">
              <a:rPr lang="en-US" altLang="en-US" smtClean="0"/>
              <a:pPr eaLnBrk="1" hangingPunct="1">
                <a:spcBef>
                  <a:spcPct val="0"/>
                </a:spcBef>
              </a:pPr>
              <a:t>12</a:t>
            </a:fld>
            <a:endParaRPr lang="en-US" altLang="en-US" dirty="0"/>
          </a:p>
        </p:txBody>
      </p:sp>
    </p:spTree>
    <p:extLst>
      <p:ext uri="{BB962C8B-B14F-4D97-AF65-F5344CB8AC3E}">
        <p14:creationId xmlns:p14="http://schemas.microsoft.com/office/powerpoint/2010/main" val="1045861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13</a:t>
            </a:fld>
            <a:endParaRPr lang="en-US" dirty="0"/>
          </a:p>
        </p:txBody>
      </p:sp>
    </p:spTree>
    <p:extLst>
      <p:ext uri="{BB962C8B-B14F-4D97-AF65-F5344CB8AC3E}">
        <p14:creationId xmlns:p14="http://schemas.microsoft.com/office/powerpoint/2010/main" val="1630738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14</a:t>
            </a:fld>
            <a:endParaRPr lang="en-US" dirty="0"/>
          </a:p>
        </p:txBody>
      </p:sp>
    </p:spTree>
    <p:extLst>
      <p:ext uri="{BB962C8B-B14F-4D97-AF65-F5344CB8AC3E}">
        <p14:creationId xmlns:p14="http://schemas.microsoft.com/office/powerpoint/2010/main" val="674344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lvl="1" indent="-347663">
              <a:lnSpc>
                <a:spcPct val="80000"/>
              </a:lnSpc>
              <a:spcBef>
                <a:spcPts val="600"/>
              </a:spcBef>
              <a:spcAft>
                <a:spcPts val="600"/>
              </a:spcAft>
              <a:buFont typeface="Tahoma"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15</a:t>
            </a:fld>
            <a:endParaRPr lang="en-US" dirty="0"/>
          </a:p>
        </p:txBody>
      </p:sp>
    </p:spTree>
    <p:extLst>
      <p:ext uri="{BB962C8B-B14F-4D97-AF65-F5344CB8AC3E}">
        <p14:creationId xmlns:p14="http://schemas.microsoft.com/office/powerpoint/2010/main" val="2498152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16</a:t>
            </a:fld>
            <a:endParaRPr lang="en-US" dirty="0"/>
          </a:p>
        </p:txBody>
      </p:sp>
    </p:spTree>
    <p:extLst>
      <p:ext uri="{BB962C8B-B14F-4D97-AF65-F5344CB8AC3E}">
        <p14:creationId xmlns:p14="http://schemas.microsoft.com/office/powerpoint/2010/main" val="3044155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17</a:t>
            </a:fld>
            <a:endParaRPr lang="en-US" dirty="0"/>
          </a:p>
        </p:txBody>
      </p:sp>
    </p:spTree>
    <p:extLst>
      <p:ext uri="{BB962C8B-B14F-4D97-AF65-F5344CB8AC3E}">
        <p14:creationId xmlns:p14="http://schemas.microsoft.com/office/powerpoint/2010/main" val="2101213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18</a:t>
            </a:fld>
            <a:endParaRPr lang="en-US" dirty="0"/>
          </a:p>
        </p:txBody>
      </p:sp>
    </p:spTree>
    <p:extLst>
      <p:ext uri="{BB962C8B-B14F-4D97-AF65-F5344CB8AC3E}">
        <p14:creationId xmlns:p14="http://schemas.microsoft.com/office/powerpoint/2010/main" val="2045961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19</a:t>
            </a:fld>
            <a:endParaRPr lang="en-US" dirty="0"/>
          </a:p>
        </p:txBody>
      </p:sp>
    </p:spTree>
    <p:extLst>
      <p:ext uri="{BB962C8B-B14F-4D97-AF65-F5344CB8AC3E}">
        <p14:creationId xmlns:p14="http://schemas.microsoft.com/office/powerpoint/2010/main" val="3888644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2</a:t>
            </a:fld>
            <a:endParaRPr lang="en-US" dirty="0"/>
          </a:p>
        </p:txBody>
      </p:sp>
    </p:spTree>
    <p:extLst>
      <p:ext uri="{BB962C8B-B14F-4D97-AF65-F5344CB8AC3E}">
        <p14:creationId xmlns:p14="http://schemas.microsoft.com/office/powerpoint/2010/main" val="562631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20</a:t>
            </a:fld>
            <a:endParaRPr lang="en-US" dirty="0"/>
          </a:p>
        </p:txBody>
      </p:sp>
    </p:spTree>
    <p:extLst>
      <p:ext uri="{BB962C8B-B14F-4D97-AF65-F5344CB8AC3E}">
        <p14:creationId xmlns:p14="http://schemas.microsoft.com/office/powerpoint/2010/main" val="3514222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21</a:t>
            </a:fld>
            <a:endParaRPr lang="en-US" dirty="0"/>
          </a:p>
        </p:txBody>
      </p:sp>
    </p:spTree>
    <p:extLst>
      <p:ext uri="{BB962C8B-B14F-4D97-AF65-F5344CB8AC3E}">
        <p14:creationId xmlns:p14="http://schemas.microsoft.com/office/powerpoint/2010/main" val="1072096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22</a:t>
            </a:fld>
            <a:endParaRPr lang="en-US" dirty="0"/>
          </a:p>
        </p:txBody>
      </p:sp>
    </p:spTree>
    <p:extLst>
      <p:ext uri="{BB962C8B-B14F-4D97-AF65-F5344CB8AC3E}">
        <p14:creationId xmlns:p14="http://schemas.microsoft.com/office/powerpoint/2010/main" val="3077373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23</a:t>
            </a:fld>
            <a:endParaRPr lang="en-US" dirty="0"/>
          </a:p>
        </p:txBody>
      </p:sp>
    </p:spTree>
    <p:extLst>
      <p:ext uri="{BB962C8B-B14F-4D97-AF65-F5344CB8AC3E}">
        <p14:creationId xmlns:p14="http://schemas.microsoft.com/office/powerpoint/2010/main" val="85935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24</a:t>
            </a:fld>
            <a:endParaRPr lang="en-US" dirty="0"/>
          </a:p>
        </p:txBody>
      </p:sp>
    </p:spTree>
    <p:extLst>
      <p:ext uri="{BB962C8B-B14F-4D97-AF65-F5344CB8AC3E}">
        <p14:creationId xmlns:p14="http://schemas.microsoft.com/office/powerpoint/2010/main" val="1219850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25</a:t>
            </a:fld>
            <a:endParaRPr lang="en-US" dirty="0"/>
          </a:p>
        </p:txBody>
      </p:sp>
    </p:spTree>
    <p:extLst>
      <p:ext uri="{BB962C8B-B14F-4D97-AF65-F5344CB8AC3E}">
        <p14:creationId xmlns:p14="http://schemas.microsoft.com/office/powerpoint/2010/main" val="3837534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26</a:t>
            </a:fld>
            <a:endParaRPr lang="en-US" dirty="0"/>
          </a:p>
        </p:txBody>
      </p:sp>
    </p:spTree>
    <p:extLst>
      <p:ext uri="{BB962C8B-B14F-4D97-AF65-F5344CB8AC3E}">
        <p14:creationId xmlns:p14="http://schemas.microsoft.com/office/powerpoint/2010/main" val="2910596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27</a:t>
            </a:fld>
            <a:endParaRPr lang="en-US" dirty="0"/>
          </a:p>
        </p:txBody>
      </p:sp>
    </p:spTree>
    <p:extLst>
      <p:ext uri="{BB962C8B-B14F-4D97-AF65-F5344CB8AC3E}">
        <p14:creationId xmlns:p14="http://schemas.microsoft.com/office/powerpoint/2010/main" val="1453732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28</a:t>
            </a:fld>
            <a:endParaRPr lang="en-US" dirty="0"/>
          </a:p>
        </p:txBody>
      </p:sp>
    </p:spTree>
    <p:extLst>
      <p:ext uri="{BB962C8B-B14F-4D97-AF65-F5344CB8AC3E}">
        <p14:creationId xmlns:p14="http://schemas.microsoft.com/office/powerpoint/2010/main" val="1082762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29</a:t>
            </a:fld>
            <a:endParaRPr lang="en-US" dirty="0"/>
          </a:p>
        </p:txBody>
      </p:sp>
    </p:spTree>
    <p:extLst>
      <p:ext uri="{BB962C8B-B14F-4D97-AF65-F5344CB8AC3E}">
        <p14:creationId xmlns:p14="http://schemas.microsoft.com/office/powerpoint/2010/main" val="4090676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3</a:t>
            </a:fld>
            <a:endParaRPr lang="en-US" dirty="0"/>
          </a:p>
        </p:txBody>
      </p:sp>
    </p:spTree>
    <p:extLst>
      <p:ext uri="{BB962C8B-B14F-4D97-AF65-F5344CB8AC3E}">
        <p14:creationId xmlns:p14="http://schemas.microsoft.com/office/powerpoint/2010/main" val="2983873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300"/>
              </a:spcBef>
              <a:spcAft>
                <a:spcPts val="300"/>
              </a:spcAft>
              <a:buNone/>
            </a:pPr>
            <a:endParaRPr lang="en-US" b="0"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30</a:t>
            </a:fld>
            <a:endParaRPr lang="en-US" dirty="0"/>
          </a:p>
        </p:txBody>
      </p:sp>
    </p:spTree>
    <p:extLst>
      <p:ext uri="{BB962C8B-B14F-4D97-AF65-F5344CB8AC3E}">
        <p14:creationId xmlns:p14="http://schemas.microsoft.com/office/powerpoint/2010/main" val="85733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31</a:t>
            </a:fld>
            <a:endParaRPr lang="en-US" dirty="0"/>
          </a:p>
        </p:txBody>
      </p:sp>
    </p:spTree>
    <p:extLst>
      <p:ext uri="{BB962C8B-B14F-4D97-AF65-F5344CB8AC3E}">
        <p14:creationId xmlns:p14="http://schemas.microsoft.com/office/powerpoint/2010/main" val="3502064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32</a:t>
            </a:fld>
            <a:endParaRPr lang="en-US" dirty="0"/>
          </a:p>
        </p:txBody>
      </p:sp>
    </p:spTree>
    <p:extLst>
      <p:ext uri="{BB962C8B-B14F-4D97-AF65-F5344CB8AC3E}">
        <p14:creationId xmlns:p14="http://schemas.microsoft.com/office/powerpoint/2010/main" val="1675021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600"/>
              </a:spcBef>
              <a:spcAft>
                <a:spcPts val="600"/>
              </a:spcAft>
            </a:pPr>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33</a:t>
            </a:fld>
            <a:endParaRPr lang="en-US" dirty="0"/>
          </a:p>
        </p:txBody>
      </p:sp>
    </p:spTree>
    <p:extLst>
      <p:ext uri="{BB962C8B-B14F-4D97-AF65-F5344CB8AC3E}">
        <p14:creationId xmlns:p14="http://schemas.microsoft.com/office/powerpoint/2010/main" val="15919222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endParaRPr lang="en-US" sz="1200"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34</a:t>
            </a:fld>
            <a:endParaRPr lang="en-US" dirty="0"/>
          </a:p>
        </p:txBody>
      </p:sp>
    </p:spTree>
    <p:extLst>
      <p:ext uri="{BB962C8B-B14F-4D97-AF65-F5344CB8AC3E}">
        <p14:creationId xmlns:p14="http://schemas.microsoft.com/office/powerpoint/2010/main" val="39305984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35</a:t>
            </a:fld>
            <a:endParaRPr lang="en-US" dirty="0"/>
          </a:p>
        </p:txBody>
      </p:sp>
    </p:spTree>
    <p:extLst>
      <p:ext uri="{BB962C8B-B14F-4D97-AF65-F5344CB8AC3E}">
        <p14:creationId xmlns:p14="http://schemas.microsoft.com/office/powerpoint/2010/main" val="34310774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36</a:t>
            </a:fld>
            <a:endParaRPr lang="en-US" dirty="0"/>
          </a:p>
        </p:txBody>
      </p:sp>
    </p:spTree>
    <p:extLst>
      <p:ext uri="{BB962C8B-B14F-4D97-AF65-F5344CB8AC3E}">
        <p14:creationId xmlns:p14="http://schemas.microsoft.com/office/powerpoint/2010/main" val="15629192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300"/>
              </a:spcBef>
              <a:spcAft>
                <a:spcPts val="300"/>
              </a:spcAft>
            </a:pPr>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37</a:t>
            </a:fld>
            <a:endParaRPr lang="en-US" dirty="0"/>
          </a:p>
        </p:txBody>
      </p:sp>
    </p:spTree>
    <p:extLst>
      <p:ext uri="{BB962C8B-B14F-4D97-AF65-F5344CB8AC3E}">
        <p14:creationId xmlns:p14="http://schemas.microsoft.com/office/powerpoint/2010/main" val="6816030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38</a:t>
            </a:fld>
            <a:endParaRPr lang="en-US" dirty="0"/>
          </a:p>
        </p:txBody>
      </p:sp>
    </p:spTree>
    <p:extLst>
      <p:ext uri="{BB962C8B-B14F-4D97-AF65-F5344CB8AC3E}">
        <p14:creationId xmlns:p14="http://schemas.microsoft.com/office/powerpoint/2010/main" val="36579696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39</a:t>
            </a:fld>
            <a:endParaRPr lang="en-US" dirty="0"/>
          </a:p>
        </p:txBody>
      </p:sp>
    </p:spTree>
    <p:extLst>
      <p:ext uri="{BB962C8B-B14F-4D97-AF65-F5344CB8AC3E}">
        <p14:creationId xmlns:p14="http://schemas.microsoft.com/office/powerpoint/2010/main" val="3676814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4</a:t>
            </a:fld>
            <a:endParaRPr lang="en-US" dirty="0"/>
          </a:p>
        </p:txBody>
      </p:sp>
    </p:spTree>
    <p:extLst>
      <p:ext uri="{BB962C8B-B14F-4D97-AF65-F5344CB8AC3E}">
        <p14:creationId xmlns:p14="http://schemas.microsoft.com/office/powerpoint/2010/main" val="15510231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40</a:t>
            </a:fld>
            <a:endParaRPr lang="en-US" dirty="0"/>
          </a:p>
        </p:txBody>
      </p:sp>
    </p:spTree>
    <p:extLst>
      <p:ext uri="{BB962C8B-B14F-4D97-AF65-F5344CB8AC3E}">
        <p14:creationId xmlns:p14="http://schemas.microsoft.com/office/powerpoint/2010/main" val="13442090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41</a:t>
            </a:fld>
            <a:endParaRPr lang="en-US" dirty="0"/>
          </a:p>
        </p:txBody>
      </p:sp>
    </p:spTree>
    <p:extLst>
      <p:ext uri="{BB962C8B-B14F-4D97-AF65-F5344CB8AC3E}">
        <p14:creationId xmlns:p14="http://schemas.microsoft.com/office/powerpoint/2010/main" val="40686470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42</a:t>
            </a:fld>
            <a:endParaRPr lang="en-US" dirty="0"/>
          </a:p>
        </p:txBody>
      </p:sp>
    </p:spTree>
    <p:extLst>
      <p:ext uri="{BB962C8B-B14F-4D97-AF65-F5344CB8AC3E}">
        <p14:creationId xmlns:p14="http://schemas.microsoft.com/office/powerpoint/2010/main" val="3212120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43</a:t>
            </a:fld>
            <a:endParaRPr lang="en-US" dirty="0"/>
          </a:p>
        </p:txBody>
      </p:sp>
    </p:spTree>
    <p:extLst>
      <p:ext uri="{BB962C8B-B14F-4D97-AF65-F5344CB8AC3E}">
        <p14:creationId xmlns:p14="http://schemas.microsoft.com/office/powerpoint/2010/main" val="22406270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44</a:t>
            </a:fld>
            <a:endParaRPr lang="en-US" dirty="0"/>
          </a:p>
        </p:txBody>
      </p:sp>
    </p:spTree>
    <p:extLst>
      <p:ext uri="{BB962C8B-B14F-4D97-AF65-F5344CB8AC3E}">
        <p14:creationId xmlns:p14="http://schemas.microsoft.com/office/powerpoint/2010/main" val="17033588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45</a:t>
            </a:fld>
            <a:endParaRPr lang="en-US" dirty="0"/>
          </a:p>
        </p:txBody>
      </p:sp>
    </p:spTree>
    <p:extLst>
      <p:ext uri="{BB962C8B-B14F-4D97-AF65-F5344CB8AC3E}">
        <p14:creationId xmlns:p14="http://schemas.microsoft.com/office/powerpoint/2010/main" val="41940916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46</a:t>
            </a:fld>
            <a:endParaRPr lang="en-US" dirty="0"/>
          </a:p>
        </p:txBody>
      </p:sp>
    </p:spTree>
    <p:extLst>
      <p:ext uri="{BB962C8B-B14F-4D97-AF65-F5344CB8AC3E}">
        <p14:creationId xmlns:p14="http://schemas.microsoft.com/office/powerpoint/2010/main" val="18350166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47</a:t>
            </a:fld>
            <a:endParaRPr lang="en-US" dirty="0"/>
          </a:p>
        </p:txBody>
      </p:sp>
    </p:spTree>
    <p:extLst>
      <p:ext uri="{BB962C8B-B14F-4D97-AF65-F5344CB8AC3E}">
        <p14:creationId xmlns:p14="http://schemas.microsoft.com/office/powerpoint/2010/main" val="26671785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48</a:t>
            </a:fld>
            <a:endParaRPr lang="en-US" dirty="0"/>
          </a:p>
        </p:txBody>
      </p:sp>
    </p:spTree>
    <p:extLst>
      <p:ext uri="{BB962C8B-B14F-4D97-AF65-F5344CB8AC3E}">
        <p14:creationId xmlns:p14="http://schemas.microsoft.com/office/powerpoint/2010/main" val="38619680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49</a:t>
            </a:fld>
            <a:endParaRPr lang="en-US" dirty="0"/>
          </a:p>
        </p:txBody>
      </p:sp>
    </p:spTree>
    <p:extLst>
      <p:ext uri="{BB962C8B-B14F-4D97-AF65-F5344CB8AC3E}">
        <p14:creationId xmlns:p14="http://schemas.microsoft.com/office/powerpoint/2010/main" val="3726378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5</a:t>
            </a:fld>
            <a:endParaRPr lang="en-US" dirty="0"/>
          </a:p>
        </p:txBody>
      </p:sp>
    </p:spTree>
    <p:extLst>
      <p:ext uri="{BB962C8B-B14F-4D97-AF65-F5344CB8AC3E}">
        <p14:creationId xmlns:p14="http://schemas.microsoft.com/office/powerpoint/2010/main" val="41661685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50</a:t>
            </a:fld>
            <a:endParaRPr lang="en-US" dirty="0"/>
          </a:p>
        </p:txBody>
      </p:sp>
    </p:spTree>
    <p:extLst>
      <p:ext uri="{BB962C8B-B14F-4D97-AF65-F5344CB8AC3E}">
        <p14:creationId xmlns:p14="http://schemas.microsoft.com/office/powerpoint/2010/main" val="6671061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baseline="0" dirty="0" smtClean="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51</a:t>
            </a:fld>
            <a:endParaRPr lang="en-US" dirty="0"/>
          </a:p>
        </p:txBody>
      </p:sp>
    </p:spTree>
    <p:extLst>
      <p:ext uri="{BB962C8B-B14F-4D97-AF65-F5344CB8AC3E}">
        <p14:creationId xmlns:p14="http://schemas.microsoft.com/office/powerpoint/2010/main" val="35390283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52</a:t>
            </a:fld>
            <a:endParaRPr lang="en-US" dirty="0"/>
          </a:p>
        </p:txBody>
      </p:sp>
    </p:spTree>
    <p:extLst>
      <p:ext uri="{BB962C8B-B14F-4D97-AF65-F5344CB8AC3E}">
        <p14:creationId xmlns:p14="http://schemas.microsoft.com/office/powerpoint/2010/main" val="3048138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53</a:t>
            </a:fld>
            <a:endParaRPr lang="en-US" dirty="0"/>
          </a:p>
        </p:txBody>
      </p:sp>
    </p:spTree>
    <p:extLst>
      <p:ext uri="{BB962C8B-B14F-4D97-AF65-F5344CB8AC3E}">
        <p14:creationId xmlns:p14="http://schemas.microsoft.com/office/powerpoint/2010/main" val="28946759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Arial"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54</a:t>
            </a:fld>
            <a:endParaRPr lang="en-US" dirty="0"/>
          </a:p>
        </p:txBody>
      </p:sp>
    </p:spTree>
    <p:extLst>
      <p:ext uri="{BB962C8B-B14F-4D97-AF65-F5344CB8AC3E}">
        <p14:creationId xmlns:p14="http://schemas.microsoft.com/office/powerpoint/2010/main" val="42758608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8138" indent="0">
              <a:buFont typeface="+mj-lt"/>
              <a:buNone/>
            </a:pP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55</a:t>
            </a:fld>
            <a:endParaRPr lang="en-US" dirty="0"/>
          </a:p>
        </p:txBody>
      </p:sp>
    </p:spTree>
    <p:extLst>
      <p:ext uri="{BB962C8B-B14F-4D97-AF65-F5344CB8AC3E}">
        <p14:creationId xmlns:p14="http://schemas.microsoft.com/office/powerpoint/2010/main" val="28545051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56</a:t>
            </a:fld>
            <a:endParaRPr lang="en-US" dirty="0"/>
          </a:p>
        </p:txBody>
      </p:sp>
    </p:spTree>
    <p:extLst>
      <p:ext uri="{BB962C8B-B14F-4D97-AF65-F5344CB8AC3E}">
        <p14:creationId xmlns:p14="http://schemas.microsoft.com/office/powerpoint/2010/main" val="15332014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57</a:t>
            </a:fld>
            <a:endParaRPr lang="en-US" dirty="0"/>
          </a:p>
        </p:txBody>
      </p:sp>
    </p:spTree>
    <p:extLst>
      <p:ext uri="{BB962C8B-B14F-4D97-AF65-F5344CB8AC3E}">
        <p14:creationId xmlns:p14="http://schemas.microsoft.com/office/powerpoint/2010/main" val="24598768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58</a:t>
            </a:fld>
            <a:endParaRPr lang="en-US" dirty="0"/>
          </a:p>
        </p:txBody>
      </p:sp>
    </p:spTree>
    <p:extLst>
      <p:ext uri="{BB962C8B-B14F-4D97-AF65-F5344CB8AC3E}">
        <p14:creationId xmlns:p14="http://schemas.microsoft.com/office/powerpoint/2010/main" val="130066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eaLnBrk="1" hangingPunct="1">
              <a:buFont typeface="Arial" pitchFamily="34" charset="0"/>
              <a:buNone/>
              <a:defRPr/>
            </a:pPr>
            <a:endParaRPr lang="en-US" dirty="0"/>
          </a:p>
        </p:txBody>
      </p:sp>
      <p:sp>
        <p:nvSpPr>
          <p:cNvPr id="251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ahoma" pitchFamily="34" charset="0"/>
              </a:defRPr>
            </a:lvl1pPr>
            <a:lvl2pPr marL="742950" indent="-285750" eaLnBrk="0" hangingPunct="0">
              <a:defRPr sz="1600" b="1">
                <a:solidFill>
                  <a:schemeClr val="tx1"/>
                </a:solidFill>
                <a:latin typeface="Tahoma" pitchFamily="34" charset="0"/>
              </a:defRPr>
            </a:lvl2pPr>
            <a:lvl3pPr marL="1143000" indent="-228600" eaLnBrk="0" hangingPunct="0">
              <a:defRPr sz="1600" b="1">
                <a:solidFill>
                  <a:schemeClr val="tx1"/>
                </a:solidFill>
                <a:latin typeface="Tahoma" pitchFamily="34" charset="0"/>
              </a:defRPr>
            </a:lvl3pPr>
            <a:lvl4pPr marL="1600200" indent="-228600" eaLnBrk="0" hangingPunct="0">
              <a:defRPr sz="1600" b="1">
                <a:solidFill>
                  <a:schemeClr val="tx1"/>
                </a:solidFill>
                <a:latin typeface="Tahoma" pitchFamily="34" charset="0"/>
              </a:defRPr>
            </a:lvl4pPr>
            <a:lvl5pPr marL="2057400" indent="-228600" eaLnBrk="0" hangingPunct="0">
              <a:defRPr sz="1600" b="1">
                <a:solidFill>
                  <a:schemeClr val="tx1"/>
                </a:solidFill>
                <a:latin typeface="Tahoma" pitchFamily="34" charset="0"/>
              </a:defRPr>
            </a:lvl5pPr>
            <a:lvl6pPr marL="2514600" indent="-228600" eaLnBrk="0" fontAlgn="base" hangingPunct="0">
              <a:spcBef>
                <a:spcPct val="0"/>
              </a:spcBef>
              <a:spcAft>
                <a:spcPct val="0"/>
              </a:spcAft>
              <a:defRPr sz="1600" b="1">
                <a:solidFill>
                  <a:schemeClr val="tx1"/>
                </a:solidFill>
                <a:latin typeface="Tahoma" pitchFamily="34" charset="0"/>
              </a:defRPr>
            </a:lvl6pPr>
            <a:lvl7pPr marL="2971800" indent="-228600" eaLnBrk="0" fontAlgn="base" hangingPunct="0">
              <a:spcBef>
                <a:spcPct val="0"/>
              </a:spcBef>
              <a:spcAft>
                <a:spcPct val="0"/>
              </a:spcAft>
              <a:defRPr sz="1600" b="1">
                <a:solidFill>
                  <a:schemeClr val="tx1"/>
                </a:solidFill>
                <a:latin typeface="Tahoma" pitchFamily="34" charset="0"/>
              </a:defRPr>
            </a:lvl7pPr>
            <a:lvl8pPr marL="3429000" indent="-228600" eaLnBrk="0" fontAlgn="base" hangingPunct="0">
              <a:spcBef>
                <a:spcPct val="0"/>
              </a:spcBef>
              <a:spcAft>
                <a:spcPct val="0"/>
              </a:spcAft>
              <a:defRPr sz="1600" b="1">
                <a:solidFill>
                  <a:schemeClr val="tx1"/>
                </a:solidFill>
                <a:latin typeface="Tahoma" pitchFamily="34" charset="0"/>
              </a:defRPr>
            </a:lvl8pPr>
            <a:lvl9pPr marL="3886200" indent="-228600" eaLnBrk="0" fontAlgn="base" hangingPunct="0">
              <a:spcBef>
                <a:spcPct val="0"/>
              </a:spcBef>
              <a:spcAft>
                <a:spcPct val="0"/>
              </a:spcAft>
              <a:defRPr sz="1600" b="1">
                <a:solidFill>
                  <a:schemeClr val="tx1"/>
                </a:solidFill>
                <a:latin typeface="Tahoma" pitchFamily="34" charset="0"/>
              </a:defRPr>
            </a:lvl9pPr>
          </a:lstStyle>
          <a:p>
            <a:pPr eaLnBrk="1" hangingPunct="1"/>
            <a:fld id="{66A17062-2E18-4711-A4A9-7F74620C8084}" type="slidenum">
              <a:rPr lang="en-US" sz="1200" b="0" smtClean="0">
                <a:latin typeface="Arial" charset="0"/>
              </a:rPr>
              <a:pPr eaLnBrk="1" hangingPunct="1"/>
              <a:t>59</a:t>
            </a:fld>
            <a:endParaRPr lang="en-US" sz="1200" b="0" dirty="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6</a:t>
            </a:fld>
            <a:endParaRPr lang="en-US" dirty="0"/>
          </a:p>
        </p:txBody>
      </p:sp>
    </p:spTree>
    <p:extLst>
      <p:ext uri="{BB962C8B-B14F-4D97-AF65-F5344CB8AC3E}">
        <p14:creationId xmlns:p14="http://schemas.microsoft.com/office/powerpoint/2010/main" val="16443109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rtl="0" eaLnBrk="1" fontAlgn="auto" latinLnBrk="0" hangingPunct="1"/>
            <a:endParaRPr lang="en-US" sz="1200" b="1" i="0" u="none" strike="noStrike" kern="1200" baseline="0" dirty="0">
              <a:solidFill>
                <a:schemeClr val="tx1"/>
              </a:solidFill>
              <a:effectLst/>
              <a:latin typeface="Arial" pitchFamily="34" charset="0"/>
              <a:ea typeface="+mn-ea"/>
              <a:cs typeface="+mn-cs"/>
            </a:endParaRPr>
          </a:p>
          <a:p>
            <a:endParaRPr lang="en-US" sz="1200"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61</a:t>
            </a:fld>
            <a:endParaRPr lang="en-US" dirty="0"/>
          </a:p>
        </p:txBody>
      </p:sp>
    </p:spTree>
    <p:extLst>
      <p:ext uri="{BB962C8B-B14F-4D97-AF65-F5344CB8AC3E}">
        <p14:creationId xmlns:p14="http://schemas.microsoft.com/office/powerpoint/2010/main" val="36595046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133675EB-FFF5-4648-B14D-508B4C423457}" type="slidenum">
              <a:rPr lang="en-US" smtClean="0"/>
              <a:t>62</a:t>
            </a:fld>
            <a:endParaRPr lang="en-US" dirty="0"/>
          </a:p>
        </p:txBody>
      </p:sp>
    </p:spTree>
    <p:extLst>
      <p:ext uri="{BB962C8B-B14F-4D97-AF65-F5344CB8AC3E}">
        <p14:creationId xmlns:p14="http://schemas.microsoft.com/office/powerpoint/2010/main" val="42301830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09" indent="-285734" eaLnBrk="0" hangingPunct="0">
              <a:spcBef>
                <a:spcPct val="30000"/>
              </a:spcBef>
              <a:defRPr sz="1200">
                <a:solidFill>
                  <a:schemeClr val="tx1"/>
                </a:solidFill>
                <a:latin typeface="Arial" pitchFamily="34" charset="0"/>
              </a:defRPr>
            </a:lvl2pPr>
            <a:lvl3pPr marL="1142937" indent="-228587" eaLnBrk="0" hangingPunct="0">
              <a:spcBef>
                <a:spcPct val="30000"/>
              </a:spcBef>
              <a:defRPr sz="1200">
                <a:solidFill>
                  <a:schemeClr val="tx1"/>
                </a:solidFill>
                <a:latin typeface="Arial" pitchFamily="34" charset="0"/>
              </a:defRPr>
            </a:lvl3pPr>
            <a:lvl4pPr marL="1600111" indent="-228587" eaLnBrk="0" hangingPunct="0">
              <a:spcBef>
                <a:spcPct val="30000"/>
              </a:spcBef>
              <a:defRPr sz="1200">
                <a:solidFill>
                  <a:schemeClr val="tx1"/>
                </a:solidFill>
                <a:latin typeface="Arial" pitchFamily="34" charset="0"/>
              </a:defRPr>
            </a:lvl4pPr>
            <a:lvl5pPr marL="2057287" indent="-228587" eaLnBrk="0" hangingPunct="0">
              <a:spcBef>
                <a:spcPct val="30000"/>
              </a:spcBef>
              <a:defRPr sz="1200">
                <a:solidFill>
                  <a:schemeClr val="tx1"/>
                </a:solidFill>
                <a:latin typeface="Arial" pitchFamily="34" charset="0"/>
              </a:defRPr>
            </a:lvl5pPr>
            <a:lvl6pPr marL="2514461" indent="-228587" eaLnBrk="0" fontAlgn="base" hangingPunct="0">
              <a:spcBef>
                <a:spcPct val="30000"/>
              </a:spcBef>
              <a:spcAft>
                <a:spcPct val="0"/>
              </a:spcAft>
              <a:defRPr sz="1200">
                <a:solidFill>
                  <a:schemeClr val="tx1"/>
                </a:solidFill>
                <a:latin typeface="Arial" pitchFamily="34" charset="0"/>
              </a:defRPr>
            </a:lvl6pPr>
            <a:lvl7pPr marL="2971635" indent="-228587" eaLnBrk="0" fontAlgn="base" hangingPunct="0">
              <a:spcBef>
                <a:spcPct val="30000"/>
              </a:spcBef>
              <a:spcAft>
                <a:spcPct val="0"/>
              </a:spcAft>
              <a:defRPr sz="1200">
                <a:solidFill>
                  <a:schemeClr val="tx1"/>
                </a:solidFill>
                <a:latin typeface="Arial" pitchFamily="34" charset="0"/>
              </a:defRPr>
            </a:lvl7pPr>
            <a:lvl8pPr marL="3428811" indent="-228587" eaLnBrk="0" fontAlgn="base" hangingPunct="0">
              <a:spcBef>
                <a:spcPct val="30000"/>
              </a:spcBef>
              <a:spcAft>
                <a:spcPct val="0"/>
              </a:spcAft>
              <a:defRPr sz="1200">
                <a:solidFill>
                  <a:schemeClr val="tx1"/>
                </a:solidFill>
                <a:latin typeface="Arial" pitchFamily="34" charset="0"/>
              </a:defRPr>
            </a:lvl8pPr>
            <a:lvl9pPr marL="3885985" indent="-22858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BCC422B-B836-4ABE-A00C-B37430C23665}" type="slidenum">
              <a:rPr lang="en-US" altLang="en-US" smtClean="0"/>
              <a:pPr eaLnBrk="1" hangingPunct="1">
                <a:spcBef>
                  <a:spcPct val="0"/>
                </a:spcBef>
              </a:pPr>
              <a:t>63</a:t>
            </a:fld>
            <a:endParaRPr lang="en-US"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64</a:t>
            </a:fld>
            <a:endParaRPr lang="en-US" dirty="0"/>
          </a:p>
        </p:txBody>
      </p:sp>
    </p:spTree>
    <p:extLst>
      <p:ext uri="{BB962C8B-B14F-4D97-AF65-F5344CB8AC3E}">
        <p14:creationId xmlns:p14="http://schemas.microsoft.com/office/powerpoint/2010/main" val="3316032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sz="1200"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7</a:t>
            </a:fld>
            <a:endParaRPr lang="en-US" dirty="0"/>
          </a:p>
        </p:txBody>
      </p:sp>
    </p:spTree>
    <p:extLst>
      <p:ext uri="{BB962C8B-B14F-4D97-AF65-F5344CB8AC3E}">
        <p14:creationId xmlns:p14="http://schemas.microsoft.com/office/powerpoint/2010/main" val="3296588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8</a:t>
            </a:fld>
            <a:endParaRPr lang="en-US" dirty="0"/>
          </a:p>
        </p:txBody>
      </p:sp>
    </p:spTree>
    <p:extLst>
      <p:ext uri="{BB962C8B-B14F-4D97-AF65-F5344CB8AC3E}">
        <p14:creationId xmlns:p14="http://schemas.microsoft.com/office/powerpoint/2010/main" val="837693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0000"/>
              </a:lnSpc>
              <a:spcBef>
                <a:spcPts val="600"/>
              </a:spcBef>
              <a:spcAft>
                <a:spcPts val="600"/>
              </a:spcAft>
            </a:pPr>
            <a:endParaRPr lang="en-US" sz="1200" b="0" i="0" u="none" strike="noStrike" kern="1200" baseline="0" dirty="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9</a:t>
            </a:fld>
            <a:endParaRPr lang="en-US" dirty="0"/>
          </a:p>
        </p:txBody>
      </p:sp>
    </p:spTree>
    <p:extLst>
      <p:ext uri="{BB962C8B-B14F-4D97-AF65-F5344CB8AC3E}">
        <p14:creationId xmlns:p14="http://schemas.microsoft.com/office/powerpoint/2010/main" val="3357513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6" name="Rectangle 6"/>
          <p:cNvSpPr>
            <a:spLocks noGrp="1" noChangeArrowheads="1"/>
          </p:cNvSpPr>
          <p:nvPr>
            <p:ph type="sldNum" sz="quarter" idx="12"/>
          </p:nvPr>
        </p:nvSpPr>
        <p:spPr>
          <a:xfrm>
            <a:off x="8534400" y="6400800"/>
            <a:ext cx="457200" cy="384175"/>
          </a:xfrm>
        </p:spPr>
        <p:txBody>
          <a:bodyPr/>
          <a:lstStyle>
            <a:lvl1pPr>
              <a:defRPr>
                <a:latin typeface="+mn-lt"/>
              </a:defRPr>
            </a:lvl1pPr>
          </a:lstStyle>
          <a:p>
            <a:pPr>
              <a:defRPr/>
            </a:pPr>
            <a:fld id="{224457E2-F5D4-491E-92B5-8896C5483943}"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68CC037-8E11-4B61-84F2-1615F32DB69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457200"/>
            <a:ext cx="215265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457200"/>
            <a:ext cx="630555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547CC23-B93B-4B0F-91B0-E3C7DBC0DA6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lstStyle/>
          <a:p>
            <a:r>
              <a:rPr lang="en-US"/>
              <a:t>Click to edit Master title style</a:t>
            </a:r>
          </a:p>
        </p:txBody>
      </p:sp>
      <p:sp>
        <p:nvSpPr>
          <p:cNvPr id="3" name="Table Placeholder 2"/>
          <p:cNvSpPr>
            <a:spLocks noGrp="1"/>
          </p:cNvSpPr>
          <p:nvPr>
            <p:ph type="tbl" idx="1"/>
          </p:nvPr>
        </p:nvSpPr>
        <p:spPr>
          <a:xfrm>
            <a:off x="304800" y="2057400"/>
            <a:ext cx="8610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DC6AF9-28FA-475A-A9BC-FD69AE78FDA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62000"/>
            <a:ext cx="8229600" cy="5364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E84FD0-2A2F-4A28-8480-C89E21AB8473}"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p:txBody>
          <a:bodyPr/>
          <a:lstStyle>
            <a:lvl1pPr>
              <a:defRPr>
                <a:latin typeface="+mj-lt"/>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atin typeface="+mj-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mj-lt"/>
              </a:defRPr>
            </a:lvl1pPr>
          </a:lstStyle>
          <a:p>
            <a:pPr>
              <a:defRPr/>
            </a:pPr>
            <a:fld id="{224457E2-F5D4-491E-92B5-8896C5483943}"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atin typeface="+mj-lt"/>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atin typeface="+mj-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mj-lt"/>
              </a:defRPr>
            </a:lvl1pPr>
          </a:lstStyle>
          <a:p>
            <a:pPr>
              <a:defRPr/>
            </a:pPr>
            <a:fld id="{2CCA0BEC-BB11-4882-B8D6-FDCCFEFF8058}"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mj-lt"/>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atin typeface="+mj-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mj-lt"/>
              </a:defRPr>
            </a:lvl1pPr>
          </a:lstStyle>
          <a:p>
            <a:pPr>
              <a:defRPr/>
            </a:pPr>
            <a:fld id="{E015B2D9-1D09-4AD5-8C19-D01607F9B55D}" type="slidenum">
              <a:rPr lang="en-US"/>
              <a:pPr>
                <a:defRPr/>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838325" cy="1743075"/>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20574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20574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E4666A3-DF68-444D-B08D-6D72C828AA45}"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9DB39B02-20E3-440E-8A3A-4F6602B1D2CC}"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A9801FE-F1F2-46A8-B269-685B2F9DC6F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1447800"/>
          </a:xfrm>
        </p:spPr>
        <p:txBody>
          <a:bodyPr/>
          <a:lstStyle/>
          <a:p>
            <a:r>
              <a:rPr lang="en-US" dirty="0"/>
              <a:t>Click to edit Master title style</a:t>
            </a:r>
          </a:p>
        </p:txBody>
      </p:sp>
      <p:sp>
        <p:nvSpPr>
          <p:cNvPr id="3" name="Content Placeholder 2"/>
          <p:cNvSpPr>
            <a:spLocks noGrp="1"/>
          </p:cNvSpPr>
          <p:nvPr>
            <p:ph idx="1"/>
          </p:nvPr>
        </p:nvSpPr>
        <p:spPr>
          <a:xfrm>
            <a:off x="76200" y="1905001"/>
            <a:ext cx="8991600" cy="41147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xfrm>
            <a:off x="8534400" y="6403415"/>
            <a:ext cx="533400" cy="338138"/>
          </a:xfrm>
        </p:spPr>
        <p:txBody>
          <a:bodyPr/>
          <a:lstStyle>
            <a:lvl1pPr>
              <a:defRPr>
                <a:latin typeface="+mn-lt"/>
              </a:defRPr>
            </a:lvl1pPr>
          </a:lstStyle>
          <a:p>
            <a:pPr>
              <a:defRPr/>
            </a:pPr>
            <a:fld id="{2CCA0BEC-BB11-4882-B8D6-FDCCFEFF8058}" type="slidenum">
              <a:rPr lang="en-US" smtClean="0"/>
              <a:pPr>
                <a:defRPr/>
              </a:pPr>
              <a:t>‹#›</a:t>
            </a:fld>
            <a:endParaRPr lang="en-US" dirty="0"/>
          </a:p>
        </p:txBody>
      </p:sp>
      <p:pic>
        <p:nvPicPr>
          <p:cNvPr id="8" name="Picture 2" descr="http://intranet.fldoe.org/Communications/images/fdoelogocolor.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9" r="-1"/>
          <a:stretch/>
        </p:blipFill>
        <p:spPr bwMode="auto">
          <a:xfrm>
            <a:off x="76200" y="6172200"/>
            <a:ext cx="2209800" cy="6404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E25D258-223D-49A8-B310-BBB8020A7561}"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28909A8-60F0-45B4-825E-1636D8340353}"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343C6FD-A24A-4541-B2A7-8C21112F15A1}"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68CC037-8E11-4B61-84F2-1615F32DB693}"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457200"/>
            <a:ext cx="215265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457200"/>
            <a:ext cx="630555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547CC23-B93B-4B0F-91B0-E3C7DBC0DA62}"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lstStyle/>
          <a:p>
            <a:r>
              <a:rPr lang="en-US"/>
              <a:t>Click to edit Master title style</a:t>
            </a:r>
          </a:p>
        </p:txBody>
      </p:sp>
      <p:sp>
        <p:nvSpPr>
          <p:cNvPr id="3" name="Table Placeholder 2"/>
          <p:cNvSpPr>
            <a:spLocks noGrp="1"/>
          </p:cNvSpPr>
          <p:nvPr>
            <p:ph type="tbl" idx="1"/>
          </p:nvPr>
        </p:nvSpPr>
        <p:spPr>
          <a:xfrm>
            <a:off x="304800" y="2057400"/>
            <a:ext cx="8610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DC6AF9-28FA-475A-A9BC-FD69AE78FDA9}"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62000"/>
            <a:ext cx="8229600" cy="5364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E84FD0-2A2F-4A28-8480-C89E21AB847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mj-lt"/>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atin typeface="+mj-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mj-lt"/>
              </a:defRPr>
            </a:lvl1pPr>
          </a:lstStyle>
          <a:p>
            <a:pPr>
              <a:defRPr/>
            </a:pPr>
            <a:fld id="{E015B2D9-1D09-4AD5-8C19-D01607F9B55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382000" cy="1143000"/>
          </a:xfrm>
        </p:spPr>
        <p:txBody>
          <a:bodyPr/>
          <a:lstStyle/>
          <a:p>
            <a:r>
              <a:rPr lang="en-US"/>
              <a:t>Click to edit Master title style</a:t>
            </a:r>
          </a:p>
        </p:txBody>
      </p:sp>
      <p:sp>
        <p:nvSpPr>
          <p:cNvPr id="3" name="Content Placeholder 2"/>
          <p:cNvSpPr>
            <a:spLocks noGrp="1"/>
          </p:cNvSpPr>
          <p:nvPr>
            <p:ph sz="half" idx="1"/>
          </p:nvPr>
        </p:nvSpPr>
        <p:spPr>
          <a:xfrm>
            <a:off x="304800" y="20574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20574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E4666A3-DF68-444D-B08D-6D72C828AA4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9DB39B02-20E3-440E-8A3A-4F6602B1D2C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A9801FE-F1F2-46A8-B269-685B2F9DC6F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E25D258-223D-49A8-B310-BBB8020A756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28909A8-60F0-45B4-825E-1636D834035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343C6FD-A24A-4541-B2A7-8C21112F15A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1752600"/>
          </a:xfrm>
          <a:prstGeom prst="rect">
            <a:avLst/>
          </a:prstGeom>
          <a:solidFill>
            <a:srgbClr val="FBB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6" name="Rectangle 2"/>
          <p:cNvSpPr>
            <a:spLocks noGrp="1" noChangeArrowheads="1"/>
          </p:cNvSpPr>
          <p:nvPr>
            <p:ph type="title"/>
          </p:nvPr>
        </p:nvSpPr>
        <p:spPr bwMode="auto">
          <a:xfrm>
            <a:off x="3048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dirty="0"/>
          </a:p>
        </p:txBody>
      </p:sp>
      <p:sp>
        <p:nvSpPr>
          <p:cNvPr id="2"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6C16F05C-8605-4615-8EE3-54F1A6E175E9}" type="slidenum">
              <a:rPr lang="en-US"/>
              <a:pPr>
                <a:defRPr/>
              </a:pPr>
              <a:t>‹#›</a:t>
            </a:fld>
            <a:endParaRPr lang="en-US" dirty="0"/>
          </a:p>
        </p:txBody>
      </p:sp>
      <p:sp>
        <p:nvSpPr>
          <p:cNvPr id="3" name="Line 15"/>
          <p:cNvSpPr>
            <a:spLocks noChangeShapeType="1"/>
          </p:cNvSpPr>
          <p:nvPr/>
        </p:nvSpPr>
        <p:spPr bwMode="auto">
          <a:xfrm>
            <a:off x="0" y="1752600"/>
            <a:ext cx="9144000" cy="0"/>
          </a:xfrm>
          <a:prstGeom prst="line">
            <a:avLst/>
          </a:prstGeom>
          <a:noFill/>
          <a:ln w="50800">
            <a:solidFill>
              <a:schemeClr val="tx1"/>
            </a:solidFill>
            <a:round/>
            <a:headEnd/>
            <a:tailEnd/>
          </a:ln>
        </p:spPr>
        <p:txBody>
          <a:bodyPr/>
          <a:lstStyle/>
          <a:p>
            <a:pPr>
              <a:defRPr/>
            </a:pPr>
            <a:endParaRPr lang="en-US" dirty="0"/>
          </a:p>
        </p:txBody>
      </p:sp>
      <p:sp>
        <p:nvSpPr>
          <p:cNvPr id="1031" name="Text Box 72"/>
          <p:cNvSpPr txBox="1">
            <a:spLocks noChangeArrowheads="1"/>
          </p:cNvSpPr>
          <p:nvPr/>
        </p:nvSpPr>
        <p:spPr bwMode="auto">
          <a:xfrm>
            <a:off x="1238250" y="2743199"/>
            <a:ext cx="6248400" cy="366713"/>
          </a:xfrm>
          <a:prstGeom prst="rect">
            <a:avLst/>
          </a:prstGeom>
          <a:noFill/>
          <a:ln w="9525">
            <a:noFill/>
            <a:miter lim="800000"/>
            <a:headEnd/>
            <a:tailEnd/>
          </a:ln>
        </p:spPr>
        <p:txBody>
          <a:bodyPr>
            <a:spAutoFit/>
          </a:bodyPr>
          <a:lstStyle/>
          <a:p>
            <a:pPr>
              <a:spcBef>
                <a:spcPct val="50000"/>
              </a:spcBef>
              <a:defRPr/>
            </a:pPr>
            <a:endParaRPr lang="en-US" dirty="0"/>
          </a:p>
        </p:txBody>
      </p:sp>
      <p:sp>
        <p:nvSpPr>
          <p:cNvPr id="1032" name="Rectangle 73"/>
          <p:cNvSpPr>
            <a:spLocks noGrp="1" noChangeArrowheads="1"/>
          </p:cNvSpPr>
          <p:nvPr>
            <p:ph type="body" idx="1"/>
          </p:nvPr>
        </p:nvSpPr>
        <p:spPr bwMode="auto">
          <a:xfrm>
            <a:off x="304800" y="2057400"/>
            <a:ext cx="8610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Lst>
  <p:hf hdr="0" ftr="0" dt="0"/>
  <p:txStyles>
    <p:titleStyle>
      <a:lvl1pPr algn="l" rtl="0" eaLnBrk="0" fontAlgn="base" hangingPunct="0">
        <a:lnSpc>
          <a:spcPct val="80000"/>
        </a:lnSpc>
        <a:spcBef>
          <a:spcPct val="0"/>
        </a:spcBef>
        <a:spcAft>
          <a:spcPct val="0"/>
        </a:spcAft>
        <a:defRPr sz="4000">
          <a:solidFill>
            <a:schemeClr val="tx2"/>
          </a:solidFill>
          <a:latin typeface="+mj-lt"/>
          <a:ea typeface="+mj-ea"/>
          <a:cs typeface="+mj-cs"/>
        </a:defRPr>
      </a:lvl1pPr>
      <a:lvl2pPr algn="l" rtl="0" eaLnBrk="0" fontAlgn="base" hangingPunct="0">
        <a:lnSpc>
          <a:spcPct val="80000"/>
        </a:lnSpc>
        <a:spcBef>
          <a:spcPct val="0"/>
        </a:spcBef>
        <a:spcAft>
          <a:spcPct val="0"/>
        </a:spcAft>
        <a:defRPr sz="4000">
          <a:solidFill>
            <a:schemeClr val="tx2"/>
          </a:solidFill>
          <a:latin typeface="Tahoma" pitchFamily="34" charset="0"/>
        </a:defRPr>
      </a:lvl2pPr>
      <a:lvl3pPr algn="l" rtl="0" eaLnBrk="0" fontAlgn="base" hangingPunct="0">
        <a:lnSpc>
          <a:spcPct val="80000"/>
        </a:lnSpc>
        <a:spcBef>
          <a:spcPct val="0"/>
        </a:spcBef>
        <a:spcAft>
          <a:spcPct val="0"/>
        </a:spcAft>
        <a:defRPr sz="4000">
          <a:solidFill>
            <a:schemeClr val="tx2"/>
          </a:solidFill>
          <a:latin typeface="Tahoma" pitchFamily="34" charset="0"/>
        </a:defRPr>
      </a:lvl3pPr>
      <a:lvl4pPr algn="l" rtl="0" eaLnBrk="0" fontAlgn="base" hangingPunct="0">
        <a:lnSpc>
          <a:spcPct val="80000"/>
        </a:lnSpc>
        <a:spcBef>
          <a:spcPct val="0"/>
        </a:spcBef>
        <a:spcAft>
          <a:spcPct val="0"/>
        </a:spcAft>
        <a:defRPr sz="4000">
          <a:solidFill>
            <a:schemeClr val="tx2"/>
          </a:solidFill>
          <a:latin typeface="Tahoma" pitchFamily="34" charset="0"/>
        </a:defRPr>
      </a:lvl4pPr>
      <a:lvl5pPr algn="l" rtl="0" eaLnBrk="0" fontAlgn="base" hangingPunct="0">
        <a:lnSpc>
          <a:spcPct val="80000"/>
        </a:lnSpc>
        <a:spcBef>
          <a:spcPct val="0"/>
        </a:spcBef>
        <a:spcAft>
          <a:spcPct val="0"/>
        </a:spcAft>
        <a:defRPr sz="4000">
          <a:solidFill>
            <a:schemeClr val="tx2"/>
          </a:solidFill>
          <a:latin typeface="Tahoma" pitchFamily="34" charset="0"/>
        </a:defRPr>
      </a:lvl5pPr>
      <a:lvl6pPr marL="457200" algn="l" rtl="0" fontAlgn="base">
        <a:lnSpc>
          <a:spcPct val="80000"/>
        </a:lnSpc>
        <a:spcBef>
          <a:spcPct val="0"/>
        </a:spcBef>
        <a:spcAft>
          <a:spcPct val="0"/>
        </a:spcAft>
        <a:defRPr sz="4000">
          <a:solidFill>
            <a:schemeClr val="tx2"/>
          </a:solidFill>
          <a:latin typeface="Tahoma" pitchFamily="34" charset="0"/>
        </a:defRPr>
      </a:lvl6pPr>
      <a:lvl7pPr marL="914400" algn="l" rtl="0" fontAlgn="base">
        <a:lnSpc>
          <a:spcPct val="80000"/>
        </a:lnSpc>
        <a:spcBef>
          <a:spcPct val="0"/>
        </a:spcBef>
        <a:spcAft>
          <a:spcPct val="0"/>
        </a:spcAft>
        <a:defRPr sz="4000">
          <a:solidFill>
            <a:schemeClr val="tx2"/>
          </a:solidFill>
          <a:latin typeface="Tahoma" pitchFamily="34" charset="0"/>
        </a:defRPr>
      </a:lvl7pPr>
      <a:lvl8pPr marL="1371600" algn="l" rtl="0" fontAlgn="base">
        <a:lnSpc>
          <a:spcPct val="80000"/>
        </a:lnSpc>
        <a:spcBef>
          <a:spcPct val="0"/>
        </a:spcBef>
        <a:spcAft>
          <a:spcPct val="0"/>
        </a:spcAft>
        <a:defRPr sz="4000">
          <a:solidFill>
            <a:schemeClr val="tx2"/>
          </a:solidFill>
          <a:latin typeface="Tahoma" pitchFamily="34" charset="0"/>
        </a:defRPr>
      </a:lvl8pPr>
      <a:lvl9pPr marL="1828800" algn="l" rtl="0" fontAlgn="base">
        <a:lnSpc>
          <a:spcPct val="80000"/>
        </a:lnSpc>
        <a:spcBef>
          <a:spcPct val="0"/>
        </a:spcBef>
        <a:spcAft>
          <a:spcPct val="0"/>
        </a:spcAft>
        <a:defRPr sz="4000">
          <a:solidFill>
            <a:schemeClr val="tx2"/>
          </a:solidFill>
          <a:latin typeface="Tahoma" pitchFamily="34" charset="0"/>
        </a:defRPr>
      </a:lvl9pPr>
    </p:titleStyle>
    <p:bodyStyle>
      <a:lvl1pPr marL="342900" indent="-342900" algn="l" rtl="0" eaLnBrk="0" fontAlgn="base" hangingPunct="0">
        <a:lnSpc>
          <a:spcPct val="80000"/>
        </a:lnSpc>
        <a:spcBef>
          <a:spcPct val="20000"/>
        </a:spcBef>
        <a:spcAft>
          <a:spcPct val="0"/>
        </a:spcAft>
        <a:buChar char="•"/>
        <a:defRPr sz="3200">
          <a:solidFill>
            <a:schemeClr val="tx1"/>
          </a:solidFill>
          <a:latin typeface="+mj-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752600"/>
          </a:xfrm>
          <a:prstGeom prst="rect">
            <a:avLst/>
          </a:prstGeom>
          <a:solidFill>
            <a:srgbClr val="25B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dirty="0"/>
          </a:p>
        </p:txBody>
      </p:sp>
      <p:sp>
        <p:nvSpPr>
          <p:cNvPr id="2"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6C16F05C-8605-4615-8EE3-54F1A6E175E9}" type="slidenum">
              <a:rPr lang="en-US"/>
              <a:pPr>
                <a:defRPr/>
              </a:pPr>
              <a:t>‹#›</a:t>
            </a:fld>
            <a:endParaRPr lang="en-US" dirty="0"/>
          </a:p>
        </p:txBody>
      </p:sp>
      <p:sp>
        <p:nvSpPr>
          <p:cNvPr id="3" name="Line 15"/>
          <p:cNvSpPr>
            <a:spLocks noChangeShapeType="1"/>
          </p:cNvSpPr>
          <p:nvPr/>
        </p:nvSpPr>
        <p:spPr bwMode="auto">
          <a:xfrm>
            <a:off x="0" y="1752600"/>
            <a:ext cx="9144000" cy="0"/>
          </a:xfrm>
          <a:prstGeom prst="line">
            <a:avLst/>
          </a:prstGeom>
          <a:noFill/>
          <a:ln w="50800">
            <a:solidFill>
              <a:schemeClr val="tx1"/>
            </a:solidFill>
            <a:round/>
            <a:headEnd/>
            <a:tailEnd/>
          </a:ln>
        </p:spPr>
        <p:txBody>
          <a:bodyPr/>
          <a:lstStyle/>
          <a:p>
            <a:pPr>
              <a:defRPr/>
            </a:pPr>
            <a:endParaRPr lang="en-US" dirty="0"/>
          </a:p>
        </p:txBody>
      </p:sp>
      <p:sp>
        <p:nvSpPr>
          <p:cNvPr id="1031" name="Text Box 72"/>
          <p:cNvSpPr txBox="1">
            <a:spLocks noChangeArrowheads="1"/>
          </p:cNvSpPr>
          <p:nvPr/>
        </p:nvSpPr>
        <p:spPr bwMode="auto">
          <a:xfrm>
            <a:off x="1219200" y="2743200"/>
            <a:ext cx="6248400" cy="366713"/>
          </a:xfrm>
          <a:prstGeom prst="rect">
            <a:avLst/>
          </a:prstGeom>
          <a:noFill/>
          <a:ln w="9525">
            <a:noFill/>
            <a:miter lim="800000"/>
            <a:headEnd/>
            <a:tailEnd/>
          </a:ln>
        </p:spPr>
        <p:txBody>
          <a:bodyPr>
            <a:spAutoFit/>
          </a:bodyPr>
          <a:lstStyle/>
          <a:p>
            <a:pPr>
              <a:spcBef>
                <a:spcPct val="50000"/>
              </a:spcBef>
              <a:defRPr/>
            </a:pPr>
            <a:endParaRPr lang="en-US" dirty="0"/>
          </a:p>
        </p:txBody>
      </p:sp>
      <p:sp>
        <p:nvSpPr>
          <p:cNvPr id="1032" name="Rectangle 73"/>
          <p:cNvSpPr>
            <a:spLocks noGrp="1" noChangeArrowheads="1"/>
          </p:cNvSpPr>
          <p:nvPr>
            <p:ph type="body" idx="1"/>
          </p:nvPr>
        </p:nvSpPr>
        <p:spPr bwMode="auto">
          <a:xfrm>
            <a:off x="304800" y="2057400"/>
            <a:ext cx="8610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2" descr="C:\Documents and Settings\tara.gardner\Local Settings\Temporary Internet Files\Content.IE5\KM3V6MXS\MP900439390[1].jpg"/>
          <p:cNvPicPr>
            <a:picLocks noChangeAspect="1" noChangeArrowheads="1"/>
          </p:cNvPicPr>
          <p:nvPr userDrawn="1"/>
        </p:nvPicPr>
        <p:blipFill>
          <a:blip r:embed="rId15" cstate="print"/>
          <a:srcRect l="30409"/>
          <a:stretch>
            <a:fillRect/>
          </a:stretch>
        </p:blipFill>
        <p:spPr bwMode="auto">
          <a:xfrm>
            <a:off x="0" y="0"/>
            <a:ext cx="1828800" cy="1754791"/>
          </a:xfrm>
          <a:prstGeom prst="rect">
            <a:avLst/>
          </a:prstGeom>
          <a:noFill/>
          <a:ln w="9525">
            <a:solidFill>
              <a:schemeClr val="tx1"/>
            </a:solidFill>
            <a:miter lim="800000"/>
            <a:headEnd/>
            <a:tailEnd/>
          </a:ln>
        </p:spPr>
      </p:pic>
      <p:sp>
        <p:nvSpPr>
          <p:cNvPr id="1026" name="Rectangle 2"/>
          <p:cNvSpPr>
            <a:spLocks noGrp="1" noChangeArrowheads="1"/>
          </p:cNvSpPr>
          <p:nvPr>
            <p:ph type="title"/>
          </p:nvPr>
        </p:nvSpPr>
        <p:spPr bwMode="auto">
          <a:xfrm>
            <a:off x="3048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Lst>
  <p:hf hdr="0" ftr="0" dt="0"/>
  <p:txStyles>
    <p:titleStyle>
      <a:lvl1pPr algn="l" rtl="0" eaLnBrk="0" fontAlgn="base" hangingPunct="0">
        <a:lnSpc>
          <a:spcPct val="80000"/>
        </a:lnSpc>
        <a:spcBef>
          <a:spcPct val="0"/>
        </a:spcBef>
        <a:spcAft>
          <a:spcPct val="0"/>
        </a:spcAft>
        <a:defRPr sz="4000">
          <a:solidFill>
            <a:schemeClr val="tx2"/>
          </a:solidFill>
          <a:latin typeface="+mj-lt"/>
          <a:ea typeface="+mj-ea"/>
          <a:cs typeface="+mj-cs"/>
        </a:defRPr>
      </a:lvl1pPr>
      <a:lvl2pPr algn="l" rtl="0" eaLnBrk="0" fontAlgn="base" hangingPunct="0">
        <a:lnSpc>
          <a:spcPct val="80000"/>
        </a:lnSpc>
        <a:spcBef>
          <a:spcPct val="0"/>
        </a:spcBef>
        <a:spcAft>
          <a:spcPct val="0"/>
        </a:spcAft>
        <a:defRPr sz="4000">
          <a:solidFill>
            <a:schemeClr val="tx2"/>
          </a:solidFill>
          <a:latin typeface="Tahoma" pitchFamily="34" charset="0"/>
        </a:defRPr>
      </a:lvl2pPr>
      <a:lvl3pPr algn="l" rtl="0" eaLnBrk="0" fontAlgn="base" hangingPunct="0">
        <a:lnSpc>
          <a:spcPct val="80000"/>
        </a:lnSpc>
        <a:spcBef>
          <a:spcPct val="0"/>
        </a:spcBef>
        <a:spcAft>
          <a:spcPct val="0"/>
        </a:spcAft>
        <a:defRPr sz="4000">
          <a:solidFill>
            <a:schemeClr val="tx2"/>
          </a:solidFill>
          <a:latin typeface="Tahoma" pitchFamily="34" charset="0"/>
        </a:defRPr>
      </a:lvl3pPr>
      <a:lvl4pPr algn="l" rtl="0" eaLnBrk="0" fontAlgn="base" hangingPunct="0">
        <a:lnSpc>
          <a:spcPct val="80000"/>
        </a:lnSpc>
        <a:spcBef>
          <a:spcPct val="0"/>
        </a:spcBef>
        <a:spcAft>
          <a:spcPct val="0"/>
        </a:spcAft>
        <a:defRPr sz="4000">
          <a:solidFill>
            <a:schemeClr val="tx2"/>
          </a:solidFill>
          <a:latin typeface="Tahoma" pitchFamily="34" charset="0"/>
        </a:defRPr>
      </a:lvl4pPr>
      <a:lvl5pPr algn="l" rtl="0" eaLnBrk="0" fontAlgn="base" hangingPunct="0">
        <a:lnSpc>
          <a:spcPct val="80000"/>
        </a:lnSpc>
        <a:spcBef>
          <a:spcPct val="0"/>
        </a:spcBef>
        <a:spcAft>
          <a:spcPct val="0"/>
        </a:spcAft>
        <a:defRPr sz="4000">
          <a:solidFill>
            <a:schemeClr val="tx2"/>
          </a:solidFill>
          <a:latin typeface="Tahoma" pitchFamily="34" charset="0"/>
        </a:defRPr>
      </a:lvl5pPr>
      <a:lvl6pPr marL="457200" algn="l" rtl="0" fontAlgn="base">
        <a:lnSpc>
          <a:spcPct val="80000"/>
        </a:lnSpc>
        <a:spcBef>
          <a:spcPct val="0"/>
        </a:spcBef>
        <a:spcAft>
          <a:spcPct val="0"/>
        </a:spcAft>
        <a:defRPr sz="4000">
          <a:solidFill>
            <a:schemeClr val="tx2"/>
          </a:solidFill>
          <a:latin typeface="Tahoma" pitchFamily="34" charset="0"/>
        </a:defRPr>
      </a:lvl6pPr>
      <a:lvl7pPr marL="914400" algn="l" rtl="0" fontAlgn="base">
        <a:lnSpc>
          <a:spcPct val="80000"/>
        </a:lnSpc>
        <a:spcBef>
          <a:spcPct val="0"/>
        </a:spcBef>
        <a:spcAft>
          <a:spcPct val="0"/>
        </a:spcAft>
        <a:defRPr sz="4000">
          <a:solidFill>
            <a:schemeClr val="tx2"/>
          </a:solidFill>
          <a:latin typeface="Tahoma" pitchFamily="34" charset="0"/>
        </a:defRPr>
      </a:lvl7pPr>
      <a:lvl8pPr marL="1371600" algn="l" rtl="0" fontAlgn="base">
        <a:lnSpc>
          <a:spcPct val="80000"/>
        </a:lnSpc>
        <a:spcBef>
          <a:spcPct val="0"/>
        </a:spcBef>
        <a:spcAft>
          <a:spcPct val="0"/>
        </a:spcAft>
        <a:defRPr sz="4000">
          <a:solidFill>
            <a:schemeClr val="tx2"/>
          </a:solidFill>
          <a:latin typeface="Tahoma" pitchFamily="34" charset="0"/>
        </a:defRPr>
      </a:lvl8pPr>
      <a:lvl9pPr marL="1828800" algn="l" rtl="0" fontAlgn="base">
        <a:lnSpc>
          <a:spcPct val="80000"/>
        </a:lnSpc>
        <a:spcBef>
          <a:spcPct val="0"/>
        </a:spcBef>
        <a:spcAft>
          <a:spcPct val="0"/>
        </a:spcAft>
        <a:defRPr sz="4000">
          <a:solidFill>
            <a:schemeClr val="tx2"/>
          </a:solidFill>
          <a:latin typeface="Tahoma" pitchFamily="34" charset="0"/>
        </a:defRPr>
      </a:lvl9pPr>
    </p:titleStyle>
    <p:bodyStyle>
      <a:lvl1pPr marL="342900" indent="-342900" algn="l" rtl="0" eaLnBrk="0" fontAlgn="base" hangingPunct="0">
        <a:lnSpc>
          <a:spcPct val="80000"/>
        </a:lnSpc>
        <a:spcBef>
          <a:spcPct val="20000"/>
        </a:spcBef>
        <a:spcAft>
          <a:spcPct val="0"/>
        </a:spcAft>
        <a:buChar char="•"/>
        <a:defRPr sz="3200">
          <a:solidFill>
            <a:schemeClr val="tx1"/>
          </a:solidFill>
          <a:latin typeface="+mj-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oada.dadeschools.net/TestChairInfo/InfoForTestChair.as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oada.dadeschools.net/Screencasts/TestSecurity/TestSecurity.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oada.dadeschools.net/TestChairInfo/InfoForTestChair.as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avocet.pearson.com/FL/Hom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flassessments.com/TestNav8"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download.testnav.com/"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avocet.pearson.com/FL/Hom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hyperlink" Target="http://avocet.pearson.com/FL/Home"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hyperlink" Target="https://fl.pearsonaccessnext.com/"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avocet.pearson.com/FL/Home"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flassessments.com/TestNav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avocet.pearson.com/FL/Home"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mbruguera@dadeschools.net"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mailto:mugando@dadeschools.net"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6200" y="1981200"/>
            <a:ext cx="8991600" cy="3199174"/>
          </a:xfrm>
        </p:spPr>
        <p:txBody>
          <a:bodyPr>
            <a:normAutofit fontScale="90000"/>
          </a:bodyPr>
          <a:lstStyle/>
          <a:p>
            <a:pPr algn="ctr" eaLnBrk="1" hangingPunct="1">
              <a:spcBef>
                <a:spcPts val="600"/>
              </a:spcBef>
              <a:spcAft>
                <a:spcPts val="600"/>
              </a:spcAft>
            </a:pPr>
            <a:r>
              <a:rPr lang="en-US" b="1" dirty="0" smtClean="0"/>
              <a:t>Winter 2016</a:t>
            </a:r>
            <a:r>
              <a:rPr lang="en-US" sz="3600" b="1" dirty="0"/>
              <a:t/>
            </a:r>
            <a:br>
              <a:rPr lang="en-US" sz="3600" b="1" dirty="0"/>
            </a:br>
            <a:r>
              <a:rPr lang="en-US" sz="3600" b="1" dirty="0"/>
              <a:t/>
            </a:r>
            <a:br>
              <a:rPr lang="en-US" sz="3600" b="1" dirty="0"/>
            </a:br>
            <a:r>
              <a:rPr lang="en-US" sz="3600" b="1" dirty="0"/>
              <a:t>Next Generation Sunshine State Standards</a:t>
            </a:r>
            <a:br>
              <a:rPr lang="en-US" sz="3600" b="1" dirty="0"/>
            </a:br>
            <a:r>
              <a:rPr lang="en-US" sz="3600" b="1" dirty="0"/>
              <a:t>End-of-Course Assessments</a:t>
            </a:r>
            <a:br>
              <a:rPr lang="en-US" sz="3600" b="1" dirty="0"/>
            </a:br>
            <a:r>
              <a:rPr lang="en-US" sz="3600" b="1" dirty="0"/>
              <a:t>Training Materials</a:t>
            </a:r>
            <a:r>
              <a:rPr lang="en-US" sz="3600" dirty="0"/>
              <a:t/>
            </a:r>
            <a:br>
              <a:rPr lang="en-US" sz="3600" dirty="0"/>
            </a:br>
            <a:endParaRPr lang="en-US" sz="3600" dirty="0"/>
          </a:p>
        </p:txBody>
      </p:sp>
      <p:sp>
        <p:nvSpPr>
          <p:cNvPr id="5123" name="Rectangle 3"/>
          <p:cNvSpPr>
            <a:spLocks noGrp="1" noChangeArrowheads="1"/>
          </p:cNvSpPr>
          <p:nvPr>
            <p:ph type="subTitle" idx="1"/>
          </p:nvPr>
        </p:nvSpPr>
        <p:spPr>
          <a:xfrm>
            <a:off x="609600" y="5109260"/>
            <a:ext cx="8001000" cy="1672540"/>
          </a:xfrm>
        </p:spPr>
        <p:txBody>
          <a:bodyPr/>
          <a:lstStyle/>
          <a:p>
            <a:pPr>
              <a:spcBef>
                <a:spcPts val="300"/>
              </a:spcBef>
              <a:spcAft>
                <a:spcPts val="300"/>
              </a:spcAft>
            </a:pPr>
            <a:r>
              <a:rPr lang="en-US" dirty="0"/>
              <a:t>Algebra 1 EOC Retake</a:t>
            </a:r>
          </a:p>
          <a:p>
            <a:pPr>
              <a:spcBef>
                <a:spcPts val="300"/>
              </a:spcBef>
              <a:spcAft>
                <a:spcPts val="300"/>
              </a:spcAft>
            </a:pPr>
            <a:r>
              <a:rPr lang="en-US" dirty="0"/>
              <a:t>Biology 1, Civics, &amp; U.S. History EOC</a:t>
            </a:r>
          </a:p>
        </p:txBody>
      </p:sp>
      <p:sp>
        <p:nvSpPr>
          <p:cNvPr id="2" name="Rectangle 1"/>
          <p:cNvSpPr/>
          <p:nvPr/>
        </p:nvSpPr>
        <p:spPr>
          <a:xfrm>
            <a:off x="2286000" y="3105835"/>
            <a:ext cx="4572000" cy="646331"/>
          </a:xfrm>
          <a:prstGeom prst="rect">
            <a:avLst/>
          </a:prstGeom>
        </p:spPr>
        <p:txBody>
          <a:bodyPr>
            <a:spAutoFit/>
          </a:bodyPr>
          <a:lstStyle/>
          <a:p>
            <a:endParaRPr lang="en-US" dirty="0">
              <a:latin typeface="Times New Roman"/>
            </a:endParaRPr>
          </a:p>
          <a:p>
            <a:endParaRPr lang="en-US" dirty="0">
              <a:latin typeface="Times New Roman"/>
            </a:endParaRPr>
          </a:p>
        </p:txBody>
      </p:sp>
      <p:pic>
        <p:nvPicPr>
          <p:cNvPr id="5" name="Picture 4"/>
          <p:cNvPicPr>
            <a:picLocks noChangeAspect="1"/>
          </p:cNvPicPr>
          <p:nvPr/>
        </p:nvPicPr>
        <p:blipFill>
          <a:blip r:embed="rId3"/>
          <a:stretch>
            <a:fillRect/>
          </a:stretch>
        </p:blipFill>
        <p:spPr>
          <a:xfrm>
            <a:off x="1087193" y="158995"/>
            <a:ext cx="7045814" cy="12598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Students to be Tested</a:t>
            </a:r>
          </a:p>
        </p:txBody>
      </p:sp>
      <p:sp>
        <p:nvSpPr>
          <p:cNvPr id="3" name="Content Placeholder 2"/>
          <p:cNvSpPr>
            <a:spLocks noGrp="1"/>
          </p:cNvSpPr>
          <p:nvPr>
            <p:ph idx="1"/>
          </p:nvPr>
        </p:nvSpPr>
        <p:spPr>
          <a:xfrm>
            <a:off x="152400" y="1828800"/>
            <a:ext cx="8991600" cy="4800599"/>
          </a:xfrm>
        </p:spPr>
        <p:txBody>
          <a:bodyPr/>
          <a:lstStyle/>
          <a:p>
            <a:pPr marL="0" indent="0">
              <a:buNone/>
            </a:pPr>
            <a:r>
              <a:rPr lang="en-US" sz="2200" b="1" dirty="0"/>
              <a:t>English Language Learners (ELLs)</a:t>
            </a:r>
          </a:p>
          <a:p>
            <a:r>
              <a:rPr lang="en-US" sz="1900" dirty="0"/>
              <a:t>All ELLs participate in statewide assessments.</a:t>
            </a:r>
          </a:p>
          <a:p>
            <a:pPr>
              <a:lnSpc>
                <a:spcPct val="100000"/>
              </a:lnSpc>
            </a:pPr>
            <a:r>
              <a:rPr lang="en-US" sz="1900" dirty="0"/>
              <a:t>All ELLs who complete the applicable courses are expected to participate in the EOC assessments no matter how long these students have been enrolled in a U.S. school.</a:t>
            </a:r>
          </a:p>
          <a:p>
            <a:pPr marL="0" indent="0">
              <a:buNone/>
            </a:pPr>
            <a:r>
              <a:rPr lang="en-US" sz="2200" b="1" dirty="0"/>
              <a:t>Students with Disabilities</a:t>
            </a:r>
          </a:p>
          <a:p>
            <a:pPr>
              <a:lnSpc>
                <a:spcPct val="100000"/>
              </a:lnSpc>
            </a:pPr>
            <a:r>
              <a:rPr lang="en-US" sz="1900" dirty="0"/>
              <a:t>Students with disabilities participate in the statewide assessment program by taking one of the following:</a:t>
            </a:r>
          </a:p>
          <a:p>
            <a:pPr marL="793750" indent="-457200">
              <a:buFont typeface="Calibri" panose="020F0502020204030204" pitchFamily="34" charset="0"/>
              <a:buChar char="–"/>
            </a:pPr>
            <a:r>
              <a:rPr lang="en-US" sz="1900" dirty="0"/>
              <a:t>NGSSS without accommodations,</a:t>
            </a:r>
          </a:p>
          <a:p>
            <a:pPr marL="793750" indent="-457200">
              <a:buFont typeface="Calibri" panose="020F0502020204030204" pitchFamily="34" charset="0"/>
              <a:buChar char="–"/>
            </a:pPr>
            <a:r>
              <a:rPr lang="en-US" sz="1900" dirty="0"/>
              <a:t>NGSSS with accommodations, or</a:t>
            </a:r>
          </a:p>
          <a:p>
            <a:pPr marL="793750" indent="-457200">
              <a:buFont typeface="Calibri" panose="020F0502020204030204" pitchFamily="34" charset="0"/>
              <a:buChar char="–"/>
            </a:pPr>
            <a:r>
              <a:rPr lang="en-US" sz="1900" dirty="0"/>
              <a:t>Florida Standards Alternate Assessment (FSAA).</a:t>
            </a:r>
          </a:p>
          <a:p>
            <a:pPr>
              <a:lnSpc>
                <a:spcPct val="100000"/>
              </a:lnSpc>
            </a:pPr>
            <a:r>
              <a:rPr lang="en-US" sz="1900" dirty="0"/>
              <a:t>All determinations regarding participation in the statewide assessment program must be documented in the student’s IEP or Section 504 plan.</a:t>
            </a:r>
          </a:p>
          <a:p>
            <a:pPr>
              <a:lnSpc>
                <a:spcPct val="100000"/>
              </a:lnSpc>
            </a:pPr>
            <a:r>
              <a:rPr lang="en-US" sz="1900" dirty="0"/>
              <a:t>See Appendix A of the Fall/Winter 2016 NGSSS Manual for information regarding allowable accommodations for students with disabilities.</a:t>
            </a: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10</a:t>
            </a:fld>
            <a:endParaRPr lang="en-US" dirty="0"/>
          </a:p>
        </p:txBody>
      </p:sp>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a:p>
            <a:pPr algn="ctr"/>
            <a:r>
              <a:rPr lang="en-US" sz="2000" dirty="0">
                <a:solidFill>
                  <a:schemeClr val="bg1"/>
                </a:solidFill>
              </a:rPr>
              <a:t>PBT</a:t>
            </a:r>
          </a:p>
        </p:txBody>
      </p:sp>
    </p:spTree>
    <p:extLst>
      <p:ext uri="{BB962C8B-B14F-4D97-AF65-F5344CB8AC3E}">
        <p14:creationId xmlns:p14="http://schemas.microsoft.com/office/powerpoint/2010/main" val="1209276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Grade NG Report</a:t>
            </a:r>
          </a:p>
        </p:txBody>
      </p:sp>
      <p:sp>
        <p:nvSpPr>
          <p:cNvPr id="4" name="Slide Number Placeholder 3"/>
          <p:cNvSpPr>
            <a:spLocks noGrp="1"/>
          </p:cNvSpPr>
          <p:nvPr>
            <p:ph type="sldNum" sz="quarter" idx="12"/>
          </p:nvPr>
        </p:nvSpPr>
        <p:spPr/>
        <p:txBody>
          <a:bodyPr/>
          <a:lstStyle/>
          <a:p>
            <a:fld id="{60F88D64-766A-45C3-93FE-3E1D3068B07A}" type="slidenum">
              <a:rPr lang="en-US" smtClean="0"/>
              <a:t>11</a:t>
            </a:fld>
            <a:endParaRPr lang="en-US"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02603" y="1702660"/>
            <a:ext cx="5853097" cy="363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3277413" cy="160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7755760" y="616589"/>
            <a:ext cx="1209932" cy="731992"/>
          </a:xfrm>
          <a:prstGeom prst="rect">
            <a:avLst/>
          </a:prstGeom>
          <a:ln w="69850" cmpd="dbl">
            <a:solidFill>
              <a:schemeClr val="accent2">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fontScale="62500" lnSpcReduction="20000"/>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4000" dirty="0">
                <a:solidFill>
                  <a:schemeClr val="bg1"/>
                </a:solidFill>
              </a:rPr>
              <a:t>CBT</a:t>
            </a:r>
          </a:p>
          <a:p>
            <a:pPr algn="ctr"/>
            <a:r>
              <a:rPr lang="en-US" sz="4000" dirty="0">
                <a:solidFill>
                  <a:schemeClr val="bg1"/>
                </a:solidFill>
              </a:rPr>
              <a:t>PBT</a:t>
            </a:r>
          </a:p>
        </p:txBody>
      </p:sp>
      <p:graphicFrame>
        <p:nvGraphicFramePr>
          <p:cNvPr id="8" name="Table 7"/>
          <p:cNvGraphicFramePr>
            <a:graphicFrameLocks noGrp="1"/>
          </p:cNvGraphicFramePr>
          <p:nvPr>
            <p:extLst>
              <p:ext uri="{D42A27DB-BD31-4B8C-83A1-F6EECF244321}">
                <p14:modId xmlns:p14="http://schemas.microsoft.com/office/powerpoint/2010/main" val="3551332317"/>
              </p:ext>
            </p:extLst>
          </p:nvPr>
        </p:nvGraphicFramePr>
        <p:xfrm>
          <a:off x="15240" y="5575232"/>
          <a:ext cx="6241415" cy="1264920"/>
        </p:xfrm>
        <a:graphic>
          <a:graphicData uri="http://schemas.openxmlformats.org/drawingml/2006/table">
            <a:tbl>
              <a:tblPr>
                <a:tableStyleId>{5C22544A-7EE6-4342-B048-85BDC9FD1C3A}</a:tableStyleId>
              </a:tblPr>
              <a:tblGrid>
                <a:gridCol w="1600200">
                  <a:extLst>
                    <a:ext uri="{9D8B030D-6E8A-4147-A177-3AD203B41FA5}">
                      <a16:colId xmlns:a16="http://schemas.microsoft.com/office/drawing/2014/main" xmlns="" val="20000"/>
                    </a:ext>
                  </a:extLst>
                </a:gridCol>
                <a:gridCol w="1600200">
                  <a:extLst>
                    <a:ext uri="{9D8B030D-6E8A-4147-A177-3AD203B41FA5}">
                      <a16:colId xmlns:a16="http://schemas.microsoft.com/office/drawing/2014/main" xmlns="" val="20001"/>
                    </a:ext>
                  </a:extLst>
                </a:gridCol>
                <a:gridCol w="1521460">
                  <a:extLst>
                    <a:ext uri="{9D8B030D-6E8A-4147-A177-3AD203B41FA5}">
                      <a16:colId xmlns:a16="http://schemas.microsoft.com/office/drawing/2014/main" xmlns="" val="20002"/>
                    </a:ext>
                  </a:extLst>
                </a:gridCol>
                <a:gridCol w="1519555">
                  <a:extLst>
                    <a:ext uri="{9D8B030D-6E8A-4147-A177-3AD203B41FA5}">
                      <a16:colId xmlns:a16="http://schemas.microsoft.com/office/drawing/2014/main" xmlns="" val="20003"/>
                    </a:ext>
                  </a:extLst>
                </a:gridCol>
              </a:tblGrid>
              <a:tr h="152400">
                <a:tc rowSpan="2">
                  <a:txBody>
                    <a:bodyPr/>
                    <a:lstStyle/>
                    <a:p>
                      <a:pPr marL="0" marR="0" eaLnBrk="0" hangingPunct="0">
                        <a:lnSpc>
                          <a:spcPct val="115000"/>
                        </a:lnSpc>
                        <a:spcBef>
                          <a:spcPts val="30"/>
                        </a:spcBef>
                        <a:spcAft>
                          <a:spcPts val="0"/>
                        </a:spcAft>
                      </a:pPr>
                      <a:r>
                        <a:rPr lang="en-US" sz="950" dirty="0">
                          <a:effectLst/>
                        </a:rPr>
                        <a:t> </a:t>
                      </a:r>
                      <a:endParaRPr lang="en-US" sz="1100" dirty="0">
                        <a:effectLst/>
                      </a:endParaRPr>
                    </a:p>
                    <a:p>
                      <a:pPr marL="106045" marR="0" eaLnBrk="0" hangingPunct="0">
                        <a:lnSpc>
                          <a:spcPct val="115000"/>
                        </a:lnSpc>
                        <a:spcBef>
                          <a:spcPts val="0"/>
                        </a:spcBef>
                        <a:spcAft>
                          <a:spcPts val="0"/>
                        </a:spcAft>
                      </a:pPr>
                      <a:r>
                        <a:rPr lang="en-US" sz="1000" dirty="0">
                          <a:effectLst/>
                        </a:rPr>
                        <a:t>Teacher</a:t>
                      </a:r>
                      <a:r>
                        <a:rPr lang="en-US" sz="1000" spc="-55" dirty="0">
                          <a:effectLst/>
                        </a:rPr>
                        <a:t> </a:t>
                      </a:r>
                      <a:r>
                        <a:rPr lang="en-US" sz="1000" dirty="0">
                          <a:effectLst/>
                        </a:rPr>
                        <a:t>Final</a:t>
                      </a:r>
                      <a:r>
                        <a:rPr lang="en-US" sz="1000" spc="-50" dirty="0">
                          <a:effectLst/>
                        </a:rPr>
                        <a:t> </a:t>
                      </a:r>
                      <a:r>
                        <a:rPr lang="en-US" sz="1000" dirty="0">
                          <a:effectLst/>
                        </a:rPr>
                        <a:t>Grade</a:t>
                      </a:r>
                      <a:endParaRPr lang="en-US" sz="1100" dirty="0">
                        <a:effectLst/>
                        <a:latin typeface="Calibri"/>
                        <a:ea typeface="Calibri"/>
                        <a:cs typeface="Times New Roman"/>
                      </a:endParaRPr>
                    </a:p>
                  </a:txBody>
                  <a:tcPr marL="0" marR="0" marT="0" marB="0"/>
                </a:tc>
                <a:tc gridSpan="3">
                  <a:txBody>
                    <a:bodyPr/>
                    <a:lstStyle/>
                    <a:p>
                      <a:pPr marL="0" marR="635" algn="ctr" eaLnBrk="0" hangingPunct="0">
                        <a:lnSpc>
                          <a:spcPts val="1120"/>
                        </a:lnSpc>
                        <a:spcBef>
                          <a:spcPts val="0"/>
                        </a:spcBef>
                        <a:spcAft>
                          <a:spcPts val="0"/>
                        </a:spcAft>
                      </a:pPr>
                      <a:r>
                        <a:rPr lang="en-US" sz="1000" spc="-5" dirty="0">
                          <a:effectLst/>
                        </a:rPr>
                        <a:t>FINAL</a:t>
                      </a:r>
                      <a:r>
                        <a:rPr lang="en-US" sz="1000" spc="-70" dirty="0">
                          <a:effectLst/>
                        </a:rPr>
                        <a:t> </a:t>
                      </a:r>
                      <a:r>
                        <a:rPr lang="en-US" sz="1000" dirty="0">
                          <a:effectLst/>
                        </a:rPr>
                        <a:t>GRADE</a:t>
                      </a:r>
                      <a:endParaRPr lang="en-US" sz="1100" dirty="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97180">
                <a:tc vMerge="1">
                  <a:txBody>
                    <a:bodyPr/>
                    <a:lstStyle/>
                    <a:p>
                      <a:endParaRPr lang="en-US"/>
                    </a:p>
                  </a:txBody>
                  <a:tcPr/>
                </a:tc>
                <a:tc>
                  <a:txBody>
                    <a:bodyPr/>
                    <a:lstStyle/>
                    <a:p>
                      <a:pPr marL="0" marR="1270" algn="ctr" eaLnBrk="0" hangingPunct="0">
                        <a:lnSpc>
                          <a:spcPts val="1120"/>
                        </a:lnSpc>
                        <a:spcBef>
                          <a:spcPts val="0"/>
                        </a:spcBef>
                        <a:spcAft>
                          <a:spcPts val="0"/>
                        </a:spcAft>
                      </a:pPr>
                      <a:r>
                        <a:rPr lang="en-US" sz="1000" spc="-5" dirty="0">
                          <a:effectLst/>
                        </a:rPr>
                        <a:t>EOC</a:t>
                      </a:r>
                      <a:r>
                        <a:rPr lang="en-US" sz="1000" spc="-20" dirty="0">
                          <a:effectLst/>
                        </a:rPr>
                        <a:t> </a:t>
                      </a:r>
                      <a:r>
                        <a:rPr lang="en-US" sz="1000" dirty="0">
                          <a:effectLst/>
                        </a:rPr>
                        <a:t>Score</a:t>
                      </a:r>
                      <a:r>
                        <a:rPr lang="en-US" sz="1000" spc="-15" dirty="0">
                          <a:effectLst/>
                        </a:rPr>
                        <a:t> </a:t>
                      </a:r>
                      <a:r>
                        <a:rPr lang="en-US" sz="1000" dirty="0">
                          <a:effectLst/>
                        </a:rPr>
                        <a:t>=</a:t>
                      </a:r>
                      <a:r>
                        <a:rPr lang="en-US" sz="1000" spc="-10" dirty="0">
                          <a:effectLst/>
                        </a:rPr>
                        <a:t> </a:t>
                      </a:r>
                      <a:r>
                        <a:rPr lang="en-US" sz="1000" dirty="0">
                          <a:effectLst/>
                        </a:rPr>
                        <a:t>5</a:t>
                      </a:r>
                      <a:r>
                        <a:rPr lang="en-US" sz="1000" spc="-20" dirty="0">
                          <a:effectLst/>
                        </a:rPr>
                        <a:t> </a:t>
                      </a:r>
                      <a:r>
                        <a:rPr lang="en-US" sz="1000" dirty="0">
                          <a:effectLst/>
                        </a:rPr>
                        <a:t>or</a:t>
                      </a:r>
                      <a:r>
                        <a:rPr lang="en-US" sz="1000" spc="-10" dirty="0">
                          <a:effectLst/>
                        </a:rPr>
                        <a:t> </a:t>
                      </a:r>
                      <a:r>
                        <a:rPr lang="en-US" sz="1000" dirty="0">
                          <a:effectLst/>
                        </a:rPr>
                        <a:t>4</a:t>
                      </a:r>
                      <a:endParaRPr lang="en-US" sz="1100" dirty="0">
                        <a:effectLst/>
                      </a:endParaRPr>
                    </a:p>
                    <a:p>
                      <a:pPr marL="0" marR="635" algn="ctr" eaLnBrk="0" hangingPunct="0">
                        <a:lnSpc>
                          <a:spcPct val="115000"/>
                        </a:lnSpc>
                        <a:spcBef>
                          <a:spcPts val="0"/>
                        </a:spcBef>
                        <a:spcAft>
                          <a:spcPts val="0"/>
                        </a:spcAft>
                      </a:pPr>
                      <a:r>
                        <a:rPr lang="en-US" sz="1000" dirty="0">
                          <a:effectLst/>
                        </a:rPr>
                        <a:t>30%</a:t>
                      </a:r>
                      <a:r>
                        <a:rPr lang="en-US" sz="1000" spc="-35" dirty="0">
                          <a:effectLst/>
                        </a:rPr>
                        <a:t> </a:t>
                      </a:r>
                      <a:r>
                        <a:rPr lang="en-US" sz="1000" dirty="0">
                          <a:effectLst/>
                        </a:rPr>
                        <a:t>as</a:t>
                      </a:r>
                      <a:r>
                        <a:rPr lang="en-US" sz="1000" spc="-25" dirty="0">
                          <a:effectLst/>
                        </a:rPr>
                        <a:t> </a:t>
                      </a:r>
                      <a:r>
                        <a:rPr lang="en-US" sz="1000" spc="-5" dirty="0">
                          <a:effectLst/>
                        </a:rPr>
                        <a:t>‘A’</a:t>
                      </a:r>
                      <a:endParaRPr lang="en-US" sz="1100" dirty="0">
                        <a:effectLst/>
                        <a:latin typeface="Calibri"/>
                        <a:ea typeface="Calibri"/>
                        <a:cs typeface="Times New Roman"/>
                      </a:endParaRPr>
                    </a:p>
                  </a:txBody>
                  <a:tcPr marL="0" marR="0" marT="0" marB="0"/>
                </a:tc>
                <a:tc>
                  <a:txBody>
                    <a:bodyPr/>
                    <a:lstStyle/>
                    <a:p>
                      <a:pPr marL="441325" marR="318135" indent="-125095" eaLnBrk="0" hangingPunct="0">
                        <a:lnSpc>
                          <a:spcPct val="115000"/>
                        </a:lnSpc>
                        <a:spcBef>
                          <a:spcPts val="0"/>
                        </a:spcBef>
                        <a:spcAft>
                          <a:spcPts val="0"/>
                        </a:spcAft>
                      </a:pPr>
                      <a:r>
                        <a:rPr lang="en-US" sz="1000" spc="-5" dirty="0">
                          <a:effectLst/>
                        </a:rPr>
                        <a:t>EOC</a:t>
                      </a:r>
                      <a:r>
                        <a:rPr lang="en-US" sz="1000" spc="-25" dirty="0">
                          <a:effectLst/>
                        </a:rPr>
                        <a:t> </a:t>
                      </a:r>
                      <a:r>
                        <a:rPr lang="en-US" sz="1000" dirty="0">
                          <a:effectLst/>
                        </a:rPr>
                        <a:t>Score</a:t>
                      </a:r>
                      <a:r>
                        <a:rPr lang="en-US" sz="1000" spc="-20" dirty="0">
                          <a:effectLst/>
                        </a:rPr>
                        <a:t> </a:t>
                      </a:r>
                      <a:r>
                        <a:rPr lang="en-US" sz="1000" dirty="0">
                          <a:effectLst/>
                        </a:rPr>
                        <a:t>=</a:t>
                      </a:r>
                      <a:r>
                        <a:rPr lang="en-US" sz="1000" spc="-20" dirty="0">
                          <a:effectLst/>
                        </a:rPr>
                        <a:t> </a:t>
                      </a:r>
                      <a:r>
                        <a:rPr lang="en-US" sz="1000" dirty="0">
                          <a:effectLst/>
                        </a:rPr>
                        <a:t>3</a:t>
                      </a:r>
                      <a:r>
                        <a:rPr lang="en-US" sz="1000" spc="115" dirty="0">
                          <a:effectLst/>
                        </a:rPr>
                        <a:t> </a:t>
                      </a:r>
                      <a:r>
                        <a:rPr lang="en-US" sz="1000" dirty="0">
                          <a:effectLst/>
                        </a:rPr>
                        <a:t>30%</a:t>
                      </a:r>
                      <a:r>
                        <a:rPr lang="en-US" sz="1000" spc="-35" dirty="0">
                          <a:effectLst/>
                        </a:rPr>
                        <a:t> </a:t>
                      </a:r>
                      <a:r>
                        <a:rPr lang="en-US" sz="1000" dirty="0">
                          <a:effectLst/>
                        </a:rPr>
                        <a:t>as</a:t>
                      </a:r>
                      <a:r>
                        <a:rPr lang="en-US" sz="1000" spc="-25" dirty="0">
                          <a:effectLst/>
                        </a:rPr>
                        <a:t> </a:t>
                      </a:r>
                      <a:r>
                        <a:rPr lang="en-US" sz="1000" spc="-5" dirty="0">
                          <a:effectLst/>
                        </a:rPr>
                        <a:t>‘B’</a:t>
                      </a:r>
                      <a:endParaRPr lang="en-US" sz="1100" dirty="0">
                        <a:effectLst/>
                        <a:latin typeface="Calibri"/>
                        <a:ea typeface="Calibri"/>
                        <a:cs typeface="Times New Roman"/>
                      </a:endParaRPr>
                    </a:p>
                  </a:txBody>
                  <a:tcPr marL="0" marR="0" marT="0" marB="0"/>
                </a:tc>
                <a:tc>
                  <a:txBody>
                    <a:bodyPr/>
                    <a:lstStyle/>
                    <a:p>
                      <a:pPr marL="0" marR="3175" algn="ctr" eaLnBrk="0" hangingPunct="0">
                        <a:lnSpc>
                          <a:spcPts val="1120"/>
                        </a:lnSpc>
                        <a:spcBef>
                          <a:spcPts val="0"/>
                        </a:spcBef>
                        <a:spcAft>
                          <a:spcPts val="0"/>
                        </a:spcAft>
                      </a:pPr>
                      <a:r>
                        <a:rPr lang="en-US" sz="1000" spc="-5" dirty="0">
                          <a:effectLst/>
                        </a:rPr>
                        <a:t>EOC</a:t>
                      </a:r>
                      <a:r>
                        <a:rPr lang="en-US" sz="1000" spc="-20" dirty="0">
                          <a:effectLst/>
                        </a:rPr>
                        <a:t> </a:t>
                      </a:r>
                      <a:r>
                        <a:rPr lang="en-US" sz="1000" dirty="0">
                          <a:effectLst/>
                        </a:rPr>
                        <a:t>Score</a:t>
                      </a:r>
                      <a:r>
                        <a:rPr lang="en-US" sz="1000" spc="-15" dirty="0">
                          <a:effectLst/>
                        </a:rPr>
                        <a:t> </a:t>
                      </a:r>
                      <a:r>
                        <a:rPr lang="en-US" sz="1000" dirty="0">
                          <a:effectLst/>
                        </a:rPr>
                        <a:t>=</a:t>
                      </a:r>
                      <a:r>
                        <a:rPr lang="en-US" sz="1000" spc="-10" dirty="0">
                          <a:effectLst/>
                        </a:rPr>
                        <a:t> </a:t>
                      </a:r>
                      <a:r>
                        <a:rPr lang="en-US" sz="1000" dirty="0">
                          <a:effectLst/>
                        </a:rPr>
                        <a:t>2</a:t>
                      </a:r>
                      <a:r>
                        <a:rPr lang="en-US" sz="1000" spc="-20" dirty="0">
                          <a:effectLst/>
                        </a:rPr>
                        <a:t> </a:t>
                      </a:r>
                      <a:r>
                        <a:rPr lang="en-US" sz="1000" dirty="0">
                          <a:effectLst/>
                        </a:rPr>
                        <a:t>or</a:t>
                      </a:r>
                      <a:r>
                        <a:rPr lang="en-US" sz="1000" spc="-10" dirty="0">
                          <a:effectLst/>
                        </a:rPr>
                        <a:t> </a:t>
                      </a:r>
                      <a:r>
                        <a:rPr lang="en-US" sz="1000" dirty="0">
                          <a:effectLst/>
                        </a:rPr>
                        <a:t>1</a:t>
                      </a:r>
                      <a:endParaRPr lang="en-US" sz="1100" dirty="0">
                        <a:effectLst/>
                      </a:endParaRPr>
                    </a:p>
                    <a:p>
                      <a:pPr marL="0" marR="5080" algn="ctr" eaLnBrk="0" hangingPunct="0">
                        <a:lnSpc>
                          <a:spcPct val="115000"/>
                        </a:lnSpc>
                        <a:spcBef>
                          <a:spcPts val="0"/>
                        </a:spcBef>
                        <a:spcAft>
                          <a:spcPts val="0"/>
                        </a:spcAft>
                      </a:pPr>
                      <a:r>
                        <a:rPr lang="en-US" sz="1000" dirty="0">
                          <a:effectLst/>
                        </a:rPr>
                        <a:t>30%</a:t>
                      </a:r>
                      <a:r>
                        <a:rPr lang="en-US" sz="1000" spc="-35" dirty="0">
                          <a:effectLst/>
                        </a:rPr>
                        <a:t> </a:t>
                      </a:r>
                      <a:r>
                        <a:rPr lang="en-US" sz="1000" dirty="0">
                          <a:effectLst/>
                        </a:rPr>
                        <a:t>as</a:t>
                      </a:r>
                      <a:r>
                        <a:rPr lang="en-US" sz="1000" spc="-25" dirty="0">
                          <a:effectLst/>
                        </a:rPr>
                        <a:t> </a:t>
                      </a:r>
                      <a:r>
                        <a:rPr lang="en-US" sz="1000" spc="-5" dirty="0">
                          <a:effectLst/>
                        </a:rPr>
                        <a:t>‘D’</a:t>
                      </a:r>
                      <a:endParaRPr lang="en-US" sz="1100" dirty="0">
                        <a:effectLst/>
                        <a:latin typeface="Calibri"/>
                        <a:ea typeface="Calibri"/>
                        <a:cs typeface="Times New Roman"/>
                      </a:endParaRPr>
                    </a:p>
                  </a:txBody>
                  <a:tcPr marL="0" marR="0" marT="0" marB="0"/>
                </a:tc>
                <a:extLst>
                  <a:ext uri="{0D108BD9-81ED-4DB2-BD59-A6C34878D82A}">
                    <a16:rowId xmlns:a16="http://schemas.microsoft.com/office/drawing/2014/main" xmlns="" val="10001"/>
                  </a:ext>
                </a:extLst>
              </a:tr>
              <a:tr h="152400">
                <a:tc>
                  <a:txBody>
                    <a:bodyPr/>
                    <a:lstStyle/>
                    <a:p>
                      <a:pPr marL="0" marR="635" algn="ctr" eaLnBrk="0" hangingPunct="0">
                        <a:lnSpc>
                          <a:spcPts val="1130"/>
                        </a:lnSpc>
                        <a:spcBef>
                          <a:spcPts val="0"/>
                        </a:spcBef>
                        <a:spcAft>
                          <a:spcPts val="0"/>
                        </a:spcAft>
                      </a:pPr>
                      <a:r>
                        <a:rPr lang="en-US" sz="1000" dirty="0">
                          <a:effectLst/>
                        </a:rPr>
                        <a:t>A</a:t>
                      </a:r>
                      <a:endParaRPr lang="en-US" sz="1100" dirty="0">
                        <a:effectLst/>
                        <a:latin typeface="Calibri"/>
                        <a:ea typeface="Calibri"/>
                        <a:cs typeface="Times New Roman"/>
                      </a:endParaRPr>
                    </a:p>
                  </a:txBody>
                  <a:tcPr marL="0" marR="0" marT="0" marB="0"/>
                </a:tc>
                <a:tc>
                  <a:txBody>
                    <a:bodyPr/>
                    <a:lstStyle/>
                    <a:p>
                      <a:pPr marL="0" marR="0" algn="ctr" eaLnBrk="0" hangingPunct="0">
                        <a:lnSpc>
                          <a:spcPts val="1130"/>
                        </a:lnSpc>
                        <a:spcBef>
                          <a:spcPts val="0"/>
                        </a:spcBef>
                        <a:spcAft>
                          <a:spcPts val="0"/>
                        </a:spcAft>
                      </a:pPr>
                      <a:r>
                        <a:rPr lang="en-US" sz="1000" dirty="0">
                          <a:effectLst/>
                        </a:rPr>
                        <a:t>A</a:t>
                      </a:r>
                      <a:endParaRPr lang="en-US" sz="1100" dirty="0">
                        <a:effectLst/>
                        <a:latin typeface="Calibri"/>
                        <a:ea typeface="Calibri"/>
                        <a:cs typeface="Times New Roman"/>
                      </a:endParaRPr>
                    </a:p>
                  </a:txBody>
                  <a:tcPr marL="0" marR="0" marT="0" marB="0"/>
                </a:tc>
                <a:tc>
                  <a:txBody>
                    <a:bodyPr/>
                    <a:lstStyle/>
                    <a:p>
                      <a:pPr marL="0" marR="2540" algn="ctr" eaLnBrk="0" hangingPunct="0">
                        <a:lnSpc>
                          <a:spcPts val="1130"/>
                        </a:lnSpc>
                        <a:spcBef>
                          <a:spcPts val="0"/>
                        </a:spcBef>
                        <a:spcAft>
                          <a:spcPts val="0"/>
                        </a:spcAft>
                      </a:pPr>
                      <a:r>
                        <a:rPr lang="en-US" sz="1000" dirty="0">
                          <a:effectLst/>
                        </a:rPr>
                        <a:t>A</a:t>
                      </a:r>
                      <a:endParaRPr lang="en-US" sz="1100" dirty="0">
                        <a:effectLst/>
                        <a:latin typeface="Calibri"/>
                        <a:ea typeface="Calibri"/>
                        <a:cs typeface="Times New Roman"/>
                      </a:endParaRPr>
                    </a:p>
                  </a:txBody>
                  <a:tcPr marL="0" marR="0" marT="0" marB="0"/>
                </a:tc>
                <a:tc>
                  <a:txBody>
                    <a:bodyPr/>
                    <a:lstStyle/>
                    <a:p>
                      <a:pPr marL="0" marR="4445" algn="ctr" eaLnBrk="0" hangingPunct="0">
                        <a:lnSpc>
                          <a:spcPts val="1130"/>
                        </a:lnSpc>
                        <a:spcBef>
                          <a:spcPts val="0"/>
                        </a:spcBef>
                        <a:spcAft>
                          <a:spcPts val="0"/>
                        </a:spcAft>
                      </a:pPr>
                      <a:r>
                        <a:rPr lang="en-US" sz="1000" dirty="0">
                          <a:effectLst/>
                        </a:rPr>
                        <a:t>B</a:t>
                      </a:r>
                      <a:endParaRPr lang="en-US" sz="1100" dirty="0">
                        <a:effectLst/>
                        <a:latin typeface="Calibri"/>
                        <a:ea typeface="Calibri"/>
                        <a:cs typeface="Times New Roman"/>
                      </a:endParaRPr>
                    </a:p>
                  </a:txBody>
                  <a:tcPr marL="0" marR="0" marT="0" marB="0"/>
                </a:tc>
                <a:extLst>
                  <a:ext uri="{0D108BD9-81ED-4DB2-BD59-A6C34878D82A}">
                    <a16:rowId xmlns:a16="http://schemas.microsoft.com/office/drawing/2014/main" xmlns="" val="10002"/>
                  </a:ext>
                </a:extLst>
              </a:tr>
              <a:tr h="152400">
                <a:tc>
                  <a:txBody>
                    <a:bodyPr/>
                    <a:lstStyle/>
                    <a:p>
                      <a:pPr marL="0" marR="635" algn="ctr" eaLnBrk="0" hangingPunct="0">
                        <a:lnSpc>
                          <a:spcPts val="1130"/>
                        </a:lnSpc>
                        <a:spcBef>
                          <a:spcPts val="0"/>
                        </a:spcBef>
                        <a:spcAft>
                          <a:spcPts val="0"/>
                        </a:spcAft>
                      </a:pPr>
                      <a:r>
                        <a:rPr lang="en-US" sz="1000" dirty="0">
                          <a:effectLst/>
                        </a:rPr>
                        <a:t>B</a:t>
                      </a:r>
                      <a:endParaRPr lang="en-US" sz="1100" dirty="0">
                        <a:effectLst/>
                        <a:latin typeface="Calibri"/>
                        <a:ea typeface="Calibri"/>
                        <a:cs typeface="Times New Roman"/>
                      </a:endParaRPr>
                    </a:p>
                  </a:txBody>
                  <a:tcPr marL="0" marR="0" marT="0" marB="0"/>
                </a:tc>
                <a:tc>
                  <a:txBody>
                    <a:bodyPr/>
                    <a:lstStyle/>
                    <a:p>
                      <a:pPr marL="0" marR="0" algn="ctr" eaLnBrk="0" hangingPunct="0">
                        <a:lnSpc>
                          <a:spcPts val="1130"/>
                        </a:lnSpc>
                        <a:spcBef>
                          <a:spcPts val="0"/>
                        </a:spcBef>
                        <a:spcAft>
                          <a:spcPts val="0"/>
                        </a:spcAft>
                      </a:pPr>
                      <a:r>
                        <a:rPr lang="en-US" sz="1000" dirty="0">
                          <a:effectLst/>
                        </a:rPr>
                        <a:t>B</a:t>
                      </a:r>
                      <a:endParaRPr lang="en-US" sz="1100" dirty="0">
                        <a:effectLst/>
                        <a:latin typeface="Calibri"/>
                        <a:ea typeface="Calibri"/>
                        <a:cs typeface="Times New Roman"/>
                      </a:endParaRPr>
                    </a:p>
                  </a:txBody>
                  <a:tcPr marL="0" marR="0" marT="0" marB="0"/>
                </a:tc>
                <a:tc>
                  <a:txBody>
                    <a:bodyPr/>
                    <a:lstStyle/>
                    <a:p>
                      <a:pPr marL="0" marR="2540" algn="ctr" eaLnBrk="0" hangingPunct="0">
                        <a:lnSpc>
                          <a:spcPts val="1130"/>
                        </a:lnSpc>
                        <a:spcBef>
                          <a:spcPts val="0"/>
                        </a:spcBef>
                        <a:spcAft>
                          <a:spcPts val="0"/>
                        </a:spcAft>
                      </a:pPr>
                      <a:r>
                        <a:rPr lang="en-US" sz="1000" dirty="0">
                          <a:effectLst/>
                        </a:rPr>
                        <a:t>B</a:t>
                      </a:r>
                      <a:endParaRPr lang="en-US" sz="1100" dirty="0">
                        <a:effectLst/>
                        <a:latin typeface="Calibri"/>
                        <a:ea typeface="Calibri"/>
                        <a:cs typeface="Times New Roman"/>
                      </a:endParaRPr>
                    </a:p>
                  </a:txBody>
                  <a:tcPr marL="0" marR="0" marT="0" marB="0"/>
                </a:tc>
                <a:tc>
                  <a:txBody>
                    <a:bodyPr/>
                    <a:lstStyle/>
                    <a:p>
                      <a:pPr marL="0" marR="3175" algn="ctr" eaLnBrk="0" hangingPunct="0">
                        <a:lnSpc>
                          <a:spcPts val="1130"/>
                        </a:lnSpc>
                        <a:spcBef>
                          <a:spcPts val="0"/>
                        </a:spcBef>
                        <a:spcAft>
                          <a:spcPts val="0"/>
                        </a:spcAft>
                      </a:pPr>
                      <a:r>
                        <a:rPr lang="en-US" sz="1000" dirty="0">
                          <a:effectLst/>
                        </a:rPr>
                        <a:t>C</a:t>
                      </a:r>
                      <a:endParaRPr lang="en-US" sz="1100" dirty="0">
                        <a:effectLst/>
                        <a:latin typeface="Calibri"/>
                        <a:ea typeface="Calibri"/>
                        <a:cs typeface="Times New Roman"/>
                      </a:endParaRPr>
                    </a:p>
                  </a:txBody>
                  <a:tcPr marL="0" marR="0" marT="0" marB="0"/>
                </a:tc>
                <a:extLst>
                  <a:ext uri="{0D108BD9-81ED-4DB2-BD59-A6C34878D82A}">
                    <a16:rowId xmlns:a16="http://schemas.microsoft.com/office/drawing/2014/main" xmlns="" val="10003"/>
                  </a:ext>
                </a:extLst>
              </a:tr>
              <a:tr h="152400">
                <a:tc>
                  <a:txBody>
                    <a:bodyPr/>
                    <a:lstStyle/>
                    <a:p>
                      <a:pPr marL="0" marR="0" algn="ctr" eaLnBrk="0" hangingPunct="0">
                        <a:lnSpc>
                          <a:spcPts val="1130"/>
                        </a:lnSpc>
                        <a:spcBef>
                          <a:spcPts val="0"/>
                        </a:spcBef>
                        <a:spcAft>
                          <a:spcPts val="0"/>
                        </a:spcAft>
                      </a:pPr>
                      <a:r>
                        <a:rPr lang="en-US" sz="1000" dirty="0">
                          <a:effectLst/>
                        </a:rPr>
                        <a:t>C</a:t>
                      </a:r>
                      <a:endParaRPr lang="en-US" sz="1100" dirty="0">
                        <a:effectLst/>
                        <a:latin typeface="Calibri"/>
                        <a:ea typeface="Calibri"/>
                        <a:cs typeface="Times New Roman"/>
                      </a:endParaRPr>
                    </a:p>
                  </a:txBody>
                  <a:tcPr marL="0" marR="0" marT="0" marB="0"/>
                </a:tc>
                <a:tc>
                  <a:txBody>
                    <a:bodyPr/>
                    <a:lstStyle/>
                    <a:p>
                      <a:pPr marL="0" marR="0" algn="ctr" eaLnBrk="0" hangingPunct="0">
                        <a:lnSpc>
                          <a:spcPts val="1130"/>
                        </a:lnSpc>
                        <a:spcBef>
                          <a:spcPts val="0"/>
                        </a:spcBef>
                        <a:spcAft>
                          <a:spcPts val="0"/>
                        </a:spcAft>
                      </a:pPr>
                      <a:r>
                        <a:rPr lang="en-US" sz="1000" dirty="0">
                          <a:effectLst/>
                        </a:rPr>
                        <a:t>B</a:t>
                      </a:r>
                      <a:endParaRPr lang="en-US" sz="1100" dirty="0">
                        <a:effectLst/>
                        <a:latin typeface="Calibri"/>
                        <a:ea typeface="Calibri"/>
                        <a:cs typeface="Times New Roman"/>
                      </a:endParaRPr>
                    </a:p>
                  </a:txBody>
                  <a:tcPr marL="0" marR="0" marT="0" marB="0"/>
                </a:tc>
                <a:tc>
                  <a:txBody>
                    <a:bodyPr/>
                    <a:lstStyle/>
                    <a:p>
                      <a:pPr marL="0" marR="1905" algn="ctr" eaLnBrk="0" hangingPunct="0">
                        <a:lnSpc>
                          <a:spcPts val="1130"/>
                        </a:lnSpc>
                        <a:spcBef>
                          <a:spcPts val="0"/>
                        </a:spcBef>
                        <a:spcAft>
                          <a:spcPts val="0"/>
                        </a:spcAft>
                      </a:pPr>
                      <a:r>
                        <a:rPr lang="en-US" sz="1000" dirty="0">
                          <a:effectLst/>
                        </a:rPr>
                        <a:t>C</a:t>
                      </a:r>
                      <a:endParaRPr lang="en-US" sz="1100" dirty="0">
                        <a:effectLst/>
                        <a:latin typeface="Calibri"/>
                        <a:ea typeface="Calibri"/>
                        <a:cs typeface="Times New Roman"/>
                      </a:endParaRPr>
                    </a:p>
                  </a:txBody>
                  <a:tcPr marL="0" marR="0" marT="0" marB="0"/>
                </a:tc>
                <a:tc>
                  <a:txBody>
                    <a:bodyPr/>
                    <a:lstStyle/>
                    <a:p>
                      <a:pPr marL="0" marR="3175" algn="ctr" eaLnBrk="0" hangingPunct="0">
                        <a:lnSpc>
                          <a:spcPts val="1130"/>
                        </a:lnSpc>
                        <a:spcBef>
                          <a:spcPts val="0"/>
                        </a:spcBef>
                        <a:spcAft>
                          <a:spcPts val="0"/>
                        </a:spcAft>
                      </a:pPr>
                      <a:r>
                        <a:rPr lang="en-US" sz="1000" dirty="0">
                          <a:effectLst/>
                        </a:rPr>
                        <a:t>C</a:t>
                      </a:r>
                      <a:endParaRPr lang="en-US" sz="1100" dirty="0">
                        <a:effectLst/>
                        <a:latin typeface="Calibri"/>
                        <a:ea typeface="Calibri"/>
                        <a:cs typeface="Times New Roman"/>
                      </a:endParaRPr>
                    </a:p>
                  </a:txBody>
                  <a:tcPr marL="0" marR="0" marT="0" marB="0"/>
                </a:tc>
                <a:extLst>
                  <a:ext uri="{0D108BD9-81ED-4DB2-BD59-A6C34878D82A}">
                    <a16:rowId xmlns:a16="http://schemas.microsoft.com/office/drawing/2014/main" xmlns="" val="10004"/>
                  </a:ext>
                </a:extLst>
              </a:tr>
              <a:tr h="152400">
                <a:tc>
                  <a:txBody>
                    <a:bodyPr/>
                    <a:lstStyle/>
                    <a:p>
                      <a:pPr marL="0" marR="0" algn="ctr" eaLnBrk="0" hangingPunct="0">
                        <a:lnSpc>
                          <a:spcPts val="1130"/>
                        </a:lnSpc>
                        <a:spcBef>
                          <a:spcPts val="0"/>
                        </a:spcBef>
                        <a:spcAft>
                          <a:spcPts val="0"/>
                        </a:spcAft>
                      </a:pPr>
                      <a:r>
                        <a:rPr lang="en-US" sz="1000" dirty="0">
                          <a:effectLst/>
                        </a:rPr>
                        <a:t>D</a:t>
                      </a:r>
                      <a:endParaRPr lang="en-US" sz="1100" dirty="0">
                        <a:effectLst/>
                        <a:latin typeface="Calibri"/>
                        <a:ea typeface="Calibri"/>
                        <a:cs typeface="Times New Roman"/>
                      </a:endParaRPr>
                    </a:p>
                  </a:txBody>
                  <a:tcPr marL="0" marR="0" marT="0" marB="0"/>
                </a:tc>
                <a:tc>
                  <a:txBody>
                    <a:bodyPr/>
                    <a:lstStyle/>
                    <a:p>
                      <a:pPr marL="0" marR="0" algn="ctr" eaLnBrk="0" hangingPunct="0">
                        <a:lnSpc>
                          <a:spcPts val="1130"/>
                        </a:lnSpc>
                        <a:spcBef>
                          <a:spcPts val="0"/>
                        </a:spcBef>
                        <a:spcAft>
                          <a:spcPts val="0"/>
                        </a:spcAft>
                      </a:pPr>
                      <a:r>
                        <a:rPr lang="en-US" sz="1000" dirty="0">
                          <a:effectLst/>
                        </a:rPr>
                        <a:t>C</a:t>
                      </a:r>
                      <a:endParaRPr lang="en-US" sz="1100" dirty="0">
                        <a:effectLst/>
                        <a:latin typeface="Calibri"/>
                        <a:ea typeface="Calibri"/>
                        <a:cs typeface="Times New Roman"/>
                      </a:endParaRPr>
                    </a:p>
                  </a:txBody>
                  <a:tcPr marL="0" marR="0" marT="0" marB="0"/>
                </a:tc>
                <a:tc>
                  <a:txBody>
                    <a:bodyPr/>
                    <a:lstStyle/>
                    <a:p>
                      <a:pPr marL="0" marR="1905" algn="ctr" eaLnBrk="0" hangingPunct="0">
                        <a:lnSpc>
                          <a:spcPts val="1130"/>
                        </a:lnSpc>
                        <a:spcBef>
                          <a:spcPts val="0"/>
                        </a:spcBef>
                        <a:spcAft>
                          <a:spcPts val="0"/>
                        </a:spcAft>
                      </a:pPr>
                      <a:r>
                        <a:rPr lang="en-US" sz="1000" dirty="0">
                          <a:effectLst/>
                        </a:rPr>
                        <a:t>C</a:t>
                      </a:r>
                      <a:endParaRPr lang="en-US" sz="1100" dirty="0">
                        <a:effectLst/>
                        <a:latin typeface="Calibri"/>
                        <a:ea typeface="Calibri"/>
                        <a:cs typeface="Times New Roman"/>
                      </a:endParaRPr>
                    </a:p>
                  </a:txBody>
                  <a:tcPr marL="0" marR="0" marT="0" marB="0"/>
                </a:tc>
                <a:tc>
                  <a:txBody>
                    <a:bodyPr/>
                    <a:lstStyle/>
                    <a:p>
                      <a:pPr marL="0" marR="3175" algn="ctr" eaLnBrk="0" hangingPunct="0">
                        <a:lnSpc>
                          <a:spcPts val="1130"/>
                        </a:lnSpc>
                        <a:spcBef>
                          <a:spcPts val="0"/>
                        </a:spcBef>
                        <a:spcAft>
                          <a:spcPts val="0"/>
                        </a:spcAft>
                      </a:pPr>
                      <a:r>
                        <a:rPr lang="en-US" sz="1000" dirty="0">
                          <a:effectLst/>
                        </a:rPr>
                        <a:t>D</a:t>
                      </a:r>
                      <a:endParaRPr lang="en-US" sz="1100" dirty="0">
                        <a:effectLst/>
                        <a:latin typeface="Calibri"/>
                        <a:ea typeface="Calibri"/>
                        <a:cs typeface="Times New Roman"/>
                      </a:endParaRPr>
                    </a:p>
                  </a:txBody>
                  <a:tcPr marL="0" marR="0" marT="0" marB="0"/>
                </a:tc>
                <a:extLst>
                  <a:ext uri="{0D108BD9-81ED-4DB2-BD59-A6C34878D82A}">
                    <a16:rowId xmlns:a16="http://schemas.microsoft.com/office/drawing/2014/main" xmlns="" val="10005"/>
                  </a:ext>
                </a:extLst>
              </a:tr>
              <a:tr h="152400">
                <a:tc>
                  <a:txBody>
                    <a:bodyPr/>
                    <a:lstStyle/>
                    <a:p>
                      <a:pPr marL="0" marR="0" algn="ctr" eaLnBrk="0" hangingPunct="0">
                        <a:lnSpc>
                          <a:spcPts val="1130"/>
                        </a:lnSpc>
                        <a:spcBef>
                          <a:spcPts val="0"/>
                        </a:spcBef>
                        <a:spcAft>
                          <a:spcPts val="0"/>
                        </a:spcAft>
                      </a:pPr>
                      <a:r>
                        <a:rPr lang="en-US" sz="1000" dirty="0">
                          <a:effectLst/>
                        </a:rPr>
                        <a:t>F</a:t>
                      </a:r>
                      <a:endParaRPr lang="en-US" sz="1100" dirty="0">
                        <a:effectLst/>
                        <a:latin typeface="Calibri"/>
                        <a:ea typeface="Calibri"/>
                        <a:cs typeface="Times New Roman"/>
                      </a:endParaRPr>
                    </a:p>
                  </a:txBody>
                  <a:tcPr marL="0" marR="0" marT="0" marB="0"/>
                </a:tc>
                <a:tc>
                  <a:txBody>
                    <a:bodyPr/>
                    <a:lstStyle/>
                    <a:p>
                      <a:pPr marL="0" marR="0" algn="ctr" eaLnBrk="0" hangingPunct="0">
                        <a:lnSpc>
                          <a:spcPts val="1130"/>
                        </a:lnSpc>
                        <a:spcBef>
                          <a:spcPts val="0"/>
                        </a:spcBef>
                        <a:spcAft>
                          <a:spcPts val="0"/>
                        </a:spcAft>
                      </a:pPr>
                      <a:r>
                        <a:rPr lang="en-US" sz="1000" dirty="0">
                          <a:effectLst/>
                        </a:rPr>
                        <a:t>D</a:t>
                      </a:r>
                      <a:endParaRPr lang="en-US" sz="1100" dirty="0">
                        <a:effectLst/>
                        <a:latin typeface="Calibri"/>
                        <a:ea typeface="Calibri"/>
                        <a:cs typeface="Times New Roman"/>
                      </a:endParaRPr>
                    </a:p>
                  </a:txBody>
                  <a:tcPr marL="0" marR="0" marT="0" marB="0"/>
                </a:tc>
                <a:tc>
                  <a:txBody>
                    <a:bodyPr/>
                    <a:lstStyle/>
                    <a:p>
                      <a:pPr marL="0" marR="635" algn="ctr" eaLnBrk="0" hangingPunct="0">
                        <a:lnSpc>
                          <a:spcPts val="1130"/>
                        </a:lnSpc>
                        <a:spcBef>
                          <a:spcPts val="0"/>
                        </a:spcBef>
                        <a:spcAft>
                          <a:spcPts val="0"/>
                        </a:spcAft>
                      </a:pPr>
                      <a:r>
                        <a:rPr lang="en-US" sz="1000" dirty="0">
                          <a:effectLst/>
                        </a:rPr>
                        <a:t>F</a:t>
                      </a:r>
                      <a:endParaRPr lang="en-US" sz="1100" dirty="0">
                        <a:effectLst/>
                        <a:latin typeface="Calibri"/>
                        <a:ea typeface="Calibri"/>
                        <a:cs typeface="Times New Roman"/>
                      </a:endParaRPr>
                    </a:p>
                  </a:txBody>
                  <a:tcPr marL="0" marR="0" marT="0" marB="0"/>
                </a:tc>
                <a:tc>
                  <a:txBody>
                    <a:bodyPr/>
                    <a:lstStyle/>
                    <a:p>
                      <a:pPr marL="0" marR="2540" algn="ctr" eaLnBrk="0" hangingPunct="0">
                        <a:lnSpc>
                          <a:spcPts val="1130"/>
                        </a:lnSpc>
                        <a:spcBef>
                          <a:spcPts val="0"/>
                        </a:spcBef>
                        <a:spcAft>
                          <a:spcPts val="0"/>
                        </a:spcAft>
                      </a:pPr>
                      <a:r>
                        <a:rPr lang="en-US" sz="1000" dirty="0">
                          <a:effectLst/>
                        </a:rPr>
                        <a:t>F</a:t>
                      </a:r>
                      <a:endParaRPr lang="en-US" sz="1100" dirty="0">
                        <a:effectLst/>
                        <a:latin typeface="Calibri"/>
                        <a:ea typeface="Calibri"/>
                        <a:cs typeface="Times New Roman"/>
                      </a:endParaRPr>
                    </a:p>
                  </a:txBody>
                  <a:tcPr marL="0" marR="0" marT="0" marB="0"/>
                </a:tc>
                <a:extLst>
                  <a:ext uri="{0D108BD9-81ED-4DB2-BD59-A6C34878D82A}">
                    <a16:rowId xmlns:a16="http://schemas.microsoft.com/office/drawing/2014/main" xmlns="" val="10006"/>
                  </a:ext>
                </a:extLst>
              </a:tr>
            </a:tbl>
          </a:graphicData>
        </a:graphic>
      </p:graphicFrame>
      <p:sp>
        <p:nvSpPr>
          <p:cNvPr id="9" name="Rectangle 4"/>
          <p:cNvSpPr>
            <a:spLocks noChangeArrowheads="1"/>
          </p:cNvSpPr>
          <p:nvPr/>
        </p:nvSpPr>
        <p:spPr bwMode="auto">
          <a:xfrm>
            <a:off x="22275" y="5312220"/>
            <a:ext cx="879113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itchFamily="34" charset="0"/>
                <a:ea typeface="Calibri" pitchFamily="34" charset="0"/>
                <a:cs typeface="Arial" pitchFamily="34" charset="0"/>
              </a:rPr>
              <a:t>What will your final grade be without performing the computation for the NGSSS or FSA EOCs?</a:t>
            </a:r>
            <a:endParaRPr kumimoji="0" lang="en-US" alt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29764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228600"/>
            <a:ext cx="8686800" cy="1219200"/>
          </a:xfrm>
        </p:spPr>
        <p:txBody>
          <a:bodyPr>
            <a:normAutofit fontScale="90000"/>
          </a:bodyPr>
          <a:lstStyle/>
          <a:p>
            <a:r>
              <a:rPr lang="en-US" altLang="en-US" dirty="0"/>
              <a:t/>
            </a:r>
            <a:br>
              <a:rPr lang="en-US" altLang="en-US" dirty="0"/>
            </a:br>
            <a:r>
              <a:rPr lang="en-US" altLang="en-US" dirty="0"/>
              <a:t>State and District Requirements</a:t>
            </a:r>
            <a:r>
              <a:rPr lang="en-US" altLang="en-US" sz="3200" dirty="0"/>
              <a:t/>
            </a:r>
            <a:br>
              <a:rPr lang="en-US" altLang="en-US" sz="3200" dirty="0"/>
            </a:br>
            <a:endParaRPr lang="en-US" altLang="en-US" sz="3200" dirty="0"/>
          </a:p>
        </p:txBody>
      </p:sp>
      <p:sp>
        <p:nvSpPr>
          <p:cNvPr id="3" name="Content Placeholder 2"/>
          <p:cNvSpPr>
            <a:spLocks noGrp="1"/>
          </p:cNvSpPr>
          <p:nvPr>
            <p:ph idx="1"/>
          </p:nvPr>
        </p:nvSpPr>
        <p:spPr>
          <a:xfrm>
            <a:off x="152400" y="2057400"/>
            <a:ext cx="5562600" cy="4800600"/>
          </a:xfrm>
        </p:spPr>
        <p:txBody>
          <a:bodyPr/>
          <a:lstStyle/>
          <a:p>
            <a:pPr marL="457200" indent="-347472">
              <a:spcBef>
                <a:spcPts val="672"/>
              </a:spcBef>
              <a:buSzPct val="100000"/>
              <a:buFont typeface="Arial" pitchFamily="34" charset="0"/>
              <a:buChar char="•"/>
              <a:defRPr/>
            </a:pPr>
            <a:r>
              <a:rPr lang="en-US" sz="2000" dirty="0"/>
              <a:t>Standards, Guidelines, and Procedures for Test Administration and Test Security available at </a:t>
            </a:r>
            <a:r>
              <a:rPr lang="en-US" sz="2000" u="sng" dirty="0">
                <a:hlinkClick r:id="rId3"/>
              </a:rPr>
              <a:t>http://oada.dadeschools.net/TestChairInfo/InfoForTestChair.asp</a:t>
            </a:r>
            <a:r>
              <a:rPr lang="en-US" sz="2000" u="sng" dirty="0"/>
              <a:t> </a:t>
            </a:r>
          </a:p>
          <a:p>
            <a:pPr lvl="1" indent="-347472">
              <a:spcBef>
                <a:spcPts val="672"/>
              </a:spcBef>
              <a:buSzPct val="100000"/>
              <a:buFont typeface="Arial" pitchFamily="34" charset="0"/>
              <a:buChar char="–"/>
              <a:defRPr/>
            </a:pPr>
            <a:r>
              <a:rPr lang="en-US" sz="2000" dirty="0">
                <a:cs typeface="Tahoma" pitchFamily="34" charset="0"/>
              </a:rPr>
              <a:t>Adopted by School Board</a:t>
            </a:r>
          </a:p>
          <a:p>
            <a:pPr lvl="1" indent="-347472">
              <a:spcBef>
                <a:spcPts val="672"/>
              </a:spcBef>
              <a:buSzPct val="100000"/>
              <a:buFont typeface="Arial" pitchFamily="34" charset="0"/>
              <a:buChar char="–"/>
              <a:defRPr/>
            </a:pPr>
            <a:r>
              <a:rPr lang="en-US" sz="2000" dirty="0">
                <a:cs typeface="Tahoma" pitchFamily="34" charset="0"/>
              </a:rPr>
              <a:t>General Guidelines</a:t>
            </a:r>
            <a:endParaRPr lang="en-US" sz="2000" u="sng" dirty="0">
              <a:cs typeface="Tahoma" pitchFamily="34" charset="0"/>
            </a:endParaRPr>
          </a:p>
          <a:p>
            <a:pPr marL="457200" indent="-347472">
              <a:spcBef>
                <a:spcPts val="672"/>
              </a:spcBef>
              <a:buSzPct val="100000"/>
              <a:buFont typeface="Arial" pitchFamily="34" charset="0"/>
              <a:buChar char="•"/>
              <a:defRPr/>
            </a:pPr>
            <a:r>
              <a:rPr lang="en-US" sz="2000" dirty="0"/>
              <a:t>Florida Test Security Statute and Rule</a:t>
            </a:r>
          </a:p>
          <a:p>
            <a:pPr marL="457200" indent="-347472">
              <a:spcBef>
                <a:spcPts val="672"/>
              </a:spcBef>
              <a:buSzPct val="100000"/>
              <a:buFont typeface="Arial" pitchFamily="34" charset="0"/>
              <a:buChar char="•"/>
              <a:defRPr/>
            </a:pPr>
            <a:r>
              <a:rPr lang="en-US" sz="2000" dirty="0"/>
              <a:t>School Procedural Checklist (FM-6927)</a:t>
            </a:r>
          </a:p>
          <a:p>
            <a:pPr marL="457200" indent="-347472">
              <a:spcBef>
                <a:spcPts val="672"/>
              </a:spcBef>
              <a:buSzPct val="100000"/>
              <a:defRPr/>
            </a:pPr>
            <a:r>
              <a:rPr lang="en-US" sz="2000" dirty="0"/>
              <a:t>A screencast training on Test Security to use during your school-level training session  may be accessed at </a:t>
            </a:r>
            <a:r>
              <a:rPr lang="en-US" sz="2000" dirty="0">
                <a:hlinkClick r:id="rId4"/>
              </a:rPr>
              <a:t>http://oada.dadeschools.net/Screencasts/TestSecurity/TestSecurity.html</a:t>
            </a:r>
            <a:r>
              <a:rPr lang="en-US" sz="2000" dirty="0"/>
              <a:t> </a:t>
            </a:r>
          </a:p>
          <a:p>
            <a:pPr marL="457200" indent="-347472">
              <a:spcBef>
                <a:spcPts val="672"/>
              </a:spcBef>
              <a:buSzPct val="100000"/>
              <a:buFont typeface="Arial" pitchFamily="34" charset="0"/>
              <a:buChar char="•"/>
              <a:defRPr/>
            </a:pPr>
            <a:endParaRPr lang="en-US" sz="2400" u="sng" dirty="0"/>
          </a:p>
          <a:p>
            <a:pPr>
              <a:buFontTx/>
              <a:buNone/>
              <a:defRPr/>
            </a:pPr>
            <a:endParaRPr lang="en-US" dirty="0"/>
          </a:p>
        </p:txBody>
      </p:sp>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CA6F1767-CC26-4D4C-B214-8906ED3A44F7}" type="slidenum">
              <a:rPr lang="en-US" altLang="en-US" sz="1400" smtClean="0"/>
              <a:pPr eaLnBrk="1" hangingPunct="1">
                <a:spcBef>
                  <a:spcPct val="0"/>
                </a:spcBef>
                <a:buFontTx/>
                <a:buNone/>
              </a:pPr>
              <a:t>12</a:t>
            </a:fld>
            <a:endParaRPr lang="en-US" altLang="en-US" sz="1400" dirty="0"/>
          </a:p>
        </p:txBody>
      </p:sp>
      <p:pic>
        <p:nvPicPr>
          <p:cNvPr id="133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4700" y="1676400"/>
            <a:ext cx="32893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a:p>
            <a:pPr algn="ctr"/>
            <a:r>
              <a:rPr lang="en-US" sz="2000" dirty="0">
                <a:solidFill>
                  <a:schemeClr val="bg1"/>
                </a:solidFill>
              </a:rPr>
              <a:t>PBT</a:t>
            </a:r>
          </a:p>
        </p:txBody>
      </p:sp>
    </p:spTree>
    <p:extLst>
      <p:ext uri="{BB962C8B-B14F-4D97-AF65-F5344CB8AC3E}">
        <p14:creationId xmlns:p14="http://schemas.microsoft.com/office/powerpoint/2010/main" val="1962807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52400" y="76200"/>
            <a:ext cx="8686800" cy="1600200"/>
          </a:xfrm>
        </p:spPr>
        <p:txBody>
          <a:bodyPr/>
          <a:lstStyle/>
          <a:p>
            <a:pPr eaLnBrk="1" hangingPunct="1">
              <a:lnSpc>
                <a:spcPct val="90000"/>
              </a:lnSpc>
              <a:spcAft>
                <a:spcPts val="1200"/>
              </a:spcAft>
            </a:pPr>
            <a:r>
              <a:rPr lang="en-US" dirty="0"/>
              <a:t>Test Security</a:t>
            </a:r>
          </a:p>
        </p:txBody>
      </p:sp>
      <p:sp>
        <p:nvSpPr>
          <p:cNvPr id="70659" name="Rectangle 3"/>
          <p:cNvSpPr>
            <a:spLocks noGrp="1" noChangeArrowheads="1"/>
          </p:cNvSpPr>
          <p:nvPr>
            <p:ph idx="1"/>
          </p:nvPr>
        </p:nvSpPr>
        <p:spPr>
          <a:xfrm>
            <a:off x="152400" y="1828800"/>
            <a:ext cx="8839200" cy="4800600"/>
          </a:xfrm>
        </p:spPr>
        <p:txBody>
          <a:bodyPr/>
          <a:lstStyle/>
          <a:p>
            <a:pPr marL="0" indent="0">
              <a:spcBef>
                <a:spcPts val="600"/>
              </a:spcBef>
              <a:spcAft>
                <a:spcPts val="600"/>
              </a:spcAft>
              <a:buFontTx/>
              <a:buNone/>
              <a:defRPr/>
            </a:pPr>
            <a:r>
              <a:rPr lang="en-US" sz="2050" dirty="0"/>
              <a:t>Per the Test Security Statute, s. 1008.24, F.S., and Florida State Board Rule 6A-10.042, FAC, </a:t>
            </a:r>
            <a:r>
              <a:rPr lang="en-US" sz="2050" b="1" dirty="0"/>
              <a:t>inappropriate actions by school or district personnel can result in student or classroom invalidations, loss of teaching certification, and/or involvement of law enforcement</a:t>
            </a:r>
            <a:r>
              <a:rPr lang="en-US" sz="2050" dirty="0"/>
              <a:t>.</a:t>
            </a:r>
          </a:p>
          <a:p>
            <a:pPr marL="0" indent="0">
              <a:spcBef>
                <a:spcPts val="600"/>
              </a:spcBef>
              <a:spcAft>
                <a:spcPts val="600"/>
              </a:spcAft>
              <a:buFontTx/>
              <a:buNone/>
              <a:defRPr/>
            </a:pPr>
            <a:r>
              <a:rPr lang="en-US" sz="2050" dirty="0"/>
              <a:t>Examples of prohibited activities include the following:</a:t>
            </a:r>
          </a:p>
          <a:p>
            <a:pPr>
              <a:spcBef>
                <a:spcPts val="300"/>
              </a:spcBef>
              <a:spcAft>
                <a:spcPts val="300"/>
              </a:spcAft>
              <a:defRPr/>
            </a:pPr>
            <a:r>
              <a:rPr lang="en-US" sz="2050" dirty="0"/>
              <a:t>Reading or viewing the passages or test items before, during, or after testing</a:t>
            </a:r>
          </a:p>
          <a:p>
            <a:pPr>
              <a:spcBef>
                <a:spcPts val="300"/>
              </a:spcBef>
              <a:spcAft>
                <a:spcPts val="300"/>
              </a:spcAft>
              <a:defRPr/>
            </a:pPr>
            <a:r>
              <a:rPr lang="en-US" sz="2050" dirty="0"/>
              <a:t>Revealing the passages or test items</a:t>
            </a:r>
          </a:p>
          <a:p>
            <a:pPr>
              <a:spcBef>
                <a:spcPts val="300"/>
              </a:spcBef>
              <a:spcAft>
                <a:spcPts val="300"/>
              </a:spcAft>
              <a:defRPr/>
            </a:pPr>
            <a:r>
              <a:rPr lang="en-US" sz="2050" dirty="0"/>
              <a:t>Copying the passages or test items</a:t>
            </a:r>
          </a:p>
          <a:p>
            <a:pPr>
              <a:spcBef>
                <a:spcPts val="300"/>
              </a:spcBef>
              <a:spcAft>
                <a:spcPts val="300"/>
              </a:spcAft>
              <a:defRPr/>
            </a:pPr>
            <a:r>
              <a:rPr lang="en-US" sz="2050" dirty="0"/>
              <a:t>Explaining or reading passages or test items for students</a:t>
            </a:r>
          </a:p>
          <a:p>
            <a:pPr>
              <a:spcBef>
                <a:spcPts val="300"/>
              </a:spcBef>
              <a:spcAft>
                <a:spcPts val="300"/>
              </a:spcAft>
              <a:defRPr/>
            </a:pPr>
            <a:r>
              <a:rPr lang="en-US" sz="2050" dirty="0"/>
              <a:t>Changing or otherwise interfering with student responses to test items</a:t>
            </a:r>
          </a:p>
          <a:p>
            <a:pPr>
              <a:spcBef>
                <a:spcPts val="300"/>
              </a:spcBef>
              <a:spcAft>
                <a:spcPts val="300"/>
              </a:spcAft>
              <a:defRPr/>
            </a:pPr>
            <a:r>
              <a:rPr lang="en-US" sz="2050" dirty="0"/>
              <a:t>Copying or reading student responses</a:t>
            </a:r>
          </a:p>
          <a:p>
            <a:pPr>
              <a:spcBef>
                <a:spcPts val="300"/>
              </a:spcBef>
              <a:spcAft>
                <a:spcPts val="300"/>
              </a:spcAft>
              <a:defRPr/>
            </a:pPr>
            <a:r>
              <a:rPr lang="en-US" sz="2050" dirty="0"/>
              <a:t>Causing achievement of schools to be inaccurately measured or reported</a:t>
            </a:r>
          </a:p>
        </p:txBody>
      </p:sp>
      <p:sp>
        <p:nvSpPr>
          <p:cNvPr id="70660" name="Slide Number Placeholder 5"/>
          <p:cNvSpPr>
            <a:spLocks noGrp="1"/>
          </p:cNvSpPr>
          <p:nvPr>
            <p:ph type="sldNum" sz="quarter" idx="12"/>
          </p:nvPr>
        </p:nvSpPr>
        <p:spPr/>
        <p:txBody>
          <a:bodyPr/>
          <a:lstStyle/>
          <a:p>
            <a:pPr>
              <a:defRPr/>
            </a:pPr>
            <a:fld id="{56C25B29-41FE-40A7-B164-0F8137F7A40F}" type="slidenum">
              <a:rPr lang="en-US" smtClean="0"/>
              <a:pPr>
                <a:defRPr/>
              </a:pPr>
              <a:t>13</a:t>
            </a:fld>
            <a:endParaRPr lang="en-US" dirty="0"/>
          </a:p>
        </p:txBody>
      </p:sp>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a:p>
            <a:pPr algn="ctr"/>
            <a:r>
              <a:rPr lang="en-US" sz="2000" dirty="0">
                <a:solidFill>
                  <a:schemeClr val="bg1"/>
                </a:solidFill>
              </a:rPr>
              <a:t>PBT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dirty="0"/>
              <a:t>Test Irregularities/Security Breaches</a:t>
            </a:r>
          </a:p>
        </p:txBody>
      </p:sp>
      <p:sp>
        <p:nvSpPr>
          <p:cNvPr id="43011" name="Rectangle 3"/>
          <p:cNvSpPr>
            <a:spLocks noGrp="1" noChangeArrowheads="1"/>
          </p:cNvSpPr>
          <p:nvPr>
            <p:ph idx="1"/>
          </p:nvPr>
        </p:nvSpPr>
        <p:spPr>
          <a:xfrm>
            <a:off x="76200" y="1905000"/>
            <a:ext cx="8915400" cy="4678363"/>
          </a:xfrm>
        </p:spPr>
        <p:txBody>
          <a:bodyPr>
            <a:noAutofit/>
          </a:bodyPr>
          <a:lstStyle/>
          <a:p>
            <a:pPr>
              <a:spcBef>
                <a:spcPts val="600"/>
              </a:spcBef>
              <a:spcAft>
                <a:spcPts val="600"/>
              </a:spcAft>
              <a:defRPr/>
            </a:pPr>
            <a:r>
              <a:rPr lang="en-US" sz="2200" b="1" dirty="0"/>
              <a:t>Test administrators </a:t>
            </a:r>
            <a:r>
              <a:rPr lang="en-US" sz="2200" dirty="0"/>
              <a:t>should report any test irregularities (e.g., disruptive students, loss of Internet connectivity) and possible breaches of test security to the </a:t>
            </a:r>
            <a:r>
              <a:rPr lang="en-US" sz="2200" b="1" dirty="0"/>
              <a:t>school assessment coordinator </a:t>
            </a:r>
            <a:r>
              <a:rPr lang="en-US" sz="2200" dirty="0"/>
              <a:t>immediately. </a:t>
            </a:r>
          </a:p>
          <a:p>
            <a:pPr>
              <a:spcBef>
                <a:spcPts val="600"/>
              </a:spcBef>
              <a:spcAft>
                <a:spcPts val="600"/>
              </a:spcAft>
              <a:defRPr/>
            </a:pPr>
            <a:r>
              <a:rPr lang="en-US" sz="2200" dirty="0"/>
              <a:t>If a test irregularity or security breach is identified, the school assessment coordinator MUST contact Student Assessment and Educational Testing (SAET) at 305-995-7520 to discuss possible test invalidations.</a:t>
            </a:r>
          </a:p>
          <a:p>
            <a:pPr>
              <a:spcBef>
                <a:spcPts val="600"/>
              </a:spcBef>
              <a:spcAft>
                <a:spcPts val="600"/>
              </a:spcAft>
              <a:defRPr/>
            </a:pPr>
            <a:r>
              <a:rPr lang="en-US" sz="2200" dirty="0"/>
              <a:t>For test irregularities requiring further investigation by the district and for security breaches, a written report must be submitted within </a:t>
            </a:r>
            <a:r>
              <a:rPr lang="en-US" sz="2200" b="1" u="sng" dirty="0"/>
              <a:t>7 calendar days</a:t>
            </a:r>
            <a:r>
              <a:rPr lang="en-US" sz="2200" b="1" dirty="0"/>
              <a:t> </a:t>
            </a:r>
            <a:r>
              <a:rPr lang="en-US" sz="2200" dirty="0"/>
              <a:t>after the irregularity or security breach was identified.</a:t>
            </a:r>
          </a:p>
          <a:p>
            <a:pPr>
              <a:spcBef>
                <a:spcPts val="600"/>
              </a:spcBef>
              <a:spcAft>
                <a:spcPts val="600"/>
              </a:spcAft>
              <a:defRPr/>
            </a:pPr>
            <a:r>
              <a:rPr lang="en-US" sz="2000" b="1" dirty="0"/>
              <a:t>Remember that secure student information (e.g., SSN) must not be communicated via email. </a:t>
            </a:r>
          </a:p>
          <a:p>
            <a:pPr>
              <a:spcBef>
                <a:spcPts val="600"/>
              </a:spcBef>
              <a:spcAft>
                <a:spcPts val="600"/>
              </a:spcAft>
              <a:defRPr/>
            </a:pPr>
            <a:endParaRPr lang="en-US" sz="2200" dirty="0"/>
          </a:p>
        </p:txBody>
      </p:sp>
      <p:sp>
        <p:nvSpPr>
          <p:cNvPr id="58372" name="Slide Number Placeholder 5"/>
          <p:cNvSpPr>
            <a:spLocks noGrp="1"/>
          </p:cNvSpPr>
          <p:nvPr>
            <p:ph type="sldNum" sz="quarter" idx="12"/>
          </p:nvPr>
        </p:nvSpPr>
        <p:spPr/>
        <p:txBody>
          <a:bodyPr/>
          <a:lstStyle/>
          <a:p>
            <a:pPr>
              <a:defRPr/>
            </a:pPr>
            <a:fld id="{AB99E66B-03CE-4B3E-B588-DAF6B2F831D2}" type="slidenum">
              <a:rPr lang="en-US" smtClean="0">
                <a:latin typeface="Arial" pitchFamily="34" charset="0"/>
              </a:rPr>
              <a:pPr>
                <a:defRPr/>
              </a:pPr>
              <a:t>14</a:t>
            </a:fld>
            <a:endParaRPr lang="en-US" dirty="0">
              <a:latin typeface="Arial" pitchFamily="34" charset="0"/>
            </a:endParaRPr>
          </a:p>
        </p:txBody>
      </p:sp>
      <p:sp>
        <p:nvSpPr>
          <p:cNvPr id="6" name="Title 1"/>
          <p:cNvSpPr txBox="1">
            <a:spLocks/>
          </p:cNvSpPr>
          <p:nvPr/>
        </p:nvSpPr>
        <p:spPr>
          <a:xfrm>
            <a:off x="8313420" y="1074586"/>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a:p>
            <a:pPr algn="ctr"/>
            <a:r>
              <a:rPr lang="en-US" sz="2000" dirty="0">
                <a:solidFill>
                  <a:schemeClr val="bg1"/>
                </a:solidFill>
              </a:rPr>
              <a:t>PBT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dirty="0"/>
              <a:t>Missing Materials</a:t>
            </a:r>
          </a:p>
        </p:txBody>
      </p:sp>
      <p:sp>
        <p:nvSpPr>
          <p:cNvPr id="54275" name="Rectangle 3"/>
          <p:cNvSpPr>
            <a:spLocks noGrp="1" noChangeArrowheads="1"/>
          </p:cNvSpPr>
          <p:nvPr>
            <p:ph idx="1"/>
          </p:nvPr>
        </p:nvSpPr>
        <p:spPr>
          <a:xfrm>
            <a:off x="76200" y="1828800"/>
            <a:ext cx="8915400" cy="4953000"/>
          </a:xfrm>
        </p:spPr>
        <p:txBody>
          <a:bodyPr/>
          <a:lstStyle/>
          <a:p>
            <a:pPr marL="347663" lvl="1" indent="-347663">
              <a:lnSpc>
                <a:spcPct val="80000"/>
              </a:lnSpc>
              <a:spcBef>
                <a:spcPts val="600"/>
              </a:spcBef>
              <a:spcAft>
                <a:spcPts val="600"/>
              </a:spcAft>
              <a:buFont typeface="Tahoma" pitchFamily="34" charset="0"/>
              <a:buChar char="•"/>
            </a:pPr>
            <a:r>
              <a:rPr lang="en-US" sz="1900" dirty="0"/>
              <a:t>Schools must investigate ANY report of missing materials and report missing secure materials (e.g., Student Authorization Ticket, used work folder, Session Roster) to SAET at 305-995-7520 immediately. </a:t>
            </a:r>
          </a:p>
          <a:p>
            <a:pPr marL="347663" lvl="1" indent="-347663">
              <a:lnSpc>
                <a:spcPct val="80000"/>
              </a:lnSpc>
              <a:spcBef>
                <a:spcPts val="600"/>
              </a:spcBef>
              <a:spcAft>
                <a:spcPts val="600"/>
              </a:spcAft>
              <a:buFont typeface="Tahoma" pitchFamily="34" charset="0"/>
              <a:buChar char="•"/>
            </a:pPr>
            <a:r>
              <a:rPr lang="en-US" sz="1900" dirty="0"/>
              <a:t>Within </a:t>
            </a:r>
            <a:r>
              <a:rPr lang="en-US" sz="1900" b="1" u="sng" dirty="0"/>
              <a:t>7 calendar days </a:t>
            </a:r>
            <a:r>
              <a:rPr lang="en-US" sz="1900" dirty="0"/>
              <a:t>of the incident, a written report must be submitted to FDOE. The report must include the following, as applicable:</a:t>
            </a:r>
          </a:p>
          <a:p>
            <a:pPr marL="631825" lvl="2" indent="-284163">
              <a:lnSpc>
                <a:spcPct val="80000"/>
              </a:lnSpc>
              <a:spcBef>
                <a:spcPts val="300"/>
              </a:spcBef>
              <a:spcAft>
                <a:spcPts val="300"/>
              </a:spcAft>
              <a:buFont typeface="Arial" pitchFamily="34" charset="0"/>
              <a:buChar char="−"/>
            </a:pPr>
            <a:r>
              <a:rPr lang="en-US" sz="1900" dirty="0"/>
              <a:t>The nature of the situation</a:t>
            </a:r>
          </a:p>
          <a:p>
            <a:pPr marL="631825" lvl="2" indent="-284163">
              <a:lnSpc>
                <a:spcPct val="80000"/>
              </a:lnSpc>
              <a:spcBef>
                <a:spcPts val="300"/>
              </a:spcBef>
              <a:spcAft>
                <a:spcPts val="300"/>
              </a:spcAft>
              <a:buFont typeface="Arial" pitchFamily="34" charset="0"/>
              <a:buChar char="−"/>
            </a:pPr>
            <a:r>
              <a:rPr lang="en-US" sz="1900" dirty="0"/>
              <a:t>The time and place of the occurrence</a:t>
            </a:r>
          </a:p>
          <a:p>
            <a:pPr marL="631825" lvl="2" indent="-284163">
              <a:lnSpc>
                <a:spcPct val="80000"/>
              </a:lnSpc>
              <a:spcBef>
                <a:spcPts val="300"/>
              </a:spcBef>
              <a:spcAft>
                <a:spcPts val="300"/>
              </a:spcAft>
              <a:buFont typeface="Arial" pitchFamily="34" charset="0"/>
              <a:buChar char="−"/>
            </a:pPr>
            <a:r>
              <a:rPr lang="en-US" sz="1900" dirty="0"/>
              <a:t>The names of the people involved</a:t>
            </a:r>
          </a:p>
          <a:p>
            <a:pPr marL="631825" lvl="2" indent="-284163">
              <a:lnSpc>
                <a:spcPct val="80000"/>
              </a:lnSpc>
              <a:spcBef>
                <a:spcPts val="300"/>
              </a:spcBef>
              <a:spcAft>
                <a:spcPts val="300"/>
              </a:spcAft>
              <a:buFont typeface="Arial" pitchFamily="34" charset="0"/>
              <a:buChar char="−"/>
            </a:pPr>
            <a:r>
              <a:rPr lang="en-US" sz="1900" dirty="0"/>
              <a:t>Copies of completed forms (</a:t>
            </a:r>
            <a:r>
              <a:rPr lang="en-US" sz="1900" i="1" dirty="0"/>
              <a:t>Test Administration and Security Agreements</a:t>
            </a:r>
            <a:r>
              <a:rPr lang="en-US" sz="1900" dirty="0"/>
              <a:t>,</a:t>
            </a:r>
            <a:r>
              <a:rPr lang="en-US" sz="1900" i="1" dirty="0"/>
              <a:t> Test Administrator Prohibited Activities Agreements</a:t>
            </a:r>
            <a:r>
              <a:rPr lang="en-US" sz="1900" dirty="0"/>
              <a:t>,</a:t>
            </a:r>
            <a:r>
              <a:rPr lang="en-US" sz="1900" i="1" dirty="0"/>
              <a:t> Test Materials Chain of Custody Forms</a:t>
            </a:r>
            <a:r>
              <a:rPr lang="en-US" sz="1900" dirty="0"/>
              <a:t>,</a:t>
            </a:r>
            <a:r>
              <a:rPr lang="en-US" sz="1900" i="1" dirty="0"/>
              <a:t> </a:t>
            </a:r>
            <a:r>
              <a:rPr lang="en-US" sz="1900" dirty="0"/>
              <a:t>etc.)</a:t>
            </a:r>
          </a:p>
          <a:p>
            <a:pPr marL="631825" lvl="2" indent="-284163">
              <a:lnSpc>
                <a:spcPct val="80000"/>
              </a:lnSpc>
              <a:spcBef>
                <a:spcPts val="300"/>
              </a:spcBef>
              <a:spcAft>
                <a:spcPts val="300"/>
              </a:spcAft>
              <a:buFont typeface="Arial" pitchFamily="34" charset="0"/>
              <a:buChar char="−"/>
            </a:pPr>
            <a:r>
              <a:rPr lang="en-US" sz="1900" dirty="0"/>
              <a:t>A description of the communication between Office of SAET and school personnel</a:t>
            </a:r>
          </a:p>
          <a:p>
            <a:pPr marL="631825" lvl="2" indent="-284163">
              <a:lnSpc>
                <a:spcPct val="80000"/>
              </a:lnSpc>
              <a:spcBef>
                <a:spcPts val="300"/>
              </a:spcBef>
              <a:spcAft>
                <a:spcPts val="300"/>
              </a:spcAft>
              <a:buFont typeface="Arial" pitchFamily="34" charset="0"/>
              <a:buChar char="−"/>
            </a:pPr>
            <a:r>
              <a:rPr lang="en-US" sz="1900" dirty="0"/>
              <a:t>How the incident was resolved</a:t>
            </a:r>
          </a:p>
          <a:p>
            <a:pPr marL="631825" lvl="2" indent="-284163">
              <a:lnSpc>
                <a:spcPct val="80000"/>
              </a:lnSpc>
              <a:spcBef>
                <a:spcPts val="300"/>
              </a:spcBef>
              <a:spcAft>
                <a:spcPts val="300"/>
              </a:spcAft>
              <a:buFont typeface="Arial" pitchFamily="34" charset="0"/>
              <a:buChar char="−"/>
            </a:pPr>
            <a:r>
              <a:rPr lang="en-US" sz="1900" dirty="0"/>
              <a:t>What steps are being implemented to avoid future missing materials</a:t>
            </a:r>
          </a:p>
        </p:txBody>
      </p:sp>
      <p:sp>
        <p:nvSpPr>
          <p:cNvPr id="57348" name="Slide Number Placeholder 5"/>
          <p:cNvSpPr>
            <a:spLocks noGrp="1"/>
          </p:cNvSpPr>
          <p:nvPr>
            <p:ph type="sldNum" sz="quarter" idx="12"/>
          </p:nvPr>
        </p:nvSpPr>
        <p:spPr>
          <a:xfrm>
            <a:off x="8077200" y="6476999"/>
            <a:ext cx="914400" cy="381001"/>
          </a:xfrm>
        </p:spPr>
        <p:txBody>
          <a:bodyPr/>
          <a:lstStyle/>
          <a:p>
            <a:pPr>
              <a:defRPr/>
            </a:pPr>
            <a:fld id="{50D49852-E07B-4B0F-B59D-C4AF517E738F}" type="slidenum">
              <a:rPr lang="en-US" smtClean="0">
                <a:latin typeface="Arial" pitchFamily="34" charset="0"/>
              </a:rPr>
              <a:pPr>
                <a:defRPr/>
              </a:pPr>
              <a:t>15</a:t>
            </a:fld>
            <a:endParaRPr lang="en-US" dirty="0">
              <a:latin typeface="Arial" pitchFamily="34" charset="0"/>
            </a:endParaRPr>
          </a:p>
        </p:txBody>
      </p:sp>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a:p>
            <a:pPr algn="ctr"/>
            <a:r>
              <a:rPr lang="en-US" sz="2000" dirty="0">
                <a:solidFill>
                  <a:schemeClr val="bg1"/>
                </a:solidFill>
              </a:rPr>
              <a:t>PBT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dirty="0"/>
              <a:t>School Assessment Coordinator</a:t>
            </a:r>
            <a:br>
              <a:rPr lang="en-US" dirty="0"/>
            </a:br>
            <a:r>
              <a:rPr lang="en-US" dirty="0"/>
              <a:t>Before Testing</a:t>
            </a:r>
          </a:p>
        </p:txBody>
      </p:sp>
      <p:sp>
        <p:nvSpPr>
          <p:cNvPr id="91139" name="Content Placeholder 2"/>
          <p:cNvSpPr>
            <a:spLocks noGrp="1"/>
          </p:cNvSpPr>
          <p:nvPr>
            <p:ph idx="1"/>
          </p:nvPr>
        </p:nvSpPr>
        <p:spPr>
          <a:xfrm>
            <a:off x="76200" y="1828800"/>
            <a:ext cx="8915400" cy="4876800"/>
          </a:xfrm>
        </p:spPr>
        <p:txBody>
          <a:bodyPr/>
          <a:lstStyle/>
          <a:p>
            <a:pPr>
              <a:spcAft>
                <a:spcPts val="600"/>
              </a:spcAft>
              <a:buFontTx/>
              <a:buNone/>
            </a:pPr>
            <a:r>
              <a:rPr lang="en-US" sz="2700" b="1" dirty="0"/>
              <a:t>Receive Test Materials</a:t>
            </a:r>
          </a:p>
          <a:p>
            <a:pPr>
              <a:spcBef>
                <a:spcPts val="300"/>
              </a:spcBef>
              <a:spcAft>
                <a:spcPts val="300"/>
              </a:spcAft>
            </a:pPr>
            <a:r>
              <a:rPr lang="en-US" sz="2200" dirty="0"/>
              <a:t>CBT Work Folders </a:t>
            </a:r>
          </a:p>
          <a:p>
            <a:pPr>
              <a:spcBef>
                <a:spcPts val="300"/>
              </a:spcBef>
              <a:spcAft>
                <a:spcPts val="300"/>
              </a:spcAft>
            </a:pPr>
            <a:r>
              <a:rPr lang="en-US" sz="2200" dirty="0"/>
              <a:t>CBT Scripts </a:t>
            </a:r>
          </a:p>
          <a:p>
            <a:pPr>
              <a:spcBef>
                <a:spcPts val="300"/>
              </a:spcBef>
              <a:spcAft>
                <a:spcPts val="300"/>
              </a:spcAft>
            </a:pPr>
            <a:r>
              <a:rPr lang="en-US" sz="2200" dirty="0"/>
              <a:t>Test Administration Manuals</a:t>
            </a:r>
          </a:p>
          <a:p>
            <a:pPr>
              <a:spcBef>
                <a:spcPts val="300"/>
              </a:spcBef>
              <a:spcAft>
                <a:spcPts val="300"/>
              </a:spcAft>
            </a:pPr>
            <a:r>
              <a:rPr lang="en-US" sz="2200" dirty="0"/>
              <a:t>Paper-based test materials including Reference Sheets/Periodic Tables (regular print, large print, braille, one-item-per-page) for eligible students </a:t>
            </a:r>
          </a:p>
          <a:p>
            <a:pPr>
              <a:spcBef>
                <a:spcPts val="300"/>
              </a:spcBef>
              <a:spcAft>
                <a:spcPts val="300"/>
              </a:spcAft>
            </a:pPr>
            <a:r>
              <a:rPr lang="en-US" sz="2200" dirty="0"/>
              <a:t>Return Labels </a:t>
            </a:r>
          </a:p>
          <a:p>
            <a:pPr>
              <a:spcBef>
                <a:spcPts val="300"/>
              </a:spcBef>
              <a:spcAft>
                <a:spcPts val="300"/>
              </a:spcAft>
            </a:pPr>
            <a:r>
              <a:rPr lang="en-US" sz="2200" dirty="0"/>
              <a:t>Document Count Forms</a:t>
            </a:r>
          </a:p>
          <a:p>
            <a:pPr>
              <a:spcBef>
                <a:spcPts val="300"/>
              </a:spcBef>
              <a:spcAft>
                <a:spcPts val="300"/>
              </a:spcAft>
            </a:pPr>
            <a:r>
              <a:rPr lang="en-US" sz="2200" dirty="0"/>
              <a:t>Paper Bands	</a:t>
            </a:r>
          </a:p>
          <a:p>
            <a:pPr>
              <a:spcBef>
                <a:spcPts val="300"/>
              </a:spcBef>
              <a:spcAft>
                <a:spcPts val="300"/>
              </a:spcAft>
            </a:pPr>
            <a:r>
              <a:rPr lang="en-US" sz="2200" dirty="0"/>
              <a:t>Verify that you have all necessary materials, and report any missing materials to SAET at 305-995-7520 immediately.</a:t>
            </a:r>
          </a:p>
          <a:p>
            <a:pPr>
              <a:spcBef>
                <a:spcPts val="300"/>
              </a:spcBef>
              <a:spcAft>
                <a:spcPts val="300"/>
              </a:spcAft>
            </a:pPr>
            <a:r>
              <a:rPr lang="en-US" sz="2200" dirty="0"/>
              <a:t>Remember to save the original boxes for returning TO BE SCORED materials.</a:t>
            </a:r>
          </a:p>
          <a:p>
            <a:pPr>
              <a:spcBef>
                <a:spcPts val="300"/>
              </a:spcBef>
              <a:spcAft>
                <a:spcPts val="300"/>
              </a:spcAft>
            </a:pPr>
            <a:endParaRPr lang="en-US" sz="2400" dirty="0"/>
          </a:p>
        </p:txBody>
      </p:sp>
      <p:sp>
        <p:nvSpPr>
          <p:cNvPr id="91140" name="Slide Number Placeholder 3"/>
          <p:cNvSpPr>
            <a:spLocks noGrp="1"/>
          </p:cNvSpPr>
          <p:nvPr>
            <p:ph type="sldNum" sz="quarter" idx="12"/>
          </p:nvPr>
        </p:nvSpPr>
        <p:spPr/>
        <p:txBody>
          <a:bodyPr/>
          <a:lstStyle/>
          <a:p>
            <a:pPr>
              <a:defRPr/>
            </a:pPr>
            <a:fld id="{0163106E-7B88-43A2-AEAD-DEF181336363}" type="slidenum">
              <a:rPr lang="en-US" smtClean="0">
                <a:latin typeface="Arial" pitchFamily="34" charset="0"/>
              </a:rPr>
              <a:pPr>
                <a:defRPr/>
              </a:pPr>
              <a:t>16</a:t>
            </a:fld>
            <a:endParaRPr lang="en-US" dirty="0">
              <a:latin typeface="Arial" pitchFamily="34" charset="0"/>
            </a:endParaRPr>
          </a:p>
        </p:txBody>
      </p:sp>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a:p>
            <a:pPr algn="ctr"/>
            <a:r>
              <a:rPr lang="en-US" sz="2000" dirty="0">
                <a:solidFill>
                  <a:schemeClr val="bg1"/>
                </a:solidFill>
              </a:rPr>
              <a:t>PBT</a:t>
            </a:r>
          </a:p>
        </p:txBody>
      </p:sp>
    </p:spTree>
    <p:extLst>
      <p:ext uri="{BB962C8B-B14F-4D97-AF65-F5344CB8AC3E}">
        <p14:creationId xmlns:p14="http://schemas.microsoft.com/office/powerpoint/2010/main" val="3249976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dirty="0"/>
              <a:t>School Assessment Coordinator</a:t>
            </a:r>
            <a:br>
              <a:rPr lang="en-US" dirty="0"/>
            </a:br>
            <a:r>
              <a:rPr lang="en-US" dirty="0"/>
              <a:t>Before Testing</a:t>
            </a:r>
          </a:p>
        </p:txBody>
      </p:sp>
      <p:sp>
        <p:nvSpPr>
          <p:cNvPr id="91139" name="Content Placeholder 2"/>
          <p:cNvSpPr>
            <a:spLocks noGrp="1"/>
          </p:cNvSpPr>
          <p:nvPr>
            <p:ph idx="1"/>
          </p:nvPr>
        </p:nvSpPr>
        <p:spPr>
          <a:xfrm>
            <a:off x="76200" y="1828800"/>
            <a:ext cx="8915400" cy="4876800"/>
          </a:xfrm>
        </p:spPr>
        <p:txBody>
          <a:bodyPr/>
          <a:lstStyle/>
          <a:p>
            <a:pPr>
              <a:spcBef>
                <a:spcPts val="600"/>
              </a:spcBef>
              <a:spcAft>
                <a:spcPts val="600"/>
              </a:spcAft>
              <a:buNone/>
              <a:defRPr/>
            </a:pPr>
            <a:r>
              <a:rPr lang="en-US" b="1" kern="1200" dirty="0">
                <a:solidFill>
                  <a:srgbClr val="000000"/>
                </a:solidFill>
              </a:rPr>
              <a:t>Test Materials Chain of Custody Form</a:t>
            </a:r>
          </a:p>
          <a:p>
            <a:pPr>
              <a:spcBef>
                <a:spcPts val="600"/>
              </a:spcBef>
              <a:spcAft>
                <a:spcPts val="600"/>
              </a:spcAft>
            </a:pPr>
            <a:r>
              <a:rPr lang="en-US" sz="2300" dirty="0"/>
              <a:t>You are required to maintain a </a:t>
            </a:r>
            <a:r>
              <a:rPr lang="en-US" sz="2300" i="1" dirty="0"/>
              <a:t>Test Materials Chain of Custody Form</a:t>
            </a:r>
            <a:r>
              <a:rPr lang="en-US" sz="2300" dirty="0"/>
              <a:t>, located in Avocet and Appendix D of the manual.</a:t>
            </a:r>
          </a:p>
          <a:p>
            <a:pPr>
              <a:spcBef>
                <a:spcPts val="600"/>
              </a:spcBef>
              <a:spcAft>
                <a:spcPts val="600"/>
              </a:spcAft>
            </a:pPr>
            <a:r>
              <a:rPr lang="en-US" sz="2300" dirty="0"/>
              <a:t>The purpose of this form is to track secure test and answer books at all times. </a:t>
            </a:r>
          </a:p>
          <a:p>
            <a:pPr>
              <a:spcBef>
                <a:spcPts val="600"/>
              </a:spcBef>
              <a:spcAft>
                <a:spcPts val="600"/>
              </a:spcAft>
            </a:pPr>
            <a:r>
              <a:rPr lang="en-US" sz="2300" b="1" dirty="0"/>
              <a:t>Record accurate information </a:t>
            </a:r>
            <a:r>
              <a:rPr lang="en-US" sz="2300" dirty="0"/>
              <a:t>on the form including their location, the dates and times they are handled, the names of the people performing various activities involving the materials, and information about the locked storage room.</a:t>
            </a:r>
          </a:p>
          <a:p>
            <a:pPr>
              <a:spcBef>
                <a:spcPts val="600"/>
              </a:spcBef>
              <a:spcAft>
                <a:spcPts val="600"/>
              </a:spcAft>
            </a:pPr>
            <a:r>
              <a:rPr lang="en-US" sz="2300" dirty="0"/>
              <a:t>Schools must retain electronic or hard copies of completed forms for their files after materials are packaged for return.  Include the originals in the District Assessment Coordinator (DAC) ONLY box.</a:t>
            </a:r>
          </a:p>
        </p:txBody>
      </p:sp>
      <p:sp>
        <p:nvSpPr>
          <p:cNvPr id="91140" name="Slide Number Placeholder 3"/>
          <p:cNvSpPr>
            <a:spLocks noGrp="1"/>
          </p:cNvSpPr>
          <p:nvPr>
            <p:ph type="sldNum" sz="quarter" idx="12"/>
          </p:nvPr>
        </p:nvSpPr>
        <p:spPr/>
        <p:txBody>
          <a:bodyPr/>
          <a:lstStyle/>
          <a:p>
            <a:pPr>
              <a:defRPr/>
            </a:pPr>
            <a:fld id="{0163106E-7B88-43A2-AEAD-DEF181336363}" type="slidenum">
              <a:rPr lang="en-US" smtClean="0">
                <a:latin typeface="Arial" pitchFamily="34" charset="0"/>
              </a:rPr>
              <a:pPr>
                <a:defRPr/>
              </a:pPr>
              <a:t>17</a:t>
            </a:fld>
            <a:endParaRPr lang="en-US" dirty="0">
              <a:latin typeface="Arial" pitchFamily="34" charset="0"/>
            </a:endParaRPr>
          </a:p>
        </p:txBody>
      </p:sp>
      <p:sp>
        <p:nvSpPr>
          <p:cNvPr id="7"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a:p>
            <a:pPr algn="ctr"/>
            <a:r>
              <a:rPr lang="en-US" sz="2000" dirty="0">
                <a:solidFill>
                  <a:schemeClr val="bg1"/>
                </a:solidFill>
              </a:rPr>
              <a:t>PBT</a:t>
            </a:r>
          </a:p>
        </p:txBody>
      </p:sp>
    </p:spTree>
    <p:extLst>
      <p:ext uri="{BB962C8B-B14F-4D97-AF65-F5344CB8AC3E}">
        <p14:creationId xmlns:p14="http://schemas.microsoft.com/office/powerpoint/2010/main" val="1254492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dirty="0"/>
              <a:t>School Assessment Coordinator</a:t>
            </a:r>
            <a:br>
              <a:rPr lang="en-US" dirty="0"/>
            </a:br>
            <a:r>
              <a:rPr lang="en-US" dirty="0"/>
              <a:t>Before Testing</a:t>
            </a:r>
          </a:p>
        </p:txBody>
      </p:sp>
      <p:sp>
        <p:nvSpPr>
          <p:cNvPr id="91139" name="Content Placeholder 2"/>
          <p:cNvSpPr>
            <a:spLocks noGrp="1"/>
          </p:cNvSpPr>
          <p:nvPr>
            <p:ph idx="1"/>
          </p:nvPr>
        </p:nvSpPr>
        <p:spPr>
          <a:xfrm>
            <a:off x="76200" y="1828800"/>
            <a:ext cx="8915400" cy="4876800"/>
          </a:xfrm>
        </p:spPr>
        <p:txBody>
          <a:bodyPr/>
          <a:lstStyle/>
          <a:p>
            <a:pPr>
              <a:spcBef>
                <a:spcPts val="600"/>
              </a:spcBef>
              <a:spcAft>
                <a:spcPts val="600"/>
              </a:spcAft>
              <a:buNone/>
              <a:defRPr/>
            </a:pPr>
            <a:r>
              <a:rPr lang="en-US" b="1" kern="1200" dirty="0">
                <a:solidFill>
                  <a:srgbClr val="000000"/>
                </a:solidFill>
              </a:rPr>
              <a:t>Assign Test Group Codes</a:t>
            </a:r>
          </a:p>
          <a:p>
            <a:pPr>
              <a:spcBef>
                <a:spcPts val="300"/>
              </a:spcBef>
              <a:spcAft>
                <a:spcPts val="300"/>
              </a:spcAft>
            </a:pPr>
            <a:r>
              <a:rPr lang="en-US" sz="2200" dirty="0"/>
              <a:t>Test group codes are used as a security measure to identify groups of students tested together. </a:t>
            </a:r>
          </a:p>
          <a:p>
            <a:pPr>
              <a:spcBef>
                <a:spcPts val="300"/>
              </a:spcBef>
              <a:spcAft>
                <a:spcPts val="300"/>
              </a:spcAft>
            </a:pPr>
            <a:r>
              <a:rPr lang="en-US" sz="2200" dirty="0"/>
              <a:t>Create and distribute the four-digit test group codes to test administrators.</a:t>
            </a:r>
          </a:p>
          <a:p>
            <a:pPr>
              <a:spcBef>
                <a:spcPts val="300"/>
              </a:spcBef>
              <a:spcAft>
                <a:spcPts val="300"/>
              </a:spcAft>
            </a:pPr>
            <a:r>
              <a:rPr lang="en-US" sz="2200" b="1" dirty="0"/>
              <a:t>Each test administrator must be given one unique four-digit test group code to use in his or her testing room for each test administered. Each testing room must use a different test group code.</a:t>
            </a:r>
          </a:p>
          <a:p>
            <a:r>
              <a:rPr lang="en-US" sz="2200" dirty="0"/>
              <a:t>If any students are absent during an assessment, a different unique test group code must be provided for each make-up session.</a:t>
            </a:r>
          </a:p>
        </p:txBody>
      </p:sp>
      <p:sp>
        <p:nvSpPr>
          <p:cNvPr id="91140" name="Slide Number Placeholder 3"/>
          <p:cNvSpPr>
            <a:spLocks noGrp="1"/>
          </p:cNvSpPr>
          <p:nvPr>
            <p:ph type="sldNum" sz="quarter" idx="12"/>
          </p:nvPr>
        </p:nvSpPr>
        <p:spPr/>
        <p:txBody>
          <a:bodyPr/>
          <a:lstStyle/>
          <a:p>
            <a:pPr>
              <a:defRPr/>
            </a:pPr>
            <a:fld id="{0163106E-7B88-43A2-AEAD-DEF181336363}" type="slidenum">
              <a:rPr lang="en-US" smtClean="0">
                <a:latin typeface="Arial" pitchFamily="34" charset="0"/>
              </a:rPr>
              <a:pPr>
                <a:defRPr/>
              </a:pPr>
              <a:t>18</a:t>
            </a:fld>
            <a:endParaRPr lang="en-US" dirty="0">
              <a:latin typeface="Arial" pitchFamily="34" charset="0"/>
            </a:endParaRPr>
          </a:p>
        </p:txBody>
      </p:sp>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a:p>
            <a:pPr algn="ctr"/>
            <a:r>
              <a:rPr lang="en-US" sz="2000" dirty="0">
                <a:solidFill>
                  <a:schemeClr val="bg1"/>
                </a:solidFill>
              </a:rPr>
              <a:t>PBT</a:t>
            </a:r>
          </a:p>
        </p:txBody>
      </p:sp>
    </p:spTree>
    <p:extLst>
      <p:ext uri="{BB962C8B-B14F-4D97-AF65-F5344CB8AC3E}">
        <p14:creationId xmlns:p14="http://schemas.microsoft.com/office/powerpoint/2010/main" val="1923792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dirty="0"/>
              <a:t>School Assessment Coordinator</a:t>
            </a:r>
            <a:br>
              <a:rPr lang="en-US" dirty="0"/>
            </a:br>
            <a:r>
              <a:rPr lang="en-US" dirty="0"/>
              <a:t>Before Testing</a:t>
            </a:r>
          </a:p>
        </p:txBody>
      </p:sp>
      <p:sp>
        <p:nvSpPr>
          <p:cNvPr id="91139" name="Content Placeholder 2"/>
          <p:cNvSpPr>
            <a:spLocks noGrp="1"/>
          </p:cNvSpPr>
          <p:nvPr>
            <p:ph idx="1"/>
          </p:nvPr>
        </p:nvSpPr>
        <p:spPr>
          <a:xfrm>
            <a:off x="76200" y="1828800"/>
            <a:ext cx="8915400" cy="4876800"/>
          </a:xfrm>
        </p:spPr>
        <p:txBody>
          <a:bodyPr/>
          <a:lstStyle/>
          <a:p>
            <a:pPr>
              <a:spcBef>
                <a:spcPts val="600"/>
              </a:spcBef>
              <a:spcAft>
                <a:spcPts val="600"/>
              </a:spcAft>
              <a:buNone/>
              <a:defRPr/>
            </a:pPr>
            <a:r>
              <a:rPr lang="en-US" b="1" kern="1200" dirty="0">
                <a:solidFill>
                  <a:srgbClr val="000000"/>
                </a:solidFill>
              </a:rPr>
              <a:t>Required Administration Information</a:t>
            </a:r>
          </a:p>
          <a:p>
            <a:pPr>
              <a:lnSpc>
                <a:spcPct val="100000"/>
              </a:lnSpc>
            </a:pPr>
            <a:r>
              <a:rPr lang="en-US" sz="2200" dirty="0"/>
              <a:t>Communicate to test administrators the process for collecting the required administration information (as described on </a:t>
            </a:r>
          </a:p>
          <a:p>
            <a:pPr indent="0">
              <a:lnSpc>
                <a:spcPct val="100000"/>
              </a:lnSpc>
              <a:spcBef>
                <a:spcPts val="0"/>
              </a:spcBef>
              <a:buNone/>
            </a:pPr>
            <a:r>
              <a:rPr lang="en-US" sz="2200" dirty="0"/>
              <a:t>page 38 of the manual).</a:t>
            </a:r>
          </a:p>
          <a:p>
            <a:r>
              <a:rPr lang="en-US" sz="2200" dirty="0"/>
              <a:t>Provide Session Rosters, Student Authorization Tickets, and test group codes.</a:t>
            </a:r>
          </a:p>
          <a:p>
            <a:pPr lvl="0"/>
            <a:r>
              <a:rPr lang="en-US" sz="2200" dirty="0">
                <a:solidFill>
                  <a:srgbClr val="000000"/>
                </a:solidFill>
              </a:rPr>
              <a:t>Maintain records of accommodations provided and accommodations used by eligible students.</a:t>
            </a:r>
            <a:endParaRPr lang="en-US" sz="2200" dirty="0"/>
          </a:p>
          <a:p>
            <a:r>
              <a:rPr lang="en-US" sz="2200" dirty="0"/>
              <a:t>Keep a separate, complete records of required administration information (including security numbers) for paper-based tests administered, if applicable.</a:t>
            </a:r>
          </a:p>
          <a:p>
            <a:r>
              <a:rPr lang="en-US" sz="2200" dirty="0"/>
              <a:t>Copy and file all required administration information for future reference.</a:t>
            </a:r>
          </a:p>
        </p:txBody>
      </p:sp>
      <p:sp>
        <p:nvSpPr>
          <p:cNvPr id="91140" name="Slide Number Placeholder 3"/>
          <p:cNvSpPr>
            <a:spLocks noGrp="1"/>
          </p:cNvSpPr>
          <p:nvPr>
            <p:ph type="sldNum" sz="quarter" idx="12"/>
          </p:nvPr>
        </p:nvSpPr>
        <p:spPr/>
        <p:txBody>
          <a:bodyPr/>
          <a:lstStyle/>
          <a:p>
            <a:pPr>
              <a:defRPr/>
            </a:pPr>
            <a:fld id="{0163106E-7B88-43A2-AEAD-DEF181336363}" type="slidenum">
              <a:rPr lang="en-US" smtClean="0">
                <a:latin typeface="Arial" pitchFamily="34" charset="0"/>
              </a:rPr>
              <a:pPr>
                <a:defRPr/>
              </a:pPr>
              <a:t>19</a:t>
            </a:fld>
            <a:endParaRPr lang="en-US" dirty="0">
              <a:latin typeface="Arial" pitchFamily="34" charset="0"/>
            </a:endParaRPr>
          </a:p>
        </p:txBody>
      </p:sp>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a:p>
            <a:pPr algn="ctr"/>
            <a:r>
              <a:rPr lang="en-US" sz="2000" dirty="0">
                <a:solidFill>
                  <a:schemeClr val="bg1"/>
                </a:solidFill>
              </a:rPr>
              <a:t>PBT</a:t>
            </a:r>
          </a:p>
        </p:txBody>
      </p:sp>
    </p:spTree>
    <p:extLst>
      <p:ext uri="{BB962C8B-B14F-4D97-AF65-F5344CB8AC3E}">
        <p14:creationId xmlns:p14="http://schemas.microsoft.com/office/powerpoint/2010/main" val="3961867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41514" y="304800"/>
            <a:ext cx="7289800" cy="1292225"/>
          </a:xfrm>
        </p:spPr>
        <p:txBody>
          <a:bodyPr/>
          <a:lstStyle/>
          <a:p>
            <a:r>
              <a:rPr lang="en-US" dirty="0"/>
              <a:t>Test Administration Manual</a:t>
            </a:r>
          </a:p>
        </p:txBody>
      </p:sp>
      <p:sp>
        <p:nvSpPr>
          <p:cNvPr id="4" name="Slide Number Placeholder 3"/>
          <p:cNvSpPr>
            <a:spLocks noGrp="1"/>
          </p:cNvSpPr>
          <p:nvPr>
            <p:ph type="sldNum" sz="quarter" idx="12"/>
          </p:nvPr>
        </p:nvSpPr>
        <p:spPr/>
        <p:txBody>
          <a:bodyPr/>
          <a:lstStyle/>
          <a:p>
            <a:pPr>
              <a:defRPr/>
            </a:pPr>
            <a:fld id="{DACA9360-84D9-4DFB-8B69-DCB552A4FAC5}" type="slidenum">
              <a:rPr lang="en-US" smtClean="0">
                <a:latin typeface="+mn-lt"/>
              </a:rPr>
              <a:pPr>
                <a:defRPr/>
              </a:pPr>
              <a:t>2</a:t>
            </a:fld>
            <a:endParaRPr lang="en-US" dirty="0">
              <a:latin typeface="+mn-lt"/>
            </a:endParaRPr>
          </a:p>
        </p:txBody>
      </p:sp>
      <p:sp>
        <p:nvSpPr>
          <p:cNvPr id="9" name="Rectangle 3"/>
          <p:cNvSpPr txBox="1">
            <a:spLocks noChangeArrowheads="1"/>
          </p:cNvSpPr>
          <p:nvPr/>
        </p:nvSpPr>
        <p:spPr bwMode="auto">
          <a:xfrm>
            <a:off x="296333" y="1779899"/>
            <a:ext cx="4876800" cy="4387949"/>
          </a:xfrm>
          <a:prstGeom prst="rect">
            <a:avLst/>
          </a:prstGeom>
          <a:noFill/>
          <a:ln w="9525">
            <a:noFill/>
            <a:miter lim="800000"/>
            <a:headEnd/>
            <a:tailEnd/>
          </a:ln>
        </p:spPr>
        <p:txBody>
          <a:bodyPr>
            <a:normAutofit/>
          </a:bodyPr>
          <a:lstStyle/>
          <a:p>
            <a:pPr fontAlgn="auto">
              <a:lnSpc>
                <a:spcPct val="90000"/>
              </a:lnSpc>
              <a:spcBef>
                <a:spcPct val="20000"/>
              </a:spcBef>
              <a:spcAft>
                <a:spcPts val="0"/>
              </a:spcAft>
              <a:defRPr/>
            </a:pPr>
            <a:r>
              <a:rPr lang="en-US" sz="2000" dirty="0" smtClean="0">
                <a:latin typeface="+mj-lt"/>
                <a:cs typeface="Tahoma" pitchFamily="34" charset="0"/>
              </a:rPr>
              <a:t>Instructions </a:t>
            </a:r>
            <a:r>
              <a:rPr lang="en-US" sz="2000" dirty="0">
                <a:latin typeface="+mj-lt"/>
                <a:cs typeface="Tahoma" pitchFamily="34" charset="0"/>
              </a:rPr>
              <a:t>for administering the </a:t>
            </a:r>
            <a:r>
              <a:rPr lang="en-US" sz="2000" b="1" dirty="0">
                <a:solidFill>
                  <a:srgbClr val="000000"/>
                </a:solidFill>
                <a:latin typeface="Tahoma"/>
              </a:rPr>
              <a:t>NGSSS Algebra 1 Retake, Biology 1, Civics, and </a:t>
            </a:r>
            <a:r>
              <a:rPr lang="en-US" sz="2000" b="1" dirty="0" smtClean="0">
                <a:solidFill>
                  <a:srgbClr val="000000"/>
                </a:solidFill>
                <a:latin typeface="Tahoma"/>
              </a:rPr>
              <a:t> U.S</a:t>
            </a:r>
            <a:r>
              <a:rPr lang="en-US" sz="2000" b="1" dirty="0">
                <a:solidFill>
                  <a:srgbClr val="000000"/>
                </a:solidFill>
                <a:latin typeface="Tahoma"/>
              </a:rPr>
              <a:t>. History End-of-Course (EOC) Assessments</a:t>
            </a:r>
            <a:r>
              <a:rPr lang="en-US" sz="2000" dirty="0">
                <a:solidFill>
                  <a:srgbClr val="000000"/>
                </a:solidFill>
                <a:latin typeface="Tahoma"/>
              </a:rPr>
              <a:t> are included in the  Fall/Winter 2016 NGSSS EOC &amp; Retakes Manual.</a:t>
            </a:r>
            <a:endParaRPr lang="en-US" sz="2000" dirty="0">
              <a:latin typeface="+mj-lt"/>
              <a:cs typeface="Tahoma" pitchFamily="34" charset="0"/>
            </a:endParaRPr>
          </a:p>
          <a:p>
            <a:pPr marL="342900" indent="-342900" fontAlgn="auto">
              <a:lnSpc>
                <a:spcPct val="90000"/>
              </a:lnSpc>
              <a:spcBef>
                <a:spcPct val="20000"/>
              </a:spcBef>
              <a:spcAft>
                <a:spcPts val="0"/>
              </a:spcAft>
              <a:buFont typeface="Arial" charset="0"/>
              <a:buNone/>
              <a:defRPr/>
            </a:pPr>
            <a:endParaRPr lang="en-US" sz="1500" dirty="0">
              <a:latin typeface="Arial" charset="0"/>
              <a:cs typeface="Tahoma" pitchFamily="34" charset="0"/>
            </a:endParaRPr>
          </a:p>
          <a:p>
            <a:pPr marL="1143000" lvl="2" indent="-228600" fontAlgn="auto">
              <a:lnSpc>
                <a:spcPct val="90000"/>
              </a:lnSpc>
              <a:spcBef>
                <a:spcPct val="20000"/>
              </a:spcBef>
              <a:spcAft>
                <a:spcPts val="600"/>
              </a:spcAft>
              <a:buFont typeface="Arial" charset="0"/>
              <a:buNone/>
              <a:defRPr/>
            </a:pPr>
            <a:endParaRPr lang="en-US" sz="1500" dirty="0">
              <a:latin typeface="+mn-lt"/>
              <a:cs typeface="+mn-cs"/>
            </a:endParaRPr>
          </a:p>
        </p:txBody>
      </p:sp>
      <p:pic>
        <p:nvPicPr>
          <p:cNvPr id="2" name="Picture 1"/>
          <p:cNvPicPr>
            <a:picLocks noChangeAspect="1"/>
          </p:cNvPicPr>
          <p:nvPr/>
        </p:nvPicPr>
        <p:blipFill>
          <a:blip r:embed="rId3"/>
          <a:stretch>
            <a:fillRect/>
          </a:stretch>
        </p:blipFill>
        <p:spPr>
          <a:xfrm>
            <a:off x="6781800" y="914400"/>
            <a:ext cx="2290076" cy="2948301"/>
          </a:xfrm>
          <a:prstGeom prst="rect">
            <a:avLst/>
          </a:prstGeom>
          <a:ln>
            <a:solidFill>
              <a:schemeClr val="tx1"/>
            </a:solid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238" y="3973874"/>
            <a:ext cx="6832600" cy="2646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276600" y="3604542"/>
            <a:ext cx="2133600" cy="369332"/>
          </a:xfrm>
          <a:prstGeom prst="rect">
            <a:avLst/>
          </a:prstGeom>
          <a:noFill/>
        </p:spPr>
        <p:txBody>
          <a:bodyPr wrap="square" rtlCol="0">
            <a:spAutoFit/>
          </a:bodyPr>
          <a:lstStyle/>
          <a:p>
            <a:pPr algn="ctr"/>
            <a:r>
              <a:rPr lang="en-US" b="1" dirty="0" smtClean="0">
                <a:latin typeface="+mj-lt"/>
              </a:rPr>
              <a:t>Test Scripts </a:t>
            </a:r>
            <a:endParaRPr lang="en-US" b="1" dirty="0">
              <a:latin typeface="+mj-lt"/>
            </a:endParaRPr>
          </a:p>
        </p:txBody>
      </p:sp>
    </p:spTree>
    <p:extLst>
      <p:ext uri="{BB962C8B-B14F-4D97-AF65-F5344CB8AC3E}">
        <p14:creationId xmlns:p14="http://schemas.microsoft.com/office/powerpoint/2010/main" val="1038599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dirty="0"/>
              <a:t>School Assessment Coordinator</a:t>
            </a:r>
            <a:br>
              <a:rPr lang="en-US" dirty="0"/>
            </a:br>
            <a:r>
              <a:rPr lang="en-US" dirty="0"/>
              <a:t>Before Testing</a:t>
            </a:r>
          </a:p>
        </p:txBody>
      </p:sp>
      <p:sp>
        <p:nvSpPr>
          <p:cNvPr id="91139" name="Content Placeholder 2"/>
          <p:cNvSpPr>
            <a:spLocks noGrp="1"/>
          </p:cNvSpPr>
          <p:nvPr>
            <p:ph idx="1"/>
          </p:nvPr>
        </p:nvSpPr>
        <p:spPr>
          <a:xfrm>
            <a:off x="76200" y="1828800"/>
            <a:ext cx="8915400" cy="4876800"/>
          </a:xfrm>
        </p:spPr>
        <p:txBody>
          <a:bodyPr/>
          <a:lstStyle/>
          <a:p>
            <a:pPr>
              <a:spcBef>
                <a:spcPts val="600"/>
              </a:spcBef>
              <a:spcAft>
                <a:spcPts val="600"/>
              </a:spcAft>
              <a:buNone/>
              <a:defRPr/>
            </a:pPr>
            <a:r>
              <a:rPr lang="en-US" b="1" kern="1200" dirty="0">
                <a:solidFill>
                  <a:srgbClr val="000000"/>
                </a:solidFill>
              </a:rPr>
              <a:t>Seating Charts</a:t>
            </a:r>
          </a:p>
          <a:p>
            <a:r>
              <a:rPr lang="en-US" sz="2300" dirty="0"/>
              <a:t>Test administrators are required to maintain an accurate seating chart for each group of students in their rooms during testing. </a:t>
            </a:r>
          </a:p>
          <a:p>
            <a:r>
              <a:rPr lang="en-US" sz="2300" dirty="0"/>
              <a:t>Ensure that test administrators record all information indicated on page 27 of the manual and that they create a new seating chart if the seating configuration changes during testing. </a:t>
            </a:r>
          </a:p>
          <a:p>
            <a:r>
              <a:rPr lang="en-US" sz="2300" dirty="0"/>
              <a:t>After testing, you make copies of all seating charts, file the copies, and return the original charts in the DAC ONLY box.</a:t>
            </a:r>
          </a:p>
          <a:p>
            <a:r>
              <a:rPr lang="en-US" sz="2300" dirty="0"/>
              <a:t>A sample seating chart is provided in the Training Packet available on the Test Chairperson Info site </a:t>
            </a:r>
            <a:r>
              <a:rPr lang="en-US" sz="2300" dirty="0">
                <a:hlinkClick r:id="rId3"/>
              </a:rPr>
              <a:t>http://oada.dadeschools.net/TestChairInfo/InfoForTestChair.asp</a:t>
            </a:r>
            <a:r>
              <a:rPr lang="en-US" sz="2300" dirty="0"/>
              <a:t> </a:t>
            </a:r>
            <a:endParaRPr lang="en-US" sz="2200" dirty="0"/>
          </a:p>
        </p:txBody>
      </p:sp>
      <p:sp>
        <p:nvSpPr>
          <p:cNvPr id="91140" name="Slide Number Placeholder 3"/>
          <p:cNvSpPr>
            <a:spLocks noGrp="1"/>
          </p:cNvSpPr>
          <p:nvPr>
            <p:ph type="sldNum" sz="quarter" idx="12"/>
          </p:nvPr>
        </p:nvSpPr>
        <p:spPr/>
        <p:txBody>
          <a:bodyPr/>
          <a:lstStyle/>
          <a:p>
            <a:pPr>
              <a:defRPr/>
            </a:pPr>
            <a:fld id="{0163106E-7B88-43A2-AEAD-DEF181336363}" type="slidenum">
              <a:rPr lang="en-US" smtClean="0">
                <a:latin typeface="Arial" pitchFamily="34" charset="0"/>
              </a:rPr>
              <a:pPr>
                <a:defRPr/>
              </a:pPr>
              <a:t>20</a:t>
            </a:fld>
            <a:endParaRPr lang="en-US" dirty="0">
              <a:latin typeface="Arial" pitchFamily="34" charset="0"/>
            </a:endParaRPr>
          </a:p>
        </p:txBody>
      </p:sp>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a:p>
            <a:pPr algn="ctr"/>
            <a:r>
              <a:rPr lang="en-US" sz="2000" dirty="0">
                <a:solidFill>
                  <a:schemeClr val="bg1"/>
                </a:solidFill>
              </a:rPr>
              <a:t>PBT</a:t>
            </a:r>
          </a:p>
        </p:txBody>
      </p:sp>
    </p:spTree>
    <p:extLst>
      <p:ext uri="{BB962C8B-B14F-4D97-AF65-F5344CB8AC3E}">
        <p14:creationId xmlns:p14="http://schemas.microsoft.com/office/powerpoint/2010/main" val="1734413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dirty="0"/>
              <a:t>School Assessment Coordinator</a:t>
            </a:r>
            <a:br>
              <a:rPr lang="en-US" dirty="0"/>
            </a:br>
            <a:r>
              <a:rPr lang="en-US" dirty="0"/>
              <a:t>Before Testing</a:t>
            </a:r>
          </a:p>
        </p:txBody>
      </p:sp>
      <p:sp>
        <p:nvSpPr>
          <p:cNvPr id="71683" name="Content Placeholder 2"/>
          <p:cNvSpPr>
            <a:spLocks noGrp="1"/>
          </p:cNvSpPr>
          <p:nvPr>
            <p:ph idx="1"/>
          </p:nvPr>
        </p:nvSpPr>
        <p:spPr>
          <a:xfrm>
            <a:off x="76200" y="1905000"/>
            <a:ext cx="3810000" cy="4678363"/>
          </a:xfrm>
        </p:spPr>
        <p:txBody>
          <a:bodyPr/>
          <a:lstStyle/>
          <a:p>
            <a:pPr marL="0" indent="0" eaLnBrk="1" hangingPunct="1">
              <a:spcBef>
                <a:spcPts val="600"/>
              </a:spcBef>
              <a:spcAft>
                <a:spcPts val="600"/>
              </a:spcAft>
              <a:buNone/>
            </a:pPr>
            <a:r>
              <a:rPr lang="en-US" b="1" kern="1200" dirty="0">
                <a:solidFill>
                  <a:srgbClr val="000000"/>
                </a:solidFill>
              </a:rPr>
              <a:t>Security Log</a:t>
            </a:r>
          </a:p>
          <a:p>
            <a:pPr>
              <a:spcBef>
                <a:spcPts val="600"/>
              </a:spcBef>
              <a:spcAft>
                <a:spcPts val="600"/>
              </a:spcAft>
              <a:defRPr/>
            </a:pPr>
            <a:r>
              <a:rPr lang="en-US" sz="2400" dirty="0"/>
              <a:t>A Security Log must be maintained for each testing room. </a:t>
            </a:r>
          </a:p>
          <a:p>
            <a:pPr>
              <a:spcBef>
                <a:spcPts val="600"/>
              </a:spcBef>
              <a:spcAft>
                <a:spcPts val="600"/>
              </a:spcAft>
              <a:defRPr/>
            </a:pPr>
            <a:r>
              <a:rPr lang="en-US" sz="2400" dirty="0"/>
              <a:t>Anyone who enters a room for the purpose of monitoring a test MUST sign the log for that testing room.</a:t>
            </a:r>
          </a:p>
          <a:p>
            <a:pPr>
              <a:spcBef>
                <a:spcPts val="600"/>
              </a:spcBef>
              <a:spcAft>
                <a:spcPts val="600"/>
              </a:spcAft>
              <a:defRPr/>
            </a:pPr>
            <a:r>
              <a:rPr lang="en-US" sz="2400" dirty="0"/>
              <a:t>Copy and return the originals in the DAC ONLY box.</a:t>
            </a:r>
          </a:p>
          <a:p>
            <a:pPr eaLnBrk="1" hangingPunct="1">
              <a:spcBef>
                <a:spcPts val="600"/>
              </a:spcBef>
              <a:spcAft>
                <a:spcPts val="600"/>
              </a:spcAft>
              <a:buFontTx/>
              <a:buNone/>
            </a:pPr>
            <a:endParaRPr lang="en-US" sz="2000" dirty="0"/>
          </a:p>
        </p:txBody>
      </p:sp>
      <p:sp>
        <p:nvSpPr>
          <p:cNvPr id="78852" name="Slide Number Placeholder 3"/>
          <p:cNvSpPr>
            <a:spLocks noGrp="1"/>
          </p:cNvSpPr>
          <p:nvPr>
            <p:ph type="sldNum" sz="quarter" idx="12"/>
          </p:nvPr>
        </p:nvSpPr>
        <p:spPr/>
        <p:txBody>
          <a:bodyPr/>
          <a:lstStyle/>
          <a:p>
            <a:pPr>
              <a:defRPr/>
            </a:pPr>
            <a:fld id="{364C6DF6-F8BB-4BD8-A187-554253BFCC9E}" type="slidenum">
              <a:rPr lang="en-US" smtClean="0">
                <a:latin typeface="Arial" pitchFamily="34" charset="0"/>
              </a:rPr>
              <a:pPr>
                <a:defRPr/>
              </a:pPr>
              <a:t>21</a:t>
            </a:fld>
            <a:endParaRPr lang="en-US" dirty="0">
              <a:latin typeface="Arial" pitchFamily="34" charset="0"/>
            </a:endParaRPr>
          </a:p>
        </p:txBody>
      </p:sp>
      <p:pic>
        <p:nvPicPr>
          <p:cNvPr id="2" name="Picture 1"/>
          <p:cNvPicPr>
            <a:picLocks noChangeAspect="1"/>
          </p:cNvPicPr>
          <p:nvPr/>
        </p:nvPicPr>
        <p:blipFill>
          <a:blip r:embed="rId3"/>
          <a:stretch>
            <a:fillRect/>
          </a:stretch>
        </p:blipFill>
        <p:spPr>
          <a:xfrm>
            <a:off x="3883723" y="2453481"/>
            <a:ext cx="5184077" cy="3581400"/>
          </a:xfrm>
          <a:prstGeom prst="rect">
            <a:avLst/>
          </a:prstGeom>
          <a:ln>
            <a:solidFill>
              <a:schemeClr val="tx1"/>
            </a:solidFill>
          </a:ln>
        </p:spPr>
      </p:pic>
      <p:sp>
        <p:nvSpPr>
          <p:cNvPr id="8"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a:p>
            <a:pPr algn="ctr"/>
            <a:r>
              <a:rPr lang="en-US" sz="2000" dirty="0">
                <a:solidFill>
                  <a:schemeClr val="bg1"/>
                </a:solidFill>
              </a:rPr>
              <a:t>PBT</a:t>
            </a:r>
          </a:p>
        </p:txBody>
      </p:sp>
    </p:spTree>
    <p:extLst>
      <p:ext uri="{BB962C8B-B14F-4D97-AF65-F5344CB8AC3E}">
        <p14:creationId xmlns:p14="http://schemas.microsoft.com/office/powerpoint/2010/main" val="1560747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51"/>
          <p:cNvSpPr>
            <a:spLocks noGrp="1"/>
          </p:cNvSpPr>
          <p:nvPr>
            <p:ph type="title"/>
          </p:nvPr>
        </p:nvSpPr>
        <p:spPr/>
        <p:txBody>
          <a:bodyPr/>
          <a:lstStyle/>
          <a:p>
            <a:pPr eaLnBrk="1" hangingPunct="1"/>
            <a:r>
              <a:rPr lang="en-US" dirty="0"/>
              <a:t>School Assessment Coordinator</a:t>
            </a:r>
            <a:br>
              <a:rPr lang="en-US" dirty="0"/>
            </a:br>
            <a:r>
              <a:rPr lang="en-US" dirty="0"/>
              <a:t>Before Testing</a:t>
            </a:r>
            <a:endParaRPr lang="en-US" dirty="0">
              <a:solidFill>
                <a:schemeClr val="tx1"/>
              </a:solidFill>
            </a:endParaRPr>
          </a:p>
        </p:txBody>
      </p:sp>
      <p:sp>
        <p:nvSpPr>
          <p:cNvPr id="46084" name="Slide Number Placeholder 5"/>
          <p:cNvSpPr>
            <a:spLocks noGrp="1"/>
          </p:cNvSpPr>
          <p:nvPr>
            <p:ph type="sldNum" sz="quarter" idx="12"/>
          </p:nvPr>
        </p:nvSpPr>
        <p:spPr/>
        <p:txBody>
          <a:bodyPr/>
          <a:lstStyle/>
          <a:p>
            <a:pPr>
              <a:defRPr/>
            </a:pPr>
            <a:fld id="{0D4C4A4C-6DA8-4B2F-B666-D37E3E3ECB87}" type="slidenum">
              <a:rPr lang="en-US" smtClean="0"/>
              <a:pPr>
                <a:defRPr/>
              </a:pPr>
              <a:t>22</a:t>
            </a:fld>
            <a:endParaRPr lang="en-US" dirty="0"/>
          </a:p>
        </p:txBody>
      </p:sp>
      <p:sp>
        <p:nvSpPr>
          <p:cNvPr id="7" name="Content Placeholder 52"/>
          <p:cNvSpPr txBox="1">
            <a:spLocks/>
          </p:cNvSpPr>
          <p:nvPr/>
        </p:nvSpPr>
        <p:spPr bwMode="auto">
          <a:xfrm>
            <a:off x="76200" y="1905000"/>
            <a:ext cx="8991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0000"/>
              </a:lnSpc>
              <a:spcBef>
                <a:spcPct val="20000"/>
              </a:spcBef>
              <a:spcAft>
                <a:spcPct val="0"/>
              </a:spcAft>
              <a:buChar char="•"/>
              <a:defRPr sz="3200">
                <a:solidFill>
                  <a:schemeClr val="tx1"/>
                </a:solidFill>
                <a:latin typeface="+mj-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ts val="600"/>
              </a:spcBef>
              <a:spcAft>
                <a:spcPts val="600"/>
              </a:spcAft>
              <a:buNone/>
              <a:defRPr/>
            </a:pPr>
            <a:r>
              <a:rPr lang="en-US" b="1" dirty="0">
                <a:solidFill>
                  <a:srgbClr val="000000"/>
                </a:solidFill>
              </a:rPr>
              <a:t>Session Roster</a:t>
            </a:r>
          </a:p>
          <a:p>
            <a:r>
              <a:rPr lang="en-US" sz="2400" dirty="0"/>
              <a:t>Provide test administrators a Session Roster, which can be used to record or verify most of the required administration information. </a:t>
            </a:r>
          </a:p>
          <a:p>
            <a:r>
              <a:rPr lang="en-US" sz="2400" dirty="0"/>
              <a:t>The roster will include blank fields for recording accommodations and attendance information. </a:t>
            </a:r>
          </a:p>
          <a:p>
            <a:r>
              <a:rPr lang="en-US" sz="2400" dirty="0"/>
              <a:t>Other required information (e.g., test group code) may be recorded anywhere on the roster.</a:t>
            </a:r>
          </a:p>
          <a:p>
            <a:r>
              <a:rPr lang="en-US" sz="2400" dirty="0"/>
              <a:t>Copy and file all required administration information for future reference. </a:t>
            </a:r>
          </a:p>
          <a:p>
            <a:r>
              <a:rPr lang="en-US" sz="2400" dirty="0"/>
              <a:t>Return the originals in the DAC ONLY box.</a:t>
            </a:r>
            <a:endParaRPr lang="en-US" sz="2200" kern="0" dirty="0"/>
          </a:p>
        </p:txBody>
      </p:sp>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p:txBody>
      </p:sp>
    </p:spTree>
    <p:extLst>
      <p:ext uri="{BB962C8B-B14F-4D97-AF65-F5344CB8AC3E}">
        <p14:creationId xmlns:p14="http://schemas.microsoft.com/office/powerpoint/2010/main" val="57674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lstStyle/>
          <a:p>
            <a:pPr marL="0" indent="0" eaLnBrk="1" hangingPunct="1">
              <a:spcBef>
                <a:spcPts val="600"/>
              </a:spcBef>
              <a:spcAft>
                <a:spcPts val="600"/>
              </a:spcAft>
              <a:buNone/>
              <a:defRPr/>
            </a:pPr>
            <a:r>
              <a:rPr lang="en-US" b="1" kern="1200" dirty="0">
                <a:solidFill>
                  <a:srgbClr val="000000"/>
                </a:solidFill>
              </a:rPr>
              <a:t>Student Authorization Tickets</a:t>
            </a:r>
          </a:p>
          <a:p>
            <a:pPr eaLnBrk="1" hangingPunct="1">
              <a:spcBef>
                <a:spcPts val="600"/>
              </a:spcBef>
              <a:spcAft>
                <a:spcPts val="600"/>
              </a:spcAft>
            </a:pPr>
            <a:r>
              <a:rPr lang="en-US" sz="2200" dirty="0"/>
              <a:t>For each </a:t>
            </a:r>
            <a:r>
              <a:rPr lang="en-US" sz="2200" b="1" dirty="0"/>
              <a:t>computer-based </a:t>
            </a:r>
            <a:r>
              <a:rPr lang="en-US" sz="2200" dirty="0"/>
              <a:t>test, each student needs a username and password, which are printed on the Student Authorization Tickets. </a:t>
            </a:r>
          </a:p>
          <a:p>
            <a:pPr eaLnBrk="1" hangingPunct="1">
              <a:spcBef>
                <a:spcPts val="600"/>
              </a:spcBef>
              <a:spcAft>
                <a:spcPts val="600"/>
              </a:spcAft>
            </a:pPr>
            <a:r>
              <a:rPr lang="en-US" sz="2200" dirty="0"/>
              <a:t>Test administrator will provide each student a ticket only AFTER all students have entered the testing room, as instructed in the script, and all tickets must be collected BEFORE students leave the testing room.</a:t>
            </a:r>
          </a:p>
          <a:p>
            <a:pPr eaLnBrk="1" hangingPunct="1">
              <a:spcBef>
                <a:spcPts val="600"/>
              </a:spcBef>
              <a:spcAft>
                <a:spcPts val="600"/>
              </a:spcAft>
            </a:pPr>
            <a:r>
              <a:rPr lang="en-US" sz="2200" b="1" dirty="0"/>
              <a:t>Student Authorization Tickets must be handled in a secure manner and returned to the school assessment coordinator immediately after each day of testing is completed. </a:t>
            </a:r>
          </a:p>
          <a:p>
            <a:pPr eaLnBrk="1" hangingPunct="1">
              <a:spcBef>
                <a:spcPts val="600"/>
              </a:spcBef>
              <a:spcAft>
                <a:spcPts val="600"/>
              </a:spcAft>
            </a:pPr>
            <a:r>
              <a:rPr lang="en-US" sz="2200" dirty="0"/>
              <a:t>Retain and securely store the Student Authorization Tickets for one calendar school year.</a:t>
            </a:r>
            <a:endParaRPr lang="en-US" sz="2000" dirty="0"/>
          </a:p>
          <a:p>
            <a:pPr eaLnBrk="1" hangingPunct="1">
              <a:spcBef>
                <a:spcPts val="600"/>
              </a:spcBef>
              <a:spcAft>
                <a:spcPts val="600"/>
              </a:spcAft>
              <a:buFontTx/>
              <a:buNone/>
            </a:pPr>
            <a:endParaRPr lang="en-US" sz="2000" dirty="0"/>
          </a:p>
          <a:p>
            <a:pPr>
              <a:spcBef>
                <a:spcPts val="600"/>
              </a:spcBef>
              <a:spcAft>
                <a:spcPts val="600"/>
              </a:spcAft>
            </a:pPr>
            <a:endParaRPr lang="en-US" sz="2000" dirty="0"/>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23</a:t>
            </a:fld>
            <a:endParaRPr lang="en-US" dirty="0"/>
          </a:p>
        </p:txBody>
      </p:sp>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p:txBody>
      </p:sp>
    </p:spTree>
    <p:extLst>
      <p:ext uri="{BB962C8B-B14F-4D97-AF65-F5344CB8AC3E}">
        <p14:creationId xmlns:p14="http://schemas.microsoft.com/office/powerpoint/2010/main" val="3815866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lstStyle/>
          <a:p>
            <a:pPr eaLnBrk="1" hangingPunct="1">
              <a:spcAft>
                <a:spcPts val="600"/>
              </a:spcAft>
              <a:buNone/>
            </a:pPr>
            <a:r>
              <a:rPr lang="en-US" b="1" kern="1200" dirty="0">
                <a:solidFill>
                  <a:srgbClr val="000000"/>
                </a:solidFill>
              </a:rPr>
              <a:t>Paper-Based Test Materials</a:t>
            </a:r>
          </a:p>
          <a:p>
            <a:pPr marL="0" indent="0">
              <a:spcBef>
                <a:spcPts val="600"/>
              </a:spcBef>
              <a:spcAft>
                <a:spcPts val="600"/>
              </a:spcAft>
              <a:buNone/>
            </a:pPr>
            <a:r>
              <a:rPr lang="en-US" sz="2200" dirty="0"/>
              <a:t>If you will administer test(s) to students using regular print paper-based accommodations, you will receive the following materials, as applicable:</a:t>
            </a:r>
          </a:p>
          <a:p>
            <a:pPr>
              <a:spcBef>
                <a:spcPts val="600"/>
              </a:spcBef>
              <a:spcAft>
                <a:spcPts val="600"/>
              </a:spcAft>
            </a:pPr>
            <a:r>
              <a:rPr lang="en-US" sz="2400" dirty="0"/>
              <a:t>Test and Answer Books </a:t>
            </a:r>
          </a:p>
          <a:p>
            <a:pPr lvl="1">
              <a:spcBef>
                <a:spcPts val="600"/>
              </a:spcBef>
              <a:spcAft>
                <a:spcPts val="600"/>
              </a:spcAft>
            </a:pPr>
            <a:r>
              <a:rPr lang="en-US" sz="2200" dirty="0"/>
              <a:t>Algebra 1 Retake, Biology 1, Civics, and US History EOC</a:t>
            </a:r>
          </a:p>
          <a:p>
            <a:pPr>
              <a:spcBef>
                <a:spcPts val="600"/>
              </a:spcBef>
              <a:spcAft>
                <a:spcPts val="600"/>
              </a:spcAft>
            </a:pPr>
            <a:r>
              <a:rPr lang="en-US" sz="2400" dirty="0"/>
              <a:t>Algebra 1 Retake End-of-Course Assessment NGSSS Reference Sheets</a:t>
            </a:r>
          </a:p>
          <a:p>
            <a:pPr>
              <a:spcBef>
                <a:spcPts val="600"/>
              </a:spcBef>
              <a:spcAft>
                <a:spcPts val="600"/>
              </a:spcAft>
            </a:pPr>
            <a:r>
              <a:rPr lang="en-US" sz="2400" dirty="0"/>
              <a:t>Periodic Table of the Elements (Biology 1)</a:t>
            </a:r>
          </a:p>
          <a:p>
            <a:pPr>
              <a:spcBef>
                <a:spcPts val="600"/>
              </a:spcBef>
              <a:spcAft>
                <a:spcPts val="600"/>
              </a:spcAft>
            </a:pPr>
            <a:r>
              <a:rPr lang="en-US" sz="2400" dirty="0"/>
              <a:t>Four-Function Calculators (Algebra 1 Retake and Biology 1)</a:t>
            </a: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24</a:t>
            </a:fld>
            <a:endParaRPr lang="en-US" dirty="0"/>
          </a:p>
        </p:txBody>
      </p:sp>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PBT</a:t>
            </a:r>
          </a:p>
        </p:txBody>
      </p:sp>
    </p:spTree>
    <p:extLst>
      <p:ext uri="{BB962C8B-B14F-4D97-AF65-F5344CB8AC3E}">
        <p14:creationId xmlns:p14="http://schemas.microsoft.com/office/powerpoint/2010/main" val="3339556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dirty="0"/>
              <a:t>School Assessment Coordinator</a:t>
            </a:r>
            <a:br>
              <a:rPr lang="en-US" dirty="0"/>
            </a:br>
            <a:r>
              <a:rPr lang="en-US" dirty="0"/>
              <a:t>Before Testing</a:t>
            </a:r>
          </a:p>
        </p:txBody>
      </p:sp>
      <p:sp>
        <p:nvSpPr>
          <p:cNvPr id="72707" name="Rectangle 3"/>
          <p:cNvSpPr>
            <a:spLocks noGrp="1" noChangeArrowheads="1"/>
          </p:cNvSpPr>
          <p:nvPr>
            <p:ph idx="1"/>
          </p:nvPr>
        </p:nvSpPr>
        <p:spPr>
          <a:xfrm>
            <a:off x="76200" y="1905000"/>
            <a:ext cx="8839200" cy="4724400"/>
          </a:xfrm>
        </p:spPr>
        <p:txBody>
          <a:bodyPr/>
          <a:lstStyle/>
          <a:p>
            <a:pPr eaLnBrk="1" hangingPunct="1">
              <a:spcAft>
                <a:spcPts val="600"/>
              </a:spcAft>
              <a:buNone/>
            </a:pPr>
            <a:r>
              <a:rPr lang="en-US" b="1" kern="1200" dirty="0">
                <a:solidFill>
                  <a:srgbClr val="000000"/>
                </a:solidFill>
              </a:rPr>
              <a:t>CBT Work Folders</a:t>
            </a:r>
          </a:p>
          <a:p>
            <a:pPr>
              <a:spcBef>
                <a:spcPts val="300"/>
              </a:spcBef>
              <a:spcAft>
                <a:spcPts val="300"/>
              </a:spcAft>
            </a:pPr>
            <a:r>
              <a:rPr lang="en-US" sz="2200" dirty="0"/>
              <a:t>Provided for students to work the problems for Algebra 1 Retake and Biology 1 EOC assessments</a:t>
            </a:r>
          </a:p>
          <a:p>
            <a:pPr eaLnBrk="1" hangingPunct="1">
              <a:spcBef>
                <a:spcPts val="300"/>
              </a:spcBef>
              <a:spcAft>
                <a:spcPts val="300"/>
              </a:spcAft>
            </a:pPr>
            <a:r>
              <a:rPr lang="en-US" sz="2200" dirty="0"/>
              <a:t>A piece of yellow 11” x 17” paper folded in half with graph paper printed on the back cover</a:t>
            </a:r>
          </a:p>
          <a:p>
            <a:pPr eaLnBrk="1" hangingPunct="1">
              <a:spcBef>
                <a:spcPts val="300"/>
              </a:spcBef>
              <a:spcAft>
                <a:spcPts val="300"/>
              </a:spcAft>
            </a:pPr>
            <a:r>
              <a:rPr lang="en-US" sz="2200" dirty="0"/>
              <a:t>One work folder should be sufficient for each student; however, students may request additional folders</a:t>
            </a:r>
          </a:p>
          <a:p>
            <a:pPr eaLnBrk="1" hangingPunct="1">
              <a:spcBef>
                <a:spcPts val="300"/>
              </a:spcBef>
              <a:spcAft>
                <a:spcPts val="300"/>
              </a:spcAft>
            </a:pPr>
            <a:r>
              <a:rPr lang="en-US" sz="2200" dirty="0"/>
              <a:t>Must be distributed to students at the beginning of each test </a:t>
            </a:r>
          </a:p>
          <a:p>
            <a:pPr eaLnBrk="1" hangingPunct="1">
              <a:spcBef>
                <a:spcPts val="300"/>
              </a:spcBef>
              <a:spcAft>
                <a:spcPts val="300"/>
              </a:spcAft>
            </a:pPr>
            <a:r>
              <a:rPr lang="en-US" sz="2200" dirty="0"/>
              <a:t>Ensure that students have enough desk space to use their folders</a:t>
            </a:r>
          </a:p>
          <a:p>
            <a:pPr>
              <a:spcBef>
                <a:spcPts val="300"/>
              </a:spcBef>
              <a:spcAft>
                <a:spcPts val="300"/>
              </a:spcAft>
            </a:pPr>
            <a:r>
              <a:rPr lang="en-US" sz="2200" dirty="0"/>
              <a:t>Collect all work folders when students finish testing</a:t>
            </a:r>
          </a:p>
          <a:p>
            <a:pPr>
              <a:spcBef>
                <a:spcPts val="300"/>
              </a:spcBef>
              <a:spcAft>
                <a:spcPts val="300"/>
              </a:spcAft>
            </a:pPr>
            <a:r>
              <a:rPr lang="en-US" sz="2200" b="1" dirty="0"/>
              <a:t>Used work folders are secure materials.</a:t>
            </a:r>
            <a:endParaRPr lang="en-US" sz="2200" dirty="0"/>
          </a:p>
        </p:txBody>
      </p:sp>
      <p:sp>
        <p:nvSpPr>
          <p:cNvPr id="71684" name="Slide Number Placeholder 5"/>
          <p:cNvSpPr>
            <a:spLocks noGrp="1"/>
          </p:cNvSpPr>
          <p:nvPr>
            <p:ph type="sldNum" sz="quarter" idx="12"/>
          </p:nvPr>
        </p:nvSpPr>
        <p:spPr/>
        <p:txBody>
          <a:bodyPr/>
          <a:lstStyle/>
          <a:p>
            <a:pPr>
              <a:defRPr/>
            </a:pPr>
            <a:fld id="{7594CB4E-1AA7-4353-AB50-4B2606E9F722}" type="slidenum">
              <a:rPr lang="en-US" smtClean="0">
                <a:latin typeface="Arial" pitchFamily="34" charset="0"/>
              </a:rPr>
              <a:pPr>
                <a:defRPr/>
              </a:pPr>
              <a:t>25</a:t>
            </a:fld>
            <a:endParaRPr lang="en-US" dirty="0">
              <a:latin typeface="Arial" pitchFamily="34" charset="0"/>
            </a:endParaRPr>
          </a:p>
        </p:txBody>
      </p:sp>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p:txBody>
      </p:sp>
    </p:spTree>
    <p:extLst>
      <p:ext uri="{BB962C8B-B14F-4D97-AF65-F5344CB8AC3E}">
        <p14:creationId xmlns:p14="http://schemas.microsoft.com/office/powerpoint/2010/main" val="2964859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dirty="0"/>
              <a:t>School Assessment Coordinator</a:t>
            </a:r>
            <a:br>
              <a:rPr lang="en-US" dirty="0"/>
            </a:br>
            <a:r>
              <a:rPr lang="en-US" dirty="0"/>
              <a:t>Before Testing</a:t>
            </a:r>
          </a:p>
        </p:txBody>
      </p:sp>
      <p:sp>
        <p:nvSpPr>
          <p:cNvPr id="73731" name="Content Placeholder 2"/>
          <p:cNvSpPr>
            <a:spLocks noGrp="1"/>
          </p:cNvSpPr>
          <p:nvPr>
            <p:ph idx="1"/>
          </p:nvPr>
        </p:nvSpPr>
        <p:spPr>
          <a:xfrm>
            <a:off x="76200" y="1905000"/>
            <a:ext cx="8991600" cy="4953000"/>
          </a:xfrm>
        </p:spPr>
        <p:txBody>
          <a:bodyPr/>
          <a:lstStyle/>
          <a:p>
            <a:pPr eaLnBrk="1" hangingPunct="1">
              <a:spcAft>
                <a:spcPts val="600"/>
              </a:spcAft>
              <a:buNone/>
            </a:pPr>
            <a:r>
              <a:rPr lang="en-US" b="1" kern="1200" dirty="0">
                <a:solidFill>
                  <a:srgbClr val="000000"/>
                </a:solidFill>
              </a:rPr>
              <a:t>CBT Worksheets (Optional)</a:t>
            </a:r>
          </a:p>
          <a:p>
            <a:r>
              <a:rPr lang="en-US" sz="2200" dirty="0"/>
              <a:t>For the computer-based Civics and U.S. History EOC assessments, CBT Worksheets </a:t>
            </a:r>
            <a:r>
              <a:rPr lang="en-US" sz="2200" b="1" dirty="0"/>
              <a:t>may</a:t>
            </a:r>
            <a:r>
              <a:rPr lang="en-US" sz="2200" dirty="0"/>
              <a:t> be provided for students to take notes.</a:t>
            </a:r>
          </a:p>
          <a:p>
            <a:r>
              <a:rPr lang="en-US" sz="2200" dirty="0"/>
              <a:t>It is an 8½” x 11” page (located in Appendix D and Avocet) that may be copied and distributed to students at the beginning of each test. </a:t>
            </a:r>
          </a:p>
          <a:p>
            <a:pPr eaLnBrk="1" hangingPunct="1">
              <a:spcBef>
                <a:spcPts val="300"/>
              </a:spcBef>
              <a:spcAft>
                <a:spcPts val="300"/>
              </a:spcAft>
            </a:pPr>
            <a:r>
              <a:rPr lang="en-US" sz="2200" dirty="0"/>
              <a:t>If your school is providing copies of the CBT Worksheet, a sufficient number of copies should be available for all students taking the assessment. </a:t>
            </a:r>
          </a:p>
          <a:p>
            <a:pPr eaLnBrk="1" hangingPunct="1">
              <a:spcBef>
                <a:spcPts val="300"/>
              </a:spcBef>
              <a:spcAft>
                <a:spcPts val="300"/>
              </a:spcAft>
            </a:pPr>
            <a:r>
              <a:rPr lang="en-US" sz="2200" dirty="0"/>
              <a:t>Students must have enough desk space to use their worksheets.</a:t>
            </a:r>
          </a:p>
          <a:p>
            <a:pPr eaLnBrk="1" hangingPunct="1">
              <a:spcBef>
                <a:spcPts val="300"/>
              </a:spcBef>
              <a:spcAft>
                <a:spcPts val="300"/>
              </a:spcAft>
            </a:pPr>
            <a:r>
              <a:rPr lang="en-US" sz="2200" dirty="0"/>
              <a:t>Collect all worksheets when students finish testing.</a:t>
            </a:r>
          </a:p>
          <a:p>
            <a:pPr eaLnBrk="1" hangingPunct="1">
              <a:spcBef>
                <a:spcPts val="300"/>
              </a:spcBef>
              <a:spcAft>
                <a:spcPts val="300"/>
              </a:spcAft>
            </a:pPr>
            <a:r>
              <a:rPr lang="en-US" sz="2200" b="1" dirty="0"/>
              <a:t>Used worksheets are secure materials.</a:t>
            </a:r>
          </a:p>
        </p:txBody>
      </p:sp>
      <p:sp>
        <p:nvSpPr>
          <p:cNvPr id="4" name="Slide Number Placeholder 3"/>
          <p:cNvSpPr>
            <a:spLocks noGrp="1"/>
          </p:cNvSpPr>
          <p:nvPr>
            <p:ph type="sldNum" sz="quarter" idx="12"/>
          </p:nvPr>
        </p:nvSpPr>
        <p:spPr/>
        <p:txBody>
          <a:bodyPr/>
          <a:lstStyle/>
          <a:p>
            <a:pPr>
              <a:defRPr/>
            </a:pPr>
            <a:fld id="{8DE543F5-9D3C-4E79-AC65-DCD5FC4A8B86}" type="slidenum">
              <a:rPr lang="en-US" smtClean="0"/>
              <a:pPr>
                <a:defRPr/>
              </a:pPr>
              <a:t>26</a:t>
            </a:fld>
            <a:endParaRPr lang="en-US" dirty="0"/>
          </a:p>
        </p:txBody>
      </p:sp>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p:txBody>
      </p:sp>
    </p:spTree>
    <p:extLst>
      <p:ext uri="{BB962C8B-B14F-4D97-AF65-F5344CB8AC3E}">
        <p14:creationId xmlns:p14="http://schemas.microsoft.com/office/powerpoint/2010/main" val="2054129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1"/>
          <p:cNvSpPr>
            <a:spLocks noGrp="1"/>
          </p:cNvSpPr>
          <p:nvPr>
            <p:ph type="title"/>
          </p:nvPr>
        </p:nvSpPr>
        <p:spPr/>
        <p:txBody>
          <a:bodyPr/>
          <a:lstStyle/>
          <a:p>
            <a:pPr eaLnBrk="1" hangingPunct="1"/>
            <a:r>
              <a:rPr lang="en-US" dirty="0"/>
              <a:t>School Assessment Coordinator</a:t>
            </a:r>
            <a:br>
              <a:rPr lang="en-US" dirty="0"/>
            </a:br>
            <a:r>
              <a:rPr lang="en-US" dirty="0"/>
              <a:t>Before Testing</a:t>
            </a:r>
          </a:p>
        </p:txBody>
      </p:sp>
      <p:sp>
        <p:nvSpPr>
          <p:cNvPr id="74755" name="Content Placeholder 12"/>
          <p:cNvSpPr>
            <a:spLocks noGrp="1"/>
          </p:cNvSpPr>
          <p:nvPr>
            <p:ph idx="1"/>
          </p:nvPr>
        </p:nvSpPr>
        <p:spPr>
          <a:xfrm>
            <a:off x="76200" y="1905000"/>
            <a:ext cx="8915400" cy="4525963"/>
          </a:xfrm>
        </p:spPr>
        <p:txBody>
          <a:bodyPr/>
          <a:lstStyle/>
          <a:p>
            <a:pPr eaLnBrk="1" hangingPunct="1">
              <a:spcAft>
                <a:spcPts val="600"/>
              </a:spcAft>
              <a:buNone/>
            </a:pPr>
            <a:r>
              <a:rPr lang="en-US" b="1" kern="1200" dirty="0">
                <a:solidFill>
                  <a:srgbClr val="000000"/>
                </a:solidFill>
              </a:rPr>
              <a:t>Four-Function Calculators</a:t>
            </a:r>
          </a:p>
          <a:p>
            <a:pPr>
              <a:spcBef>
                <a:spcPts val="600"/>
              </a:spcBef>
              <a:spcAft>
                <a:spcPts val="600"/>
              </a:spcAft>
            </a:pPr>
            <a:r>
              <a:rPr lang="en-US" sz="2200" dirty="0"/>
              <a:t>For the computer-based Algebra 1 Retake EOC and Biology 1 EOC assessments, students may use the built-in calculator in TestNav, a handheld calculator, or both.</a:t>
            </a:r>
          </a:p>
          <a:p>
            <a:pPr>
              <a:spcBef>
                <a:spcPts val="600"/>
              </a:spcBef>
              <a:spcAft>
                <a:spcPts val="600"/>
              </a:spcAft>
            </a:pPr>
            <a:r>
              <a:rPr lang="en-US" sz="2200" dirty="0"/>
              <a:t>You should have enough handheld </a:t>
            </a:r>
            <a:r>
              <a:rPr lang="en-US" sz="2200" b="1" dirty="0"/>
              <a:t>four-function </a:t>
            </a:r>
            <a:r>
              <a:rPr lang="en-US" sz="2200" dirty="0"/>
              <a:t>calculators to provide one to every student taking an Algebra 1 Retake EOC and Biology 1 EOC assessment.</a:t>
            </a:r>
          </a:p>
          <a:p>
            <a:pPr>
              <a:spcBef>
                <a:spcPts val="600"/>
              </a:spcBef>
              <a:spcAft>
                <a:spcPts val="600"/>
              </a:spcAft>
            </a:pPr>
            <a:r>
              <a:rPr lang="en-US" sz="2200" dirty="0"/>
              <a:t>Test administrators should provide handheld calculators at the beginning of a test session to all students who request one, as indicated in the test administration script.</a:t>
            </a:r>
          </a:p>
          <a:p>
            <a:pPr eaLnBrk="1" hangingPunct="1">
              <a:spcBef>
                <a:spcPts val="600"/>
              </a:spcBef>
              <a:spcAft>
                <a:spcPts val="600"/>
              </a:spcAft>
            </a:pPr>
            <a:r>
              <a:rPr lang="en-US" sz="2200" dirty="0"/>
              <a:t>Only use the supply of approved four-function calculators provided by the FLDOE. </a:t>
            </a:r>
            <a:r>
              <a:rPr lang="en-US" sz="2200" b="1" dirty="0"/>
              <a:t>No other calculators may be used. </a:t>
            </a:r>
          </a:p>
          <a:p>
            <a:pPr eaLnBrk="1" hangingPunct="1">
              <a:spcBef>
                <a:spcPts val="600"/>
              </a:spcBef>
              <a:spcAft>
                <a:spcPts val="600"/>
              </a:spcAft>
            </a:pPr>
            <a:endParaRPr lang="en-US" sz="2000" dirty="0">
              <a:solidFill>
                <a:srgbClr val="8BBC00"/>
              </a:solidFill>
            </a:endParaRPr>
          </a:p>
        </p:txBody>
      </p:sp>
      <p:sp>
        <p:nvSpPr>
          <p:cNvPr id="73732" name="Slide Number Placeholder 5"/>
          <p:cNvSpPr>
            <a:spLocks noGrp="1"/>
          </p:cNvSpPr>
          <p:nvPr>
            <p:ph type="sldNum" sz="quarter" idx="12"/>
          </p:nvPr>
        </p:nvSpPr>
        <p:spPr/>
        <p:txBody>
          <a:bodyPr/>
          <a:lstStyle/>
          <a:p>
            <a:pPr>
              <a:defRPr/>
            </a:pPr>
            <a:fld id="{19C9F15E-348A-42A4-B687-772CEB0F1C64}" type="slidenum">
              <a:rPr lang="en-US" smtClean="0">
                <a:latin typeface="Arial" pitchFamily="34" charset="0"/>
              </a:rPr>
              <a:pPr>
                <a:defRPr/>
              </a:pPr>
              <a:t>27</a:t>
            </a:fld>
            <a:endParaRPr lang="en-US" dirty="0">
              <a:latin typeface="Arial" pitchFamily="34" charset="0"/>
            </a:endParaRPr>
          </a:p>
        </p:txBody>
      </p:sp>
      <p:sp>
        <p:nvSpPr>
          <p:cNvPr id="7"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a:p>
            <a:pPr algn="ctr"/>
            <a:r>
              <a:rPr lang="en-US" sz="2000" dirty="0">
                <a:solidFill>
                  <a:schemeClr val="bg1"/>
                </a:solidFill>
              </a:rPr>
              <a:t>PBT</a:t>
            </a:r>
          </a:p>
        </p:txBody>
      </p:sp>
    </p:spTree>
    <p:extLst>
      <p:ext uri="{BB962C8B-B14F-4D97-AF65-F5344CB8AC3E}">
        <p14:creationId xmlns:p14="http://schemas.microsoft.com/office/powerpoint/2010/main" val="569310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dirty="0"/>
              <a:t>School Assessment Coordinator</a:t>
            </a:r>
            <a:br>
              <a:rPr lang="en-US" dirty="0"/>
            </a:br>
            <a:r>
              <a:rPr lang="en-US" dirty="0"/>
              <a:t>Before Testing</a:t>
            </a:r>
          </a:p>
        </p:txBody>
      </p:sp>
      <p:sp>
        <p:nvSpPr>
          <p:cNvPr id="78851" name="Content Placeholder 5"/>
          <p:cNvSpPr>
            <a:spLocks noGrp="1"/>
          </p:cNvSpPr>
          <p:nvPr>
            <p:ph idx="1"/>
          </p:nvPr>
        </p:nvSpPr>
        <p:spPr>
          <a:xfrm>
            <a:off x="76200" y="1905000"/>
            <a:ext cx="8915400" cy="4724400"/>
          </a:xfrm>
        </p:spPr>
        <p:txBody>
          <a:bodyPr/>
          <a:lstStyle/>
          <a:p>
            <a:pPr eaLnBrk="1" hangingPunct="1">
              <a:spcAft>
                <a:spcPts val="600"/>
              </a:spcAft>
              <a:buNone/>
            </a:pPr>
            <a:r>
              <a:rPr lang="en-US" b="1" kern="1200" dirty="0">
                <a:solidFill>
                  <a:srgbClr val="000000"/>
                </a:solidFill>
              </a:rPr>
              <a:t>Reference Sheet and Periodic Table</a:t>
            </a:r>
          </a:p>
          <a:p>
            <a:pPr eaLnBrk="1" hangingPunct="1">
              <a:spcBef>
                <a:spcPts val="600"/>
              </a:spcBef>
              <a:spcAft>
                <a:spcPts val="600"/>
              </a:spcAft>
            </a:pPr>
            <a:r>
              <a:rPr lang="en-US" sz="1800" dirty="0"/>
              <a:t>Reference sheets and periodic tables are provided in an online format only for CBT testers; however, schools may provide hardcopy reference sheets or periodic tables to students. </a:t>
            </a:r>
          </a:p>
          <a:p>
            <a:pPr>
              <a:spcBef>
                <a:spcPts val="600"/>
              </a:spcBef>
              <a:spcAft>
                <a:spcPts val="600"/>
              </a:spcAft>
            </a:pPr>
            <a:r>
              <a:rPr lang="en-US" sz="1800" dirty="0"/>
              <a:t>Any hardcopy reference sheets or periodic tables must be photocopies of the reference sheet and periodic table in Appendix D of the manual (also available at </a:t>
            </a:r>
            <a:r>
              <a:rPr lang="en-US" sz="1800" b="1" dirty="0">
                <a:hlinkClick r:id="rId3"/>
              </a:rPr>
              <a:t>http://avocet.pearson.com/FL/Home</a:t>
            </a:r>
            <a:r>
              <a:rPr lang="en-US" sz="1800" dirty="0"/>
              <a:t>).  </a:t>
            </a:r>
            <a:endParaRPr lang="en-US" sz="1800" b="1" dirty="0"/>
          </a:p>
          <a:p>
            <a:pPr eaLnBrk="1" hangingPunct="1">
              <a:spcBef>
                <a:spcPts val="600"/>
              </a:spcBef>
              <a:spcAft>
                <a:spcPts val="600"/>
              </a:spcAft>
            </a:pPr>
            <a:r>
              <a:rPr lang="en-US" sz="1800" dirty="0"/>
              <a:t>If your school will provide hardcopy reference sheets or periodic tables to students, check each copy before distributing to students and follow the instructions in the administration scripts. </a:t>
            </a:r>
          </a:p>
          <a:p>
            <a:pPr eaLnBrk="1" hangingPunct="1">
              <a:spcBef>
                <a:spcPts val="600"/>
              </a:spcBef>
              <a:spcAft>
                <a:spcPts val="600"/>
              </a:spcAft>
            </a:pPr>
            <a:r>
              <a:rPr lang="en-US" sz="1800" dirty="0"/>
              <a:t>Reference sheets and periodic tables for students with paper-based accommodations are packaged with test materials and should be distributed to students as indicated in the administration scripts.</a:t>
            </a:r>
          </a:p>
          <a:p>
            <a:pPr eaLnBrk="1" hangingPunct="1">
              <a:spcBef>
                <a:spcPts val="600"/>
              </a:spcBef>
              <a:spcAft>
                <a:spcPts val="600"/>
              </a:spcAft>
            </a:pPr>
            <a:r>
              <a:rPr lang="en-US" sz="1800" dirty="0"/>
              <a:t>Once students complete the test session, the test administrator should collect all reference sheets and periodic tables.</a:t>
            </a:r>
          </a:p>
          <a:p>
            <a:pPr eaLnBrk="1" hangingPunct="1">
              <a:spcBef>
                <a:spcPts val="600"/>
              </a:spcBef>
              <a:spcAft>
                <a:spcPts val="600"/>
              </a:spcAft>
            </a:pPr>
            <a:r>
              <a:rPr lang="en-US" sz="1800" b="1" dirty="0"/>
              <a:t>Used reference sheets and periodic tables are secure materials.</a:t>
            </a:r>
            <a:endParaRPr lang="en-US" sz="1800" dirty="0">
              <a:solidFill>
                <a:srgbClr val="8BBC00"/>
              </a:solidFill>
            </a:endParaRPr>
          </a:p>
          <a:p>
            <a:pPr eaLnBrk="1" hangingPunct="1">
              <a:spcBef>
                <a:spcPts val="600"/>
              </a:spcBef>
              <a:spcAft>
                <a:spcPts val="600"/>
              </a:spcAft>
            </a:pPr>
            <a:endParaRPr lang="en-US" sz="1800" dirty="0"/>
          </a:p>
        </p:txBody>
      </p:sp>
      <p:sp>
        <p:nvSpPr>
          <p:cNvPr id="77828" name="Slide Number Placeholder 5"/>
          <p:cNvSpPr>
            <a:spLocks noGrp="1"/>
          </p:cNvSpPr>
          <p:nvPr>
            <p:ph type="sldNum" sz="quarter" idx="12"/>
          </p:nvPr>
        </p:nvSpPr>
        <p:spPr>
          <a:xfrm>
            <a:off x="8553450" y="6324600"/>
            <a:ext cx="457200" cy="381000"/>
          </a:xfrm>
        </p:spPr>
        <p:txBody>
          <a:bodyPr/>
          <a:lstStyle/>
          <a:p>
            <a:pPr>
              <a:defRPr/>
            </a:pPr>
            <a:fld id="{517C30FB-6B64-4FDE-B0F2-AE87E1643DA4}" type="slidenum">
              <a:rPr lang="en-US" smtClean="0">
                <a:latin typeface="Arial" pitchFamily="34" charset="0"/>
              </a:rPr>
              <a:pPr>
                <a:defRPr/>
              </a:pPr>
              <a:t>28</a:t>
            </a:fld>
            <a:endParaRPr lang="en-US" dirty="0">
              <a:latin typeface="Arial" pitchFamily="34" charset="0"/>
            </a:endParaRPr>
          </a:p>
        </p:txBody>
      </p:sp>
      <p:sp>
        <p:nvSpPr>
          <p:cNvPr id="7"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a:p>
            <a:pPr algn="ctr"/>
            <a:r>
              <a:rPr lang="en-US" sz="2000" dirty="0">
                <a:solidFill>
                  <a:schemeClr val="bg1"/>
                </a:solidFill>
              </a:rPr>
              <a:t>PBT</a:t>
            </a:r>
          </a:p>
        </p:txBody>
      </p:sp>
    </p:spTree>
    <p:extLst>
      <p:ext uri="{BB962C8B-B14F-4D97-AF65-F5344CB8AC3E}">
        <p14:creationId xmlns:p14="http://schemas.microsoft.com/office/powerpoint/2010/main" val="2472743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dirty="0"/>
              <a:t>School Assessment Coordinator</a:t>
            </a:r>
            <a:br>
              <a:rPr lang="en-US" dirty="0"/>
            </a:br>
            <a:r>
              <a:rPr lang="en-US" dirty="0"/>
              <a:t>Before Testing</a:t>
            </a:r>
          </a:p>
        </p:txBody>
      </p:sp>
      <p:sp>
        <p:nvSpPr>
          <p:cNvPr id="79875" name="Content Placeholder 2"/>
          <p:cNvSpPr>
            <a:spLocks noGrp="1"/>
          </p:cNvSpPr>
          <p:nvPr>
            <p:ph idx="1"/>
          </p:nvPr>
        </p:nvSpPr>
        <p:spPr>
          <a:xfrm>
            <a:off x="76201" y="1894121"/>
            <a:ext cx="8991600" cy="4678363"/>
          </a:xfrm>
        </p:spPr>
        <p:txBody>
          <a:bodyPr/>
          <a:lstStyle/>
          <a:p>
            <a:pPr eaLnBrk="1" hangingPunct="1">
              <a:spcBef>
                <a:spcPts val="300"/>
              </a:spcBef>
              <a:spcAft>
                <a:spcPts val="300"/>
              </a:spcAft>
              <a:buFontTx/>
              <a:buNone/>
            </a:pPr>
            <a:r>
              <a:rPr lang="en-US" b="1" kern="1200" dirty="0">
                <a:solidFill>
                  <a:srgbClr val="000000"/>
                </a:solidFill>
              </a:rPr>
              <a:t>Additional Items</a:t>
            </a:r>
          </a:p>
          <a:p>
            <a:pPr eaLnBrk="1" hangingPunct="1">
              <a:spcBef>
                <a:spcPts val="300"/>
              </a:spcBef>
              <a:spcAft>
                <a:spcPts val="300"/>
              </a:spcAft>
            </a:pPr>
            <a:r>
              <a:rPr lang="en-US" sz="2000" b="1" dirty="0"/>
              <a:t>Pens and/or pencils</a:t>
            </a:r>
          </a:p>
          <a:p>
            <a:pPr lvl="1" eaLnBrk="1" hangingPunct="1">
              <a:spcBef>
                <a:spcPts val="0"/>
              </a:spcBef>
              <a:spcAft>
                <a:spcPts val="0"/>
              </a:spcAft>
            </a:pPr>
            <a:r>
              <a:rPr lang="en-US" sz="1800" dirty="0"/>
              <a:t>Ensure each student has a pen or pencil to sign his or her authorization ticket and take notes or work the problems during testing</a:t>
            </a:r>
          </a:p>
          <a:p>
            <a:pPr lvl="1" eaLnBrk="1" hangingPunct="1">
              <a:spcBef>
                <a:spcPts val="0"/>
              </a:spcBef>
              <a:spcAft>
                <a:spcPts val="0"/>
              </a:spcAft>
            </a:pPr>
            <a:r>
              <a:rPr lang="en-US" sz="1800" dirty="0"/>
              <a:t>Students taking paper-based tests must use No. 2 pencils</a:t>
            </a:r>
          </a:p>
          <a:p>
            <a:pPr eaLnBrk="1" hangingPunct="1">
              <a:spcBef>
                <a:spcPts val="300"/>
              </a:spcBef>
              <a:spcAft>
                <a:spcPts val="300"/>
              </a:spcAft>
            </a:pPr>
            <a:r>
              <a:rPr lang="en-US" sz="2000" b="1" dirty="0"/>
              <a:t>Clock or watch</a:t>
            </a:r>
          </a:p>
          <a:p>
            <a:pPr eaLnBrk="1" hangingPunct="1">
              <a:spcBef>
                <a:spcPts val="300"/>
              </a:spcBef>
              <a:spcAft>
                <a:spcPts val="300"/>
              </a:spcAft>
            </a:pPr>
            <a:r>
              <a:rPr lang="en-US" sz="2000" b="1" dirty="0"/>
              <a:t>Signs (Appendix D)</a:t>
            </a:r>
          </a:p>
          <a:p>
            <a:pPr lvl="1" eaLnBrk="1" hangingPunct="1">
              <a:spcBef>
                <a:spcPts val="0"/>
              </a:spcBef>
              <a:spcAft>
                <a:spcPts val="0"/>
              </a:spcAft>
              <a:buFont typeface="Tahoma" pitchFamily="34" charset="0"/>
              <a:buChar char="̶"/>
            </a:pPr>
            <a:r>
              <a:rPr lang="en-US" sz="1800" dirty="0"/>
              <a:t>Do Not Disturb Sign—display on all entrances</a:t>
            </a:r>
          </a:p>
          <a:p>
            <a:pPr lvl="1" eaLnBrk="1" hangingPunct="1">
              <a:spcBef>
                <a:spcPts val="0"/>
              </a:spcBef>
              <a:spcAft>
                <a:spcPts val="0"/>
              </a:spcAft>
              <a:buFont typeface="Tahoma" pitchFamily="34" charset="0"/>
              <a:buChar char="̶"/>
            </a:pPr>
            <a:r>
              <a:rPr lang="en-US" sz="1800" dirty="0"/>
              <a:t>Electronic Devices Sign—display where it will be visible to all students in the testing room</a:t>
            </a:r>
          </a:p>
          <a:p>
            <a:pPr lvl="1" eaLnBrk="1" hangingPunct="1">
              <a:spcBef>
                <a:spcPts val="0"/>
              </a:spcBef>
              <a:spcAft>
                <a:spcPts val="0"/>
              </a:spcAft>
              <a:buFont typeface="Tahoma" pitchFamily="34" charset="0"/>
              <a:buChar char="̶"/>
            </a:pPr>
            <a:r>
              <a:rPr lang="en-US" sz="1800" dirty="0"/>
              <a:t>Session Signs—display where it will be visible to all students</a:t>
            </a:r>
          </a:p>
          <a:p>
            <a:pPr marL="342900" lvl="1" indent="-342900" eaLnBrk="1" hangingPunct="1">
              <a:lnSpc>
                <a:spcPct val="80000"/>
              </a:lnSpc>
              <a:spcBef>
                <a:spcPts val="300"/>
              </a:spcBef>
              <a:spcAft>
                <a:spcPts val="300"/>
              </a:spcAft>
              <a:buFont typeface="Tahoma" pitchFamily="34" charset="0"/>
              <a:buChar char="•"/>
            </a:pPr>
            <a:r>
              <a:rPr lang="en-US" sz="2000" b="1" dirty="0">
                <a:ea typeface="+mn-ea"/>
                <a:cs typeface="+mn-cs"/>
              </a:rPr>
              <a:t>Cover Sheets (Appendix D)</a:t>
            </a:r>
          </a:p>
          <a:p>
            <a:pPr lvl="1" eaLnBrk="1" hangingPunct="1">
              <a:spcBef>
                <a:spcPts val="0"/>
              </a:spcBef>
              <a:spcAft>
                <a:spcPts val="0"/>
              </a:spcAft>
              <a:buFont typeface="Tahoma" pitchFamily="34" charset="0"/>
              <a:buChar char="̶"/>
            </a:pPr>
            <a:r>
              <a:rPr lang="en-US" sz="1800" dirty="0"/>
              <a:t>Use cover sheets to separate TO BE SCORED and NOT TO BE SCORED paper-based materials</a:t>
            </a:r>
          </a:p>
        </p:txBody>
      </p:sp>
      <p:sp>
        <p:nvSpPr>
          <p:cNvPr id="80900" name="Slide Number Placeholder 3"/>
          <p:cNvSpPr>
            <a:spLocks noGrp="1"/>
          </p:cNvSpPr>
          <p:nvPr>
            <p:ph type="sldNum" sz="quarter" idx="12"/>
          </p:nvPr>
        </p:nvSpPr>
        <p:spPr/>
        <p:txBody>
          <a:bodyPr/>
          <a:lstStyle/>
          <a:p>
            <a:pPr>
              <a:defRPr/>
            </a:pPr>
            <a:fld id="{37F66F2A-FCAC-4C5A-989F-4CB31E14222B}" type="slidenum">
              <a:rPr lang="en-US" smtClean="0">
                <a:latin typeface="Arial" pitchFamily="34" charset="0"/>
              </a:rPr>
              <a:pPr>
                <a:defRPr/>
              </a:pPr>
              <a:t>29</a:t>
            </a:fld>
            <a:endParaRPr lang="en-US" dirty="0">
              <a:latin typeface="Arial" pitchFamily="34" charset="0"/>
            </a:endParaRPr>
          </a:p>
        </p:txBody>
      </p:sp>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a:p>
            <a:pPr algn="ctr"/>
            <a:r>
              <a:rPr lang="en-US" sz="2000" dirty="0">
                <a:solidFill>
                  <a:schemeClr val="bg1"/>
                </a:solidFill>
              </a:rPr>
              <a:t>PBT</a:t>
            </a:r>
          </a:p>
        </p:txBody>
      </p:sp>
    </p:spTree>
    <p:extLst>
      <p:ext uri="{BB962C8B-B14F-4D97-AF65-F5344CB8AC3E}">
        <p14:creationId xmlns:p14="http://schemas.microsoft.com/office/powerpoint/2010/main" val="2641765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dirty="0"/>
              <a:t>Appendices</a:t>
            </a:r>
          </a:p>
        </p:txBody>
      </p:sp>
      <p:sp>
        <p:nvSpPr>
          <p:cNvPr id="101379" name="Content Placeholder 2"/>
          <p:cNvSpPr>
            <a:spLocks noGrp="1"/>
          </p:cNvSpPr>
          <p:nvPr>
            <p:ph idx="1"/>
          </p:nvPr>
        </p:nvSpPr>
        <p:spPr>
          <a:xfrm>
            <a:off x="76200" y="1905000"/>
            <a:ext cx="8915400" cy="4953000"/>
          </a:xfrm>
        </p:spPr>
        <p:txBody>
          <a:bodyPr/>
          <a:lstStyle/>
          <a:p>
            <a:pPr marL="0" indent="0">
              <a:spcBef>
                <a:spcPts val="600"/>
              </a:spcBef>
              <a:spcAft>
                <a:spcPts val="600"/>
              </a:spcAft>
              <a:buNone/>
            </a:pPr>
            <a:r>
              <a:rPr lang="en-US" sz="2400" dirty="0"/>
              <a:t>Appendices in the </a:t>
            </a:r>
            <a:r>
              <a:rPr lang="en-US" sz="2400" dirty="0">
                <a:solidFill>
                  <a:srgbClr val="000000"/>
                </a:solidFill>
              </a:rPr>
              <a:t>Fall/Winter 2016 NGSSS EOC &amp; Retakes Manual </a:t>
            </a:r>
            <a:r>
              <a:rPr lang="en-US" sz="2400" dirty="0"/>
              <a:t>include:</a:t>
            </a:r>
          </a:p>
          <a:p>
            <a:pPr>
              <a:spcBef>
                <a:spcPts val="600"/>
              </a:spcBef>
              <a:spcAft>
                <a:spcPts val="600"/>
              </a:spcAft>
            </a:pPr>
            <a:r>
              <a:rPr lang="en-US" sz="2400" dirty="0"/>
              <a:t>Appendix A:  Accommodations</a:t>
            </a:r>
          </a:p>
          <a:p>
            <a:pPr>
              <a:spcBef>
                <a:spcPts val="600"/>
              </a:spcBef>
              <a:spcAft>
                <a:spcPts val="600"/>
              </a:spcAft>
            </a:pPr>
            <a:r>
              <a:rPr lang="en-US" sz="2400" dirty="0"/>
              <a:t>Appendix B:  Pearson Customer Support and PearsonAccess</a:t>
            </a:r>
          </a:p>
          <a:p>
            <a:pPr>
              <a:spcBef>
                <a:spcPts val="600"/>
              </a:spcBef>
              <a:spcAft>
                <a:spcPts val="600"/>
              </a:spcAft>
            </a:pPr>
            <a:r>
              <a:rPr lang="en-US" sz="2400" dirty="0"/>
              <a:t>Appendix C:  Florida Test Security Statute and Rule</a:t>
            </a:r>
          </a:p>
          <a:p>
            <a:pPr>
              <a:spcBef>
                <a:spcPts val="600"/>
              </a:spcBef>
              <a:spcAft>
                <a:spcPts val="600"/>
              </a:spcAft>
            </a:pPr>
            <a:r>
              <a:rPr lang="en-US" sz="2400" dirty="0"/>
              <a:t>Appendix D:  Perforated Forms and Signs</a:t>
            </a:r>
          </a:p>
          <a:p>
            <a:pPr>
              <a:spcBef>
                <a:spcPts val="600"/>
              </a:spcBef>
              <a:spcAft>
                <a:spcPts val="600"/>
              </a:spcAft>
            </a:pPr>
            <a:endParaRPr lang="en-US" sz="2400" dirty="0"/>
          </a:p>
        </p:txBody>
      </p:sp>
      <p:sp>
        <p:nvSpPr>
          <p:cNvPr id="98308" name="Slide Number Placeholder 3"/>
          <p:cNvSpPr>
            <a:spLocks noGrp="1"/>
          </p:cNvSpPr>
          <p:nvPr>
            <p:ph type="sldNum" sz="quarter" idx="12"/>
          </p:nvPr>
        </p:nvSpPr>
        <p:spPr>
          <a:xfrm>
            <a:off x="6781800" y="6248400"/>
            <a:ext cx="2133600" cy="476250"/>
          </a:xfrm>
        </p:spPr>
        <p:txBody>
          <a:bodyPr/>
          <a:lstStyle/>
          <a:p>
            <a:pPr>
              <a:defRPr/>
            </a:pPr>
            <a:fld id="{DD21768F-8917-495B-9253-B649ECB0E39A}" type="slidenum">
              <a:rPr lang="en-US" smtClean="0">
                <a:latin typeface="Arial" pitchFamily="34" charset="0"/>
              </a:rPr>
              <a:pPr>
                <a:defRPr/>
              </a:pPr>
              <a:t>3</a:t>
            </a:fld>
            <a:endParaRPr lang="en-US" dirty="0">
              <a:latin typeface="Arial" pitchFamily="34" charset="0"/>
            </a:endParaRPr>
          </a:p>
        </p:txBody>
      </p:sp>
    </p:spTree>
    <p:extLst>
      <p:ext uri="{BB962C8B-B14F-4D97-AF65-F5344CB8AC3E}">
        <p14:creationId xmlns:p14="http://schemas.microsoft.com/office/powerpoint/2010/main" val="3451647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dirty="0"/>
              <a:t>School Assessment Coordinator</a:t>
            </a:r>
            <a:br>
              <a:rPr lang="en-US" dirty="0"/>
            </a:br>
            <a:r>
              <a:rPr lang="en-US" dirty="0"/>
              <a:t>Before Testing</a:t>
            </a:r>
          </a:p>
        </p:txBody>
      </p:sp>
      <p:sp>
        <p:nvSpPr>
          <p:cNvPr id="68611" name="Content Placeholder 2"/>
          <p:cNvSpPr>
            <a:spLocks noGrp="1"/>
          </p:cNvSpPr>
          <p:nvPr>
            <p:ph idx="1"/>
          </p:nvPr>
        </p:nvSpPr>
        <p:spPr>
          <a:xfrm>
            <a:off x="76200" y="1905000"/>
            <a:ext cx="8991600" cy="4678363"/>
          </a:xfrm>
        </p:spPr>
        <p:txBody>
          <a:bodyPr/>
          <a:lstStyle/>
          <a:p>
            <a:pPr marL="0" indent="0" eaLnBrk="1" hangingPunct="1">
              <a:spcAft>
                <a:spcPts val="600"/>
              </a:spcAft>
              <a:buFontTx/>
              <a:buNone/>
              <a:defRPr/>
            </a:pPr>
            <a:r>
              <a:rPr lang="en-US" b="1" kern="1200" dirty="0">
                <a:solidFill>
                  <a:srgbClr val="000000"/>
                </a:solidFill>
              </a:rPr>
              <a:t>Communicate Testing Policies to Parents/Guardians and Students</a:t>
            </a:r>
          </a:p>
          <a:p>
            <a:pPr>
              <a:spcBef>
                <a:spcPts val="600"/>
              </a:spcBef>
              <a:spcAft>
                <a:spcPts val="600"/>
              </a:spcAft>
              <a:defRPr/>
            </a:pPr>
            <a:r>
              <a:rPr lang="en-US" sz="2600" dirty="0"/>
              <a:t>Electronic Devices Policy</a:t>
            </a:r>
          </a:p>
          <a:p>
            <a:pPr>
              <a:spcBef>
                <a:spcPts val="600"/>
              </a:spcBef>
              <a:spcAft>
                <a:spcPts val="600"/>
              </a:spcAft>
              <a:defRPr/>
            </a:pPr>
            <a:r>
              <a:rPr lang="en-US" sz="2600" dirty="0"/>
              <a:t>Leaving Campus</a:t>
            </a:r>
          </a:p>
          <a:p>
            <a:pPr>
              <a:spcBef>
                <a:spcPts val="600"/>
              </a:spcBef>
              <a:spcAft>
                <a:spcPts val="600"/>
              </a:spcAft>
              <a:defRPr/>
            </a:pPr>
            <a:r>
              <a:rPr lang="en-US" sz="2600" dirty="0"/>
              <a:t>Testing Rules Acknowledgment</a:t>
            </a:r>
          </a:p>
          <a:p>
            <a:pPr>
              <a:spcBef>
                <a:spcPts val="600"/>
              </a:spcBef>
              <a:spcAft>
                <a:spcPts val="600"/>
              </a:spcAft>
            </a:pPr>
            <a:r>
              <a:rPr lang="en-US" sz="2600" dirty="0"/>
              <a:t>Discussing Test Content after Testing</a:t>
            </a:r>
          </a:p>
          <a:p>
            <a:pPr marL="0" indent="0">
              <a:spcBef>
                <a:spcPts val="600"/>
              </a:spcBef>
              <a:spcAft>
                <a:spcPts val="600"/>
              </a:spcAft>
              <a:buNone/>
            </a:pPr>
            <a:r>
              <a:rPr lang="en-US" sz="2600" b="1" dirty="0"/>
              <a:t>While students may not share information about secure test content after testing, this policy is not intended to prevent students from discussing their testing experiences with their parents/families.</a:t>
            </a:r>
          </a:p>
          <a:p>
            <a:pPr marL="0" indent="0">
              <a:spcBef>
                <a:spcPts val="600"/>
              </a:spcBef>
              <a:spcAft>
                <a:spcPts val="600"/>
              </a:spcAft>
              <a:buNone/>
            </a:pPr>
            <a:endParaRPr lang="en-US" sz="2000" dirty="0"/>
          </a:p>
          <a:p>
            <a:pPr>
              <a:spcBef>
                <a:spcPts val="600"/>
              </a:spcBef>
              <a:spcAft>
                <a:spcPts val="600"/>
              </a:spcAft>
              <a:defRPr/>
            </a:pPr>
            <a:endParaRPr lang="en-US" sz="2000" dirty="0"/>
          </a:p>
          <a:p>
            <a:pPr>
              <a:spcBef>
                <a:spcPts val="600"/>
              </a:spcBef>
              <a:spcAft>
                <a:spcPts val="600"/>
              </a:spcAft>
              <a:defRPr/>
            </a:pPr>
            <a:endParaRPr lang="en-US" sz="2000" dirty="0"/>
          </a:p>
        </p:txBody>
      </p:sp>
      <p:sp>
        <p:nvSpPr>
          <p:cNvPr id="81924" name="Slide Number Placeholder 3"/>
          <p:cNvSpPr>
            <a:spLocks noGrp="1"/>
          </p:cNvSpPr>
          <p:nvPr>
            <p:ph type="sldNum" sz="quarter" idx="12"/>
          </p:nvPr>
        </p:nvSpPr>
        <p:spPr>
          <a:xfrm>
            <a:off x="6781800" y="6477000"/>
            <a:ext cx="2133600" cy="476250"/>
          </a:xfrm>
        </p:spPr>
        <p:txBody>
          <a:bodyPr/>
          <a:lstStyle/>
          <a:p>
            <a:pPr>
              <a:defRPr/>
            </a:pPr>
            <a:fld id="{1F41D56E-FA43-40FE-9236-1242FBB0FACD}" type="slidenum">
              <a:rPr lang="en-US" smtClean="0">
                <a:latin typeface="Arial" pitchFamily="34" charset="0"/>
              </a:rPr>
              <a:pPr>
                <a:defRPr/>
              </a:pPr>
              <a:t>30</a:t>
            </a:fld>
            <a:endParaRPr lang="en-US" dirty="0">
              <a:latin typeface="Arial" pitchFamily="34" charset="0"/>
            </a:endParaRPr>
          </a:p>
        </p:txBody>
      </p:sp>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a:p>
            <a:pPr algn="ctr"/>
            <a:r>
              <a:rPr lang="en-US" sz="2000" dirty="0">
                <a:solidFill>
                  <a:schemeClr val="bg1"/>
                </a:solidFill>
              </a:rPr>
              <a:t>PBT</a:t>
            </a:r>
          </a:p>
        </p:txBody>
      </p:sp>
    </p:spTree>
    <p:extLst>
      <p:ext uri="{BB962C8B-B14F-4D97-AF65-F5344CB8AC3E}">
        <p14:creationId xmlns:p14="http://schemas.microsoft.com/office/powerpoint/2010/main" val="4010993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dirty="0"/>
              <a:t>School Assessment Coordinator</a:t>
            </a:r>
            <a:br>
              <a:rPr lang="en-US" dirty="0"/>
            </a:br>
            <a:r>
              <a:rPr lang="en-US" dirty="0"/>
              <a:t>Before Testing</a:t>
            </a:r>
          </a:p>
        </p:txBody>
      </p:sp>
      <p:sp>
        <p:nvSpPr>
          <p:cNvPr id="91139" name="Content Placeholder 2"/>
          <p:cNvSpPr>
            <a:spLocks noGrp="1"/>
          </p:cNvSpPr>
          <p:nvPr>
            <p:ph idx="1"/>
          </p:nvPr>
        </p:nvSpPr>
        <p:spPr>
          <a:xfrm>
            <a:off x="76200" y="1828800"/>
            <a:ext cx="8915400" cy="4871720"/>
          </a:xfrm>
        </p:spPr>
        <p:txBody>
          <a:bodyPr/>
          <a:lstStyle/>
          <a:p>
            <a:pPr>
              <a:spcBef>
                <a:spcPts val="600"/>
              </a:spcBef>
              <a:spcAft>
                <a:spcPts val="600"/>
              </a:spcAft>
              <a:buNone/>
              <a:defRPr/>
            </a:pPr>
            <a:r>
              <a:rPr lang="en-US" sz="2400" b="1" kern="1200" dirty="0">
                <a:solidFill>
                  <a:srgbClr val="000000"/>
                </a:solidFill>
              </a:rPr>
              <a:t>Meet with Technology Coordinator</a:t>
            </a:r>
          </a:p>
          <a:p>
            <a:r>
              <a:rPr lang="en-US" sz="2000" dirty="0"/>
              <a:t>Review the instructions and information available at </a:t>
            </a:r>
            <a:r>
              <a:rPr lang="en-US" sz="2000" b="1" dirty="0">
                <a:hlinkClick r:id="rId3"/>
              </a:rPr>
              <a:t>www.FLAssessments.com/TestNav8</a:t>
            </a:r>
            <a:r>
              <a:rPr lang="en-US" sz="2000" b="1" dirty="0"/>
              <a:t>, </a:t>
            </a:r>
            <a:r>
              <a:rPr lang="en-US" sz="2000" dirty="0"/>
              <a:t>and all test administration and security policies and procedures included in the manual.</a:t>
            </a:r>
          </a:p>
          <a:p>
            <a:r>
              <a:rPr lang="en-US" sz="2000" dirty="0"/>
              <a:t>Create a plan for handling issues during testing.</a:t>
            </a:r>
          </a:p>
          <a:p>
            <a:r>
              <a:rPr lang="en-US" sz="2000" dirty="0"/>
              <a:t>Technology coordinators are required to sign the </a:t>
            </a:r>
            <a:r>
              <a:rPr lang="en-US" sz="2000" i="1" dirty="0"/>
              <a:t>Test Administration and Security Agreement</a:t>
            </a:r>
            <a:r>
              <a:rPr lang="en-US" sz="2000" dirty="0"/>
              <a:t>.</a:t>
            </a:r>
          </a:p>
          <a:p>
            <a:r>
              <a:rPr lang="en-US" sz="2000" dirty="0"/>
              <a:t>The technology coordinator should also be involved in all planning meetings to provide input on logistics and resolve any network issues.</a:t>
            </a:r>
          </a:p>
          <a:p>
            <a:pPr marL="0" indent="0">
              <a:lnSpc>
                <a:spcPct val="100000"/>
              </a:lnSpc>
              <a:spcBef>
                <a:spcPts val="600"/>
              </a:spcBef>
              <a:spcAft>
                <a:spcPts val="600"/>
              </a:spcAft>
              <a:buNone/>
              <a:defRPr/>
            </a:pPr>
            <a:r>
              <a:rPr lang="en-US" sz="2400" b="1" dirty="0">
                <a:solidFill>
                  <a:srgbClr val="000000"/>
                </a:solidFill>
              </a:rPr>
              <a:t>Updated TestNav </a:t>
            </a:r>
            <a:r>
              <a:rPr lang="en-US" sz="2400" b="1" dirty="0" smtClean="0">
                <a:solidFill>
                  <a:srgbClr val="000000"/>
                </a:solidFill>
              </a:rPr>
              <a:t>App and ProctorCache Software</a:t>
            </a:r>
            <a:endParaRPr lang="en-US" sz="2400" b="1" dirty="0">
              <a:solidFill>
                <a:srgbClr val="000000"/>
              </a:solidFill>
            </a:endParaRPr>
          </a:p>
          <a:p>
            <a:r>
              <a:rPr lang="en-US" sz="2000" dirty="0"/>
              <a:t>If your school is using the TestNav desktop or mobile app, an updated TestNav app is required for the 2016–17 school year. </a:t>
            </a:r>
            <a:endParaRPr lang="en-US" sz="2000" dirty="0" smtClean="0"/>
          </a:p>
          <a:p>
            <a:r>
              <a:rPr lang="en-US" sz="2000" kern="1200" dirty="0" smtClean="0">
                <a:latin typeface="Arial" pitchFamily="34" charset="0"/>
              </a:rPr>
              <a:t>The </a:t>
            </a:r>
            <a:r>
              <a:rPr lang="en-US" sz="2000" kern="1200" dirty="0">
                <a:latin typeface="Arial" pitchFamily="34" charset="0"/>
              </a:rPr>
              <a:t>ProctorCache </a:t>
            </a:r>
            <a:r>
              <a:rPr lang="en-US" sz="2000" kern="1200" dirty="0" smtClean="0">
                <a:latin typeface="Arial" pitchFamily="34" charset="0"/>
              </a:rPr>
              <a:t>software has also been updated.</a:t>
            </a:r>
            <a:endParaRPr lang="en-US" sz="2000" dirty="0"/>
          </a:p>
          <a:p>
            <a:pPr lvl="1"/>
            <a:r>
              <a:rPr lang="en-US" sz="1600" b="1" dirty="0">
                <a:solidFill>
                  <a:srgbClr val="FF0000"/>
                </a:solidFill>
              </a:rPr>
              <a:t>Please refer to Weekly Briefing #19797</a:t>
            </a:r>
          </a:p>
          <a:p>
            <a:r>
              <a:rPr lang="en-US" sz="2000" dirty="0"/>
              <a:t>The </a:t>
            </a:r>
            <a:r>
              <a:rPr lang="en-US" sz="2000" dirty="0" smtClean="0"/>
              <a:t>app and software are available </a:t>
            </a:r>
            <a:r>
              <a:rPr lang="en-US" sz="2000" dirty="0"/>
              <a:t>at </a:t>
            </a:r>
            <a:r>
              <a:rPr lang="en-US" sz="2000" b="1" dirty="0">
                <a:hlinkClick r:id="rId4"/>
              </a:rPr>
              <a:t>http://download.testnav.com</a:t>
            </a:r>
            <a:r>
              <a:rPr lang="en-US" sz="2000" b="1" dirty="0"/>
              <a:t>. </a:t>
            </a:r>
            <a:endParaRPr lang="en-US" sz="2000" dirty="0"/>
          </a:p>
          <a:p>
            <a:endParaRPr lang="en-US" sz="2000" dirty="0"/>
          </a:p>
        </p:txBody>
      </p:sp>
      <p:sp>
        <p:nvSpPr>
          <p:cNvPr id="91140" name="Slide Number Placeholder 3"/>
          <p:cNvSpPr>
            <a:spLocks noGrp="1"/>
          </p:cNvSpPr>
          <p:nvPr>
            <p:ph type="sldNum" sz="quarter" idx="12"/>
          </p:nvPr>
        </p:nvSpPr>
        <p:spPr/>
        <p:txBody>
          <a:bodyPr/>
          <a:lstStyle/>
          <a:p>
            <a:pPr>
              <a:defRPr/>
            </a:pPr>
            <a:fld id="{0163106E-7B88-43A2-AEAD-DEF181336363}" type="slidenum">
              <a:rPr lang="en-US" smtClean="0">
                <a:latin typeface="Arial" pitchFamily="34" charset="0"/>
              </a:rPr>
              <a:pPr>
                <a:defRPr/>
              </a:pPr>
              <a:t>31</a:t>
            </a:fld>
            <a:endParaRPr lang="en-US" dirty="0">
              <a:latin typeface="Arial" pitchFamily="34" charset="0"/>
            </a:endParaRPr>
          </a:p>
        </p:txBody>
      </p:sp>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p:txBody>
      </p:sp>
      <p:pic>
        <p:nvPicPr>
          <p:cNvPr id="7" name="Picture 6" descr="Image result for image 'New&quo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11744" y="5257800"/>
            <a:ext cx="935355" cy="833120"/>
          </a:xfrm>
          <a:prstGeom prst="rect">
            <a:avLst/>
          </a:prstGeom>
          <a:solidFill>
            <a:schemeClr val="accent1">
              <a:alpha val="0"/>
            </a:schemeClr>
          </a:solidFill>
          <a:ln>
            <a:noFill/>
          </a:ln>
        </p:spPr>
      </p:pic>
    </p:spTree>
    <p:extLst>
      <p:ext uri="{BB962C8B-B14F-4D97-AF65-F5344CB8AC3E}">
        <p14:creationId xmlns:p14="http://schemas.microsoft.com/office/powerpoint/2010/main" val="724348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76200" y="304800"/>
            <a:ext cx="8534400" cy="1143000"/>
          </a:xfrm>
        </p:spPr>
        <p:txBody>
          <a:bodyPr/>
          <a:lstStyle/>
          <a:p>
            <a:r>
              <a:rPr lang="en-US" dirty="0"/>
              <a:t>School Assessment Coordinator</a:t>
            </a:r>
            <a:br>
              <a:rPr lang="en-US" dirty="0"/>
            </a:br>
            <a:r>
              <a:rPr lang="en-US" dirty="0"/>
              <a:t>Before Testing</a:t>
            </a:r>
            <a:endParaRPr lang="en-US" dirty="0">
              <a:solidFill>
                <a:schemeClr val="tx1"/>
              </a:solidFill>
              <a:cs typeface="Tahoma" pitchFamily="34" charset="0"/>
            </a:endParaRPr>
          </a:p>
        </p:txBody>
      </p:sp>
      <p:sp>
        <p:nvSpPr>
          <p:cNvPr id="93187" name="Content Placeholder 2"/>
          <p:cNvSpPr>
            <a:spLocks noGrp="1"/>
          </p:cNvSpPr>
          <p:nvPr>
            <p:ph idx="1"/>
          </p:nvPr>
        </p:nvSpPr>
        <p:spPr>
          <a:xfrm>
            <a:off x="76200" y="1828800"/>
            <a:ext cx="8763000" cy="4876800"/>
          </a:xfrm>
        </p:spPr>
        <p:txBody>
          <a:bodyPr/>
          <a:lstStyle/>
          <a:p>
            <a:pPr eaLnBrk="1" hangingPunct="1">
              <a:lnSpc>
                <a:spcPct val="90000"/>
              </a:lnSpc>
              <a:spcBef>
                <a:spcPct val="0"/>
              </a:spcBef>
              <a:spcAft>
                <a:spcPts val="600"/>
              </a:spcAft>
              <a:buFontTx/>
              <a:buNone/>
            </a:pPr>
            <a:r>
              <a:rPr lang="en-US" sz="2400" b="1" kern="1200" dirty="0">
                <a:solidFill>
                  <a:srgbClr val="000000"/>
                </a:solidFill>
              </a:rPr>
              <a:t>Preparation and Training</a:t>
            </a:r>
          </a:p>
          <a:p>
            <a:pPr eaLnBrk="1" hangingPunct="1">
              <a:spcBef>
                <a:spcPts val="300"/>
              </a:spcBef>
              <a:spcAft>
                <a:spcPts val="300"/>
              </a:spcAft>
            </a:pPr>
            <a:r>
              <a:rPr lang="en-US" sz="1900" dirty="0"/>
              <a:t>You are responsible for training all test administrators and proctors, </a:t>
            </a:r>
            <a:r>
              <a:rPr lang="en-US" sz="1900" b="1" dirty="0"/>
              <a:t>including non-school-based instructors (e.g., itinerant teachers)</a:t>
            </a:r>
            <a:r>
              <a:rPr lang="en-US" sz="1900" dirty="0"/>
              <a:t>. You must train several employees to act as possible alternates.</a:t>
            </a:r>
          </a:p>
          <a:p>
            <a:pPr>
              <a:spcBef>
                <a:spcPts val="300"/>
              </a:spcBef>
              <a:spcAft>
                <a:spcPts val="300"/>
              </a:spcAft>
            </a:pPr>
            <a:r>
              <a:rPr lang="en-US" sz="1900" dirty="0"/>
              <a:t>In the absence of sufficiently trained administrators, postpone testing until trained personnel are available.</a:t>
            </a:r>
          </a:p>
          <a:p>
            <a:pPr eaLnBrk="1" hangingPunct="1">
              <a:spcBef>
                <a:spcPts val="300"/>
              </a:spcBef>
              <a:spcAft>
                <a:spcPts val="300"/>
              </a:spcAft>
            </a:pPr>
            <a:r>
              <a:rPr lang="en-US" sz="1900" dirty="0"/>
              <a:t>Test administrators who will administer the test to students using large print, braille, and one-item-per-page materials must be trained in the use of those test materials.</a:t>
            </a:r>
          </a:p>
          <a:p>
            <a:pPr eaLnBrk="1" hangingPunct="1">
              <a:spcBef>
                <a:spcPts val="300"/>
              </a:spcBef>
              <a:spcAft>
                <a:spcPts val="300"/>
              </a:spcAft>
            </a:pPr>
            <a:r>
              <a:rPr lang="en-US" sz="1900" dirty="0"/>
              <a:t>For students with accommodations, make sure that test administrators are aware of and have made provisions for the exact accommodations needed for individual students.</a:t>
            </a:r>
          </a:p>
          <a:p>
            <a:pPr eaLnBrk="1" hangingPunct="1">
              <a:spcBef>
                <a:spcPts val="300"/>
              </a:spcBef>
              <a:spcAft>
                <a:spcPts val="300"/>
              </a:spcAft>
            </a:pPr>
            <a:r>
              <a:rPr lang="en-US" sz="1900" dirty="0"/>
              <a:t>Test administrators must be familiar with all appropriate sections of the manual, as well as the test administration scripts and instructions located at</a:t>
            </a:r>
            <a:r>
              <a:rPr lang="en-US" sz="1900" b="1" dirty="0"/>
              <a:t> http://avocet.pearson.com/FL/Home</a:t>
            </a:r>
            <a:r>
              <a:rPr lang="en-US" sz="1900" dirty="0"/>
              <a:t>.</a:t>
            </a:r>
          </a:p>
          <a:p>
            <a:pPr eaLnBrk="1" hangingPunct="1">
              <a:spcBef>
                <a:spcPts val="300"/>
              </a:spcBef>
              <a:spcAft>
                <a:spcPts val="300"/>
              </a:spcAft>
            </a:pPr>
            <a:r>
              <a:rPr lang="en-US" sz="1900" dirty="0"/>
              <a:t>Test administrators should refer to the Test Administrator Checklist, provided in Appendix D of the manual.</a:t>
            </a:r>
          </a:p>
        </p:txBody>
      </p:sp>
      <p:sp>
        <p:nvSpPr>
          <p:cNvPr id="82948" name="Slide Number Placeholder 3"/>
          <p:cNvSpPr>
            <a:spLocks noGrp="1"/>
          </p:cNvSpPr>
          <p:nvPr>
            <p:ph type="sldNum" sz="quarter" idx="12"/>
          </p:nvPr>
        </p:nvSpPr>
        <p:spPr/>
        <p:txBody>
          <a:bodyPr/>
          <a:lstStyle/>
          <a:p>
            <a:pPr>
              <a:defRPr/>
            </a:pPr>
            <a:fld id="{3B25E076-08DA-42C4-B526-55A9BCC74626}" type="slidenum">
              <a:rPr lang="en-US" smtClean="0"/>
              <a:pPr>
                <a:defRPr/>
              </a:pPr>
              <a:t>32</a:t>
            </a:fld>
            <a:endParaRPr lang="en-US" dirty="0"/>
          </a:p>
        </p:txBody>
      </p:sp>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a:p>
            <a:pPr algn="ctr"/>
            <a:r>
              <a:rPr lang="en-US" sz="2000" dirty="0">
                <a:solidFill>
                  <a:schemeClr val="bg1"/>
                </a:solidFill>
              </a:rPr>
              <a:t>PBT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dirty="0"/>
              <a:t>School Assessment Coordinator</a:t>
            </a:r>
            <a:br>
              <a:rPr lang="en-US" dirty="0"/>
            </a:br>
            <a:r>
              <a:rPr lang="en-US" dirty="0"/>
              <a:t>Before Testing</a:t>
            </a:r>
          </a:p>
        </p:txBody>
      </p:sp>
      <p:sp>
        <p:nvSpPr>
          <p:cNvPr id="56323" name="Slide Number Placeholder 5"/>
          <p:cNvSpPr>
            <a:spLocks noGrp="1"/>
          </p:cNvSpPr>
          <p:nvPr>
            <p:ph type="sldNum" sz="quarter" idx="12"/>
          </p:nvPr>
        </p:nvSpPr>
        <p:spPr/>
        <p:txBody>
          <a:bodyPr/>
          <a:lstStyle/>
          <a:p>
            <a:pPr>
              <a:defRPr/>
            </a:pPr>
            <a:fld id="{00A0C94B-3AA8-4A16-AAFD-C1259A937ECC}" type="slidenum">
              <a:rPr lang="en-US" smtClean="0">
                <a:latin typeface="Arial" pitchFamily="34" charset="0"/>
              </a:rPr>
              <a:pPr>
                <a:defRPr/>
              </a:pPr>
              <a:t>33</a:t>
            </a:fld>
            <a:endParaRPr lang="en-US" dirty="0">
              <a:latin typeface="Arial" pitchFamily="34" charset="0"/>
            </a:endParaRPr>
          </a:p>
        </p:txBody>
      </p:sp>
      <p:sp>
        <p:nvSpPr>
          <p:cNvPr id="50180" name="Content Placeholder 2"/>
          <p:cNvSpPr>
            <a:spLocks noGrp="1"/>
          </p:cNvSpPr>
          <p:nvPr>
            <p:ph idx="1"/>
          </p:nvPr>
        </p:nvSpPr>
        <p:spPr>
          <a:xfrm>
            <a:off x="76200" y="1905000"/>
            <a:ext cx="8915400" cy="4678363"/>
          </a:xfrm>
        </p:spPr>
        <p:txBody>
          <a:bodyPr/>
          <a:lstStyle/>
          <a:p>
            <a:pPr eaLnBrk="1" hangingPunct="1">
              <a:lnSpc>
                <a:spcPct val="90000"/>
              </a:lnSpc>
              <a:spcBef>
                <a:spcPct val="0"/>
              </a:spcBef>
              <a:spcAft>
                <a:spcPts val="600"/>
              </a:spcAft>
              <a:buNone/>
            </a:pPr>
            <a:r>
              <a:rPr lang="en-US" b="1" kern="1200" dirty="0">
                <a:solidFill>
                  <a:srgbClr val="000000"/>
                </a:solidFill>
              </a:rPr>
              <a:t>Preparation and Training (cont.)</a:t>
            </a:r>
          </a:p>
          <a:p>
            <a:pPr marL="0" indent="0" eaLnBrk="1" hangingPunct="1">
              <a:spcBef>
                <a:spcPts val="300"/>
              </a:spcBef>
              <a:spcAft>
                <a:spcPts val="300"/>
              </a:spcAft>
              <a:buNone/>
            </a:pPr>
            <a:r>
              <a:rPr lang="en-US" sz="2400" b="1" dirty="0"/>
              <a:t>Proctors</a:t>
            </a:r>
          </a:p>
          <a:p>
            <a:pPr marL="0" indent="0">
              <a:buFontTx/>
              <a:buNone/>
              <a:defRPr/>
            </a:pPr>
            <a:r>
              <a:rPr lang="en-US" sz="2600" dirty="0"/>
              <a:t>When testing a large group of students, proctors must be assigned to the room. Refer to the table below for the required number of proctors. </a:t>
            </a:r>
          </a:p>
          <a:p>
            <a:pPr>
              <a:defRPr/>
            </a:pPr>
            <a:endParaRPr lang="en-US" dirty="0"/>
          </a:p>
          <a:p>
            <a:pPr>
              <a:defRPr/>
            </a:pPr>
            <a:endParaRPr lang="en-US" dirty="0"/>
          </a:p>
          <a:p>
            <a:pPr>
              <a:defRPr/>
            </a:pPr>
            <a:endParaRPr lang="en-US" dirty="0"/>
          </a:p>
          <a:p>
            <a:pPr>
              <a:buFontTx/>
              <a:buNone/>
              <a:defRPr/>
            </a:pPr>
            <a:r>
              <a:rPr lang="en-US" sz="2000" dirty="0"/>
              <a:t>	</a:t>
            </a:r>
          </a:p>
          <a:p>
            <a:pPr marL="342900" lvl="1" indent="-342900">
              <a:lnSpc>
                <a:spcPct val="80000"/>
              </a:lnSpc>
              <a:buFontTx/>
              <a:buNone/>
              <a:defRPr/>
            </a:pPr>
            <a:r>
              <a:rPr lang="en-US" sz="1050" dirty="0"/>
              <a:t> </a:t>
            </a:r>
          </a:p>
          <a:p>
            <a:pPr marL="166688" lvl="1" indent="-166688">
              <a:lnSpc>
                <a:spcPct val="80000"/>
              </a:lnSpc>
              <a:buFontTx/>
              <a:buNone/>
              <a:defRPr/>
            </a:pPr>
            <a:r>
              <a:rPr lang="en-US" sz="2200" dirty="0"/>
              <a:t>*FLDOE </a:t>
            </a:r>
            <a:r>
              <a:rPr lang="en-US" sz="2200" b="1" dirty="0"/>
              <a:t>strongly recommends </a:t>
            </a:r>
            <a:r>
              <a:rPr lang="en-US" sz="2400" dirty="0"/>
              <a:t>that proctors be assigned to rooms with 25 or fewer students whenever possible.</a:t>
            </a:r>
            <a:endParaRPr lang="en-US" sz="2200" dirty="0"/>
          </a:p>
        </p:txBody>
      </p:sp>
      <p:graphicFrame>
        <p:nvGraphicFramePr>
          <p:cNvPr id="6" name="Table 5"/>
          <p:cNvGraphicFramePr>
            <a:graphicFrameLocks noGrp="1"/>
          </p:cNvGraphicFramePr>
          <p:nvPr>
            <p:extLst>
              <p:ext uri="{D42A27DB-BD31-4B8C-83A1-F6EECF244321}">
                <p14:modId xmlns:p14="http://schemas.microsoft.com/office/powerpoint/2010/main" val="1936930719"/>
              </p:ext>
            </p:extLst>
          </p:nvPr>
        </p:nvGraphicFramePr>
        <p:xfrm>
          <a:off x="304800" y="4038600"/>
          <a:ext cx="7772400" cy="1600200"/>
        </p:xfrm>
        <a:graphic>
          <a:graphicData uri="http://schemas.openxmlformats.org/drawingml/2006/table">
            <a:tbl>
              <a:tblPr firstRow="1" bandRow="1">
                <a:tableStyleId>{2D5ABB26-0587-4C30-8999-92F81FD0307C}</a:tableStyleId>
              </a:tblPr>
              <a:tblGrid>
                <a:gridCol w="3002973">
                  <a:extLst>
                    <a:ext uri="{9D8B030D-6E8A-4147-A177-3AD203B41FA5}">
                      <a16:colId xmlns:a16="http://schemas.microsoft.com/office/drawing/2014/main" xmlns="" val="20000"/>
                    </a:ext>
                  </a:extLst>
                </a:gridCol>
                <a:gridCol w="4769427">
                  <a:extLst>
                    <a:ext uri="{9D8B030D-6E8A-4147-A177-3AD203B41FA5}">
                      <a16:colId xmlns:a16="http://schemas.microsoft.com/office/drawing/2014/main" xmlns="" val="20001"/>
                    </a:ext>
                  </a:extLst>
                </a:gridCol>
              </a:tblGrid>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baseline="0" dirty="0">
                          <a:solidFill>
                            <a:sysClr val="windowText" lastClr="000000"/>
                          </a:solidFill>
                          <a:latin typeface="+mj-lt"/>
                        </a:rPr>
                        <a:t>1–25 students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200" baseline="0" dirty="0">
                          <a:solidFill>
                            <a:sysClr val="windowText" lastClr="000000"/>
                          </a:solidFill>
                          <a:latin typeface="+mj-lt"/>
                        </a:rPr>
                        <a:t>Test Administrator*</a:t>
                      </a:r>
                      <a:endParaRPr lang="en-US" sz="2400" b="0" baseline="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xmlns="" val="10000"/>
                  </a:ext>
                </a:extLst>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ysClr val="windowText" lastClr="000000"/>
                          </a:solidFill>
                          <a:latin typeface="+mj-lt"/>
                        </a:rPr>
                        <a:t>26</a:t>
                      </a:r>
                      <a:r>
                        <a:rPr lang="en-US" sz="2400" baseline="0" dirty="0">
                          <a:solidFill>
                            <a:sysClr val="windowText" lastClr="000000"/>
                          </a:solidFill>
                          <a:latin typeface="+mj-lt"/>
                        </a:rPr>
                        <a:t>–</a:t>
                      </a:r>
                      <a:r>
                        <a:rPr lang="en-US" sz="2400" dirty="0">
                          <a:solidFill>
                            <a:sysClr val="windowText" lastClr="000000"/>
                          </a:solidFill>
                          <a:latin typeface="+mj-lt"/>
                        </a:rPr>
                        <a:t>50 students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a:solidFill>
                            <a:sysClr val="windowText" lastClr="000000"/>
                          </a:solidFill>
                          <a:latin typeface="+mj-lt"/>
                        </a:rPr>
                        <a:t>Test Administrator and 1 Proctor</a:t>
                      </a:r>
                      <a:endParaRPr lang="en-US" sz="240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xmlns="" val="10001"/>
                  </a:ext>
                </a:extLst>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ysClr val="windowText" lastClr="000000"/>
                          </a:solidFill>
                          <a:latin typeface="+mj-lt"/>
                        </a:rPr>
                        <a:t>51</a:t>
                      </a:r>
                      <a:r>
                        <a:rPr lang="en-US" sz="2400" kern="1200" baseline="0" dirty="0">
                          <a:solidFill>
                            <a:sysClr val="windowText" lastClr="000000"/>
                          </a:solidFill>
                          <a:latin typeface="+mn-lt"/>
                          <a:ea typeface="+mn-ea"/>
                          <a:cs typeface="+mn-cs"/>
                        </a:rPr>
                        <a:t>–</a:t>
                      </a:r>
                      <a:r>
                        <a:rPr lang="en-US" sz="2400" dirty="0">
                          <a:solidFill>
                            <a:sysClr val="windowText" lastClr="000000"/>
                          </a:solidFill>
                          <a:latin typeface="+mj-lt"/>
                        </a:rPr>
                        <a:t>75 students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a:solidFill>
                            <a:sysClr val="windowText" lastClr="000000"/>
                          </a:solidFill>
                          <a:latin typeface="+mj-lt"/>
                        </a:rPr>
                        <a:t>Test Administrator and 2 Proctors</a:t>
                      </a:r>
                      <a:endParaRPr lang="en-US" sz="240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xmlns="" val="10002"/>
                  </a:ext>
                </a:extLst>
              </a:tr>
            </a:tbl>
          </a:graphicData>
        </a:graphic>
      </p:graphicFrame>
      <p:sp>
        <p:nvSpPr>
          <p:cNvPr id="8"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a:p>
            <a:pPr algn="ctr"/>
            <a:r>
              <a:rPr lang="en-US" sz="2000" dirty="0">
                <a:solidFill>
                  <a:schemeClr val="bg1"/>
                </a:solidFill>
              </a:rPr>
              <a:t>PBT</a:t>
            </a:r>
          </a:p>
        </p:txBody>
      </p:sp>
    </p:spTree>
    <p:extLst>
      <p:ext uri="{BB962C8B-B14F-4D97-AF65-F5344CB8AC3E}">
        <p14:creationId xmlns:p14="http://schemas.microsoft.com/office/powerpoint/2010/main" val="1562008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76200" y="304800"/>
            <a:ext cx="8534400" cy="1143000"/>
          </a:xfrm>
        </p:spPr>
        <p:txBody>
          <a:bodyPr/>
          <a:lstStyle/>
          <a:p>
            <a:r>
              <a:rPr lang="en-US" dirty="0"/>
              <a:t>School Assessment Coordinator</a:t>
            </a:r>
            <a:br>
              <a:rPr lang="en-US" dirty="0"/>
            </a:br>
            <a:r>
              <a:rPr lang="en-US" dirty="0"/>
              <a:t>Before Testing</a:t>
            </a:r>
            <a:endParaRPr lang="en-US" dirty="0">
              <a:solidFill>
                <a:schemeClr val="tx1"/>
              </a:solidFill>
              <a:cs typeface="Tahoma" pitchFamily="34" charset="0"/>
            </a:endParaRPr>
          </a:p>
        </p:txBody>
      </p:sp>
      <p:sp>
        <p:nvSpPr>
          <p:cNvPr id="93187" name="Content Placeholder 2"/>
          <p:cNvSpPr>
            <a:spLocks noGrp="1"/>
          </p:cNvSpPr>
          <p:nvPr>
            <p:ph idx="1"/>
          </p:nvPr>
        </p:nvSpPr>
        <p:spPr>
          <a:xfrm>
            <a:off x="76200" y="1828800"/>
            <a:ext cx="8763000" cy="4876800"/>
          </a:xfrm>
        </p:spPr>
        <p:txBody>
          <a:bodyPr/>
          <a:lstStyle/>
          <a:p>
            <a:pPr eaLnBrk="1" hangingPunct="1">
              <a:lnSpc>
                <a:spcPct val="90000"/>
              </a:lnSpc>
              <a:spcBef>
                <a:spcPct val="0"/>
              </a:spcBef>
              <a:spcAft>
                <a:spcPts val="600"/>
              </a:spcAft>
              <a:buNone/>
            </a:pPr>
            <a:r>
              <a:rPr lang="en-US" b="1" kern="1200" dirty="0">
                <a:solidFill>
                  <a:srgbClr val="000000"/>
                </a:solidFill>
              </a:rPr>
              <a:t>Preparation and Training (cont.)</a:t>
            </a:r>
          </a:p>
          <a:p>
            <a:pPr marL="0" indent="0" eaLnBrk="1" hangingPunct="1">
              <a:spcBef>
                <a:spcPts val="300"/>
              </a:spcBef>
              <a:spcAft>
                <a:spcPts val="300"/>
              </a:spcAft>
              <a:buNone/>
            </a:pPr>
            <a:r>
              <a:rPr lang="en-US" sz="2400" dirty="0"/>
              <a:t>Electronic Devices and Breaks</a:t>
            </a:r>
          </a:p>
          <a:p>
            <a:pPr eaLnBrk="1" hangingPunct="1">
              <a:spcBef>
                <a:spcPts val="600"/>
              </a:spcBef>
              <a:spcAft>
                <a:spcPts val="600"/>
              </a:spcAft>
            </a:pPr>
            <a:r>
              <a:rPr lang="en-US" sz="2200" dirty="0"/>
              <a:t>Determine your school’s policy for the storage of electronic devices during testing. Direct test administrators on what to do if students have electronic devices in their possession before testing begins.</a:t>
            </a:r>
          </a:p>
          <a:p>
            <a:pPr eaLnBrk="1" hangingPunct="1">
              <a:spcBef>
                <a:spcPts val="600"/>
              </a:spcBef>
              <a:spcAft>
                <a:spcPts val="600"/>
              </a:spcAft>
            </a:pPr>
            <a:r>
              <a:rPr lang="en-US" sz="2200" dirty="0"/>
              <a:t>Ensure that test administrators are aware of the policy that students are not allowed to access electronic devices at any time during a test session, including breaks.</a:t>
            </a:r>
          </a:p>
          <a:p>
            <a:pPr eaLnBrk="1" hangingPunct="1">
              <a:spcBef>
                <a:spcPts val="600"/>
              </a:spcBef>
              <a:spcAft>
                <a:spcPts val="600"/>
              </a:spcAft>
            </a:pPr>
            <a:r>
              <a:rPr lang="en-US" sz="2200" dirty="0"/>
              <a:t>Ensure test administrators are aware of how to secure a student’s computer or device during a break.</a:t>
            </a:r>
          </a:p>
        </p:txBody>
      </p:sp>
      <p:sp>
        <p:nvSpPr>
          <p:cNvPr id="82948" name="Slide Number Placeholder 3"/>
          <p:cNvSpPr>
            <a:spLocks noGrp="1"/>
          </p:cNvSpPr>
          <p:nvPr>
            <p:ph type="sldNum" sz="quarter" idx="12"/>
          </p:nvPr>
        </p:nvSpPr>
        <p:spPr/>
        <p:txBody>
          <a:bodyPr/>
          <a:lstStyle/>
          <a:p>
            <a:pPr>
              <a:defRPr/>
            </a:pPr>
            <a:fld id="{3B25E076-08DA-42C4-B526-55A9BCC74626}" type="slidenum">
              <a:rPr lang="en-US" smtClean="0"/>
              <a:pPr>
                <a:defRPr/>
              </a:pPr>
              <a:t>34</a:t>
            </a:fld>
            <a:endParaRPr lang="en-US" dirty="0"/>
          </a:p>
        </p:txBody>
      </p:sp>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a:p>
            <a:pPr algn="ctr"/>
            <a:r>
              <a:rPr lang="en-US" sz="2000" dirty="0">
                <a:solidFill>
                  <a:schemeClr val="bg1"/>
                </a:solidFill>
              </a:rPr>
              <a:t>PBT</a:t>
            </a:r>
          </a:p>
        </p:txBody>
      </p:sp>
    </p:spTree>
    <p:extLst>
      <p:ext uri="{BB962C8B-B14F-4D97-AF65-F5344CB8AC3E}">
        <p14:creationId xmlns:p14="http://schemas.microsoft.com/office/powerpoint/2010/main" val="793008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76200" y="304800"/>
            <a:ext cx="8534400" cy="1143000"/>
          </a:xfrm>
        </p:spPr>
        <p:txBody>
          <a:bodyPr/>
          <a:lstStyle/>
          <a:p>
            <a:r>
              <a:rPr lang="en-US" dirty="0"/>
              <a:t>School Assessment Coordinator</a:t>
            </a:r>
            <a:br>
              <a:rPr lang="en-US" dirty="0"/>
            </a:br>
            <a:r>
              <a:rPr lang="en-US" dirty="0"/>
              <a:t>Before Testing</a:t>
            </a:r>
            <a:endParaRPr lang="en-US" dirty="0">
              <a:solidFill>
                <a:schemeClr val="tx1"/>
              </a:solidFill>
              <a:cs typeface="Tahoma" pitchFamily="34" charset="0"/>
            </a:endParaRPr>
          </a:p>
        </p:txBody>
      </p:sp>
      <p:sp>
        <p:nvSpPr>
          <p:cNvPr id="93187" name="Content Placeholder 2"/>
          <p:cNvSpPr>
            <a:spLocks noGrp="1"/>
          </p:cNvSpPr>
          <p:nvPr>
            <p:ph idx="1"/>
          </p:nvPr>
        </p:nvSpPr>
        <p:spPr>
          <a:xfrm>
            <a:off x="76200" y="1828800"/>
            <a:ext cx="8763000" cy="4876800"/>
          </a:xfrm>
        </p:spPr>
        <p:txBody>
          <a:bodyPr/>
          <a:lstStyle/>
          <a:p>
            <a:pPr eaLnBrk="1" hangingPunct="1">
              <a:lnSpc>
                <a:spcPct val="90000"/>
              </a:lnSpc>
              <a:spcBef>
                <a:spcPct val="0"/>
              </a:spcBef>
              <a:spcAft>
                <a:spcPts val="600"/>
              </a:spcAft>
              <a:buNone/>
            </a:pPr>
            <a:r>
              <a:rPr lang="en-US" b="1" kern="1200" dirty="0">
                <a:solidFill>
                  <a:srgbClr val="000000"/>
                </a:solidFill>
              </a:rPr>
              <a:t>Preparation and Training (cont.)</a:t>
            </a:r>
          </a:p>
          <a:p>
            <a:pPr marL="0" indent="0" eaLnBrk="1" hangingPunct="1">
              <a:spcBef>
                <a:spcPts val="300"/>
              </a:spcBef>
              <a:spcAft>
                <a:spcPts val="300"/>
              </a:spcAft>
              <a:buNone/>
            </a:pPr>
            <a:r>
              <a:rPr lang="en-US" sz="2400" dirty="0"/>
              <a:t>CBT Policies and Procedures</a:t>
            </a:r>
          </a:p>
          <a:p>
            <a:pPr eaLnBrk="1" hangingPunct="1">
              <a:spcBef>
                <a:spcPts val="300"/>
              </a:spcBef>
              <a:spcAft>
                <a:spcPts val="300"/>
              </a:spcAft>
            </a:pPr>
            <a:r>
              <a:rPr lang="en-US" sz="2200" dirty="0"/>
              <a:t>If you will be responsible for resuming students, instruct test administrators on how to contact you during testing to request that students be resumed. </a:t>
            </a:r>
          </a:p>
          <a:p>
            <a:pPr eaLnBrk="1" hangingPunct="1">
              <a:spcBef>
                <a:spcPts val="300"/>
              </a:spcBef>
              <a:spcAft>
                <a:spcPts val="300"/>
              </a:spcAft>
            </a:pPr>
            <a:r>
              <a:rPr lang="en-US" sz="2200" dirty="0"/>
              <a:t>If you create Test Administrator accounts in PA Next, train test administrators on how to monitor sessions and resume students in PA Next. </a:t>
            </a:r>
          </a:p>
          <a:p>
            <a:pPr eaLnBrk="1" hangingPunct="1">
              <a:spcBef>
                <a:spcPts val="300"/>
              </a:spcBef>
              <a:spcAft>
                <a:spcPts val="300"/>
              </a:spcAft>
            </a:pPr>
            <a:r>
              <a:rPr lang="en-US" sz="2200" dirty="0"/>
              <a:t>Test administrators may be able to assist students with errors when logging in but should not try to resolve issues during testing. Determine how test administrators can request assistance during testing, if necessary.</a:t>
            </a:r>
          </a:p>
          <a:p>
            <a:pPr eaLnBrk="1" hangingPunct="1">
              <a:spcBef>
                <a:spcPts val="300"/>
              </a:spcBef>
              <a:spcAft>
                <a:spcPts val="300"/>
              </a:spcAft>
            </a:pPr>
            <a:r>
              <a:rPr lang="en-US" sz="2200" dirty="0"/>
              <a:t>Train test administrators on how to administer practice tests at your school.</a:t>
            </a:r>
          </a:p>
        </p:txBody>
      </p:sp>
      <p:sp>
        <p:nvSpPr>
          <p:cNvPr id="82948" name="Slide Number Placeholder 3"/>
          <p:cNvSpPr>
            <a:spLocks noGrp="1"/>
          </p:cNvSpPr>
          <p:nvPr>
            <p:ph type="sldNum" sz="quarter" idx="12"/>
          </p:nvPr>
        </p:nvSpPr>
        <p:spPr/>
        <p:txBody>
          <a:bodyPr/>
          <a:lstStyle/>
          <a:p>
            <a:pPr>
              <a:defRPr/>
            </a:pPr>
            <a:fld id="{3B25E076-08DA-42C4-B526-55A9BCC74626}" type="slidenum">
              <a:rPr lang="en-US" smtClean="0"/>
              <a:pPr>
                <a:defRPr/>
              </a:pPr>
              <a:t>35</a:t>
            </a:fld>
            <a:endParaRPr lang="en-US" dirty="0"/>
          </a:p>
        </p:txBody>
      </p:sp>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p:txBody>
      </p:sp>
    </p:spTree>
    <p:extLst>
      <p:ext uri="{BB962C8B-B14F-4D97-AF65-F5344CB8AC3E}">
        <p14:creationId xmlns:p14="http://schemas.microsoft.com/office/powerpoint/2010/main" val="3339733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76200" y="304800"/>
            <a:ext cx="8534400" cy="1143000"/>
          </a:xfrm>
        </p:spPr>
        <p:txBody>
          <a:bodyPr/>
          <a:lstStyle/>
          <a:p>
            <a:r>
              <a:rPr lang="en-US" dirty="0"/>
              <a:t>School Assessment Coordinator</a:t>
            </a:r>
            <a:br>
              <a:rPr lang="en-US" dirty="0"/>
            </a:br>
            <a:r>
              <a:rPr lang="en-US" dirty="0"/>
              <a:t>Before Testing</a:t>
            </a:r>
            <a:endParaRPr lang="en-US" dirty="0">
              <a:solidFill>
                <a:schemeClr val="tx1"/>
              </a:solidFill>
              <a:cs typeface="Tahoma" pitchFamily="34" charset="0"/>
            </a:endParaRPr>
          </a:p>
        </p:txBody>
      </p:sp>
      <p:sp>
        <p:nvSpPr>
          <p:cNvPr id="93187" name="Content Placeholder 2"/>
          <p:cNvSpPr>
            <a:spLocks noGrp="1"/>
          </p:cNvSpPr>
          <p:nvPr>
            <p:ph idx="1"/>
          </p:nvPr>
        </p:nvSpPr>
        <p:spPr>
          <a:xfrm>
            <a:off x="76200" y="1828800"/>
            <a:ext cx="8991600" cy="4343400"/>
          </a:xfrm>
        </p:spPr>
        <p:txBody>
          <a:bodyPr/>
          <a:lstStyle/>
          <a:p>
            <a:pPr eaLnBrk="1" hangingPunct="1">
              <a:lnSpc>
                <a:spcPct val="90000"/>
              </a:lnSpc>
              <a:spcBef>
                <a:spcPct val="0"/>
              </a:spcBef>
              <a:spcAft>
                <a:spcPts val="600"/>
              </a:spcAft>
              <a:buNone/>
            </a:pPr>
            <a:r>
              <a:rPr lang="en-US" b="1" kern="1200" dirty="0">
                <a:solidFill>
                  <a:srgbClr val="000000"/>
                </a:solidFill>
              </a:rPr>
              <a:t>Preparation and Training (cont.)</a:t>
            </a:r>
          </a:p>
          <a:p>
            <a:pPr marL="0" indent="0" eaLnBrk="1" hangingPunct="1">
              <a:spcBef>
                <a:spcPts val="300"/>
              </a:spcBef>
              <a:spcAft>
                <a:spcPts val="300"/>
              </a:spcAft>
              <a:buNone/>
            </a:pPr>
            <a:r>
              <a:rPr lang="en-US" sz="2400" dirty="0"/>
              <a:t>CBT Policies and Procedures (cont.)</a:t>
            </a:r>
          </a:p>
          <a:p>
            <a:pPr eaLnBrk="1" hangingPunct="1">
              <a:spcBef>
                <a:spcPts val="300"/>
              </a:spcBef>
              <a:spcAft>
                <a:spcPts val="300"/>
              </a:spcAft>
            </a:pPr>
            <a:r>
              <a:rPr lang="en-US" sz="2300" dirty="0"/>
              <a:t>In the test administration scripts, test administrators are instructed to contact you in the circumstances listed below. Provide instructions for how to handle these circumstances:</a:t>
            </a:r>
          </a:p>
          <a:p>
            <a:pPr marL="688975" eaLnBrk="1" hangingPunct="1">
              <a:spcBef>
                <a:spcPts val="300"/>
              </a:spcBef>
              <a:spcAft>
                <a:spcPts val="300"/>
              </a:spcAft>
              <a:buFont typeface="Tahoma" panose="020B0604030504040204" pitchFamily="34" charset="0"/>
              <a:buChar char="–"/>
            </a:pPr>
            <a:r>
              <a:rPr lang="en-US" sz="2300" dirty="0"/>
              <a:t>A student has not participated in a practice test session.</a:t>
            </a:r>
          </a:p>
          <a:p>
            <a:pPr marL="688975" eaLnBrk="1" hangingPunct="1">
              <a:spcBef>
                <a:spcPts val="300"/>
              </a:spcBef>
              <a:spcAft>
                <a:spcPts val="300"/>
              </a:spcAft>
              <a:buFont typeface="Tahoma" panose="020B0604030504040204" pitchFamily="34" charset="0"/>
              <a:buChar char="–"/>
            </a:pPr>
            <a:r>
              <a:rPr lang="en-US" sz="2300" dirty="0"/>
              <a:t>A student has trouble logging in the first time or gets logged out of his or her test more than once.</a:t>
            </a:r>
          </a:p>
          <a:p>
            <a:pPr marL="688975" eaLnBrk="1" hangingPunct="1">
              <a:spcBef>
                <a:spcPts val="300"/>
              </a:spcBef>
              <a:spcAft>
                <a:spcPts val="300"/>
              </a:spcAft>
              <a:buFont typeface="Tahoma" panose="020B0604030504040204" pitchFamily="34" charset="0"/>
              <a:buChar char="–"/>
            </a:pPr>
            <a:r>
              <a:rPr lang="en-US" sz="2300" dirty="0"/>
              <a:t>A test administrator does not have a Student Authorization Ticket for a student.</a:t>
            </a:r>
          </a:p>
          <a:p>
            <a:pPr marL="688975" eaLnBrk="1" hangingPunct="1">
              <a:spcBef>
                <a:spcPts val="300"/>
              </a:spcBef>
              <a:spcAft>
                <a:spcPts val="300"/>
              </a:spcAft>
              <a:buFont typeface="Tahoma" panose="020B0604030504040204" pitchFamily="34" charset="0"/>
              <a:buChar char="–"/>
            </a:pPr>
            <a:r>
              <a:rPr lang="en-US" sz="2300" dirty="0"/>
              <a:t>A Student Name or Student ID is not correct (e.g., misspelled) on the Student Authorization Ticket.</a:t>
            </a:r>
          </a:p>
        </p:txBody>
      </p:sp>
      <p:sp>
        <p:nvSpPr>
          <p:cNvPr id="82948" name="Slide Number Placeholder 3"/>
          <p:cNvSpPr>
            <a:spLocks noGrp="1"/>
          </p:cNvSpPr>
          <p:nvPr>
            <p:ph type="sldNum" sz="quarter" idx="12"/>
          </p:nvPr>
        </p:nvSpPr>
        <p:spPr/>
        <p:txBody>
          <a:bodyPr/>
          <a:lstStyle/>
          <a:p>
            <a:pPr>
              <a:defRPr/>
            </a:pPr>
            <a:fld id="{3B25E076-08DA-42C4-B526-55A9BCC74626}" type="slidenum">
              <a:rPr lang="en-US" smtClean="0"/>
              <a:pPr>
                <a:defRPr/>
              </a:pPr>
              <a:t>36</a:t>
            </a:fld>
            <a:endParaRPr lang="en-US" dirty="0"/>
          </a:p>
        </p:txBody>
      </p:sp>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p:txBody>
      </p:sp>
    </p:spTree>
    <p:extLst>
      <p:ext uri="{BB962C8B-B14F-4D97-AF65-F5344CB8AC3E}">
        <p14:creationId xmlns:p14="http://schemas.microsoft.com/office/powerpoint/2010/main" val="619492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76200" y="304800"/>
            <a:ext cx="8534400" cy="1143000"/>
          </a:xfrm>
        </p:spPr>
        <p:txBody>
          <a:bodyPr/>
          <a:lstStyle/>
          <a:p>
            <a:r>
              <a:rPr lang="en-US" dirty="0"/>
              <a:t>School Assessment Coordinator</a:t>
            </a:r>
            <a:br>
              <a:rPr lang="en-US" dirty="0"/>
            </a:br>
            <a:r>
              <a:rPr lang="en-US" dirty="0"/>
              <a:t>Before Testing</a:t>
            </a:r>
            <a:endParaRPr lang="en-US" dirty="0">
              <a:solidFill>
                <a:schemeClr val="tx1"/>
              </a:solidFill>
              <a:cs typeface="Tahoma" pitchFamily="34" charset="0"/>
            </a:endParaRPr>
          </a:p>
        </p:txBody>
      </p:sp>
      <p:sp>
        <p:nvSpPr>
          <p:cNvPr id="93187" name="Content Placeholder 2"/>
          <p:cNvSpPr>
            <a:spLocks noGrp="1"/>
          </p:cNvSpPr>
          <p:nvPr>
            <p:ph idx="1"/>
          </p:nvPr>
        </p:nvSpPr>
        <p:spPr>
          <a:xfrm>
            <a:off x="76200" y="1828800"/>
            <a:ext cx="8991600" cy="4343400"/>
          </a:xfrm>
        </p:spPr>
        <p:txBody>
          <a:bodyPr/>
          <a:lstStyle/>
          <a:p>
            <a:pPr eaLnBrk="1" hangingPunct="1">
              <a:lnSpc>
                <a:spcPct val="90000"/>
              </a:lnSpc>
              <a:spcBef>
                <a:spcPct val="0"/>
              </a:spcBef>
              <a:spcAft>
                <a:spcPts val="600"/>
              </a:spcAft>
              <a:buNone/>
            </a:pPr>
            <a:r>
              <a:rPr lang="en-US" b="1" kern="1200" dirty="0">
                <a:solidFill>
                  <a:srgbClr val="000000"/>
                </a:solidFill>
              </a:rPr>
              <a:t>Preparation and Training (cont.)</a:t>
            </a:r>
          </a:p>
          <a:p>
            <a:pPr marL="0" indent="0" eaLnBrk="1" hangingPunct="1">
              <a:spcBef>
                <a:spcPts val="300"/>
              </a:spcBef>
              <a:spcAft>
                <a:spcPts val="300"/>
              </a:spcAft>
              <a:buNone/>
            </a:pPr>
            <a:r>
              <a:rPr lang="en-US" sz="2400" dirty="0"/>
              <a:t>CBT Policies and Procedures (cont.)</a:t>
            </a:r>
          </a:p>
          <a:p>
            <a:pPr eaLnBrk="1" hangingPunct="1">
              <a:spcBef>
                <a:spcPts val="300"/>
              </a:spcBef>
              <a:spcAft>
                <a:spcPts val="300"/>
              </a:spcAft>
            </a:pPr>
            <a:r>
              <a:rPr lang="en-US" sz="2250" dirty="0"/>
              <a:t>Provide instructions for how to handle these circumstances (cont.):</a:t>
            </a:r>
          </a:p>
          <a:p>
            <a:pPr marL="688975" eaLnBrk="1" hangingPunct="1">
              <a:spcBef>
                <a:spcPts val="300"/>
              </a:spcBef>
              <a:spcAft>
                <a:spcPts val="300"/>
              </a:spcAft>
              <a:buFont typeface="Tahoma" panose="020B0604030504040204" pitchFamily="34" charset="0"/>
              <a:buChar char="–"/>
            </a:pPr>
            <a:r>
              <a:rPr lang="en-US" sz="2250" dirty="0"/>
              <a:t>A student is in the wrong test or the wrong accommodated form.</a:t>
            </a:r>
          </a:p>
          <a:p>
            <a:pPr marL="688975" eaLnBrk="1" hangingPunct="1">
              <a:spcBef>
                <a:spcPts val="300"/>
              </a:spcBef>
              <a:spcAft>
                <a:spcPts val="300"/>
              </a:spcAft>
              <a:buFont typeface="Tahoma" panose="020B0604030504040204" pitchFamily="34" charset="0"/>
              <a:buChar char="–"/>
            </a:pPr>
            <a:r>
              <a:rPr lang="en-US" sz="2250" dirty="0"/>
              <a:t>A student refuses to acknowledge the testing rules.</a:t>
            </a:r>
          </a:p>
          <a:p>
            <a:pPr marL="688975" eaLnBrk="1" hangingPunct="1">
              <a:spcBef>
                <a:spcPts val="300"/>
              </a:spcBef>
              <a:spcAft>
                <a:spcPts val="300"/>
              </a:spcAft>
              <a:buFont typeface="Tahoma" panose="020B0604030504040204" pitchFamily="34" charset="0"/>
              <a:buChar char="–"/>
            </a:pPr>
            <a:r>
              <a:rPr lang="en-US" sz="2250" dirty="0"/>
              <a:t>A test administrator is concerned that a student is unable   (e.g., too ill) to finish the test.</a:t>
            </a:r>
          </a:p>
          <a:p>
            <a:pPr marL="688975" eaLnBrk="1" hangingPunct="1">
              <a:spcBef>
                <a:spcPts val="300"/>
              </a:spcBef>
              <a:spcAft>
                <a:spcPts val="300"/>
              </a:spcAft>
              <a:buFont typeface="Tahoma" panose="020B0604030504040204" pitchFamily="34" charset="0"/>
              <a:buChar char="–"/>
            </a:pPr>
            <a:r>
              <a:rPr lang="en-US" sz="2250" dirty="0"/>
              <a:t>A student exits</a:t>
            </a:r>
            <a:r>
              <a:rPr lang="en-US" sz="2250" b="1" dirty="0"/>
              <a:t> </a:t>
            </a:r>
            <a:r>
              <a:rPr lang="en-US" sz="2250" dirty="0"/>
              <a:t>the test to finish later and needs to be resumed.</a:t>
            </a:r>
          </a:p>
          <a:p>
            <a:pPr marL="688975" eaLnBrk="1" hangingPunct="1">
              <a:spcBef>
                <a:spcPts val="300"/>
              </a:spcBef>
              <a:spcAft>
                <a:spcPts val="300"/>
              </a:spcAft>
              <a:buFont typeface="Tahoma" panose="020B0604030504040204" pitchFamily="34" charset="0"/>
              <a:buChar char="–"/>
            </a:pPr>
            <a:r>
              <a:rPr lang="en-US" sz="2250" dirty="0"/>
              <a:t>A student has not completed the test at the end of the allotted time and will need additional time to continue working.</a:t>
            </a:r>
          </a:p>
        </p:txBody>
      </p:sp>
      <p:sp>
        <p:nvSpPr>
          <p:cNvPr id="82948" name="Slide Number Placeholder 3"/>
          <p:cNvSpPr>
            <a:spLocks noGrp="1"/>
          </p:cNvSpPr>
          <p:nvPr>
            <p:ph type="sldNum" sz="quarter" idx="12"/>
          </p:nvPr>
        </p:nvSpPr>
        <p:spPr/>
        <p:txBody>
          <a:bodyPr/>
          <a:lstStyle/>
          <a:p>
            <a:pPr>
              <a:defRPr/>
            </a:pPr>
            <a:fld id="{3B25E076-08DA-42C4-B526-55A9BCC74626}" type="slidenum">
              <a:rPr lang="en-US" smtClean="0"/>
              <a:pPr>
                <a:defRPr/>
              </a:pPr>
              <a:t>37</a:t>
            </a:fld>
            <a:endParaRPr lang="en-US" dirty="0"/>
          </a:p>
        </p:txBody>
      </p:sp>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p:txBody>
      </p:sp>
    </p:spTree>
    <p:extLst>
      <p:ext uri="{BB962C8B-B14F-4D97-AF65-F5344CB8AC3E}">
        <p14:creationId xmlns:p14="http://schemas.microsoft.com/office/powerpoint/2010/main" val="2190202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76200" y="304800"/>
            <a:ext cx="8534400" cy="1143000"/>
          </a:xfrm>
        </p:spPr>
        <p:txBody>
          <a:bodyPr/>
          <a:lstStyle/>
          <a:p>
            <a:r>
              <a:rPr lang="en-US" dirty="0"/>
              <a:t>School Assessment Coordinator</a:t>
            </a:r>
            <a:br>
              <a:rPr lang="en-US" dirty="0"/>
            </a:br>
            <a:r>
              <a:rPr lang="en-US" dirty="0"/>
              <a:t>Before Testing</a:t>
            </a:r>
            <a:endParaRPr lang="en-US" dirty="0">
              <a:solidFill>
                <a:schemeClr val="tx1"/>
              </a:solidFill>
              <a:cs typeface="Tahoma" pitchFamily="34" charset="0"/>
            </a:endParaRPr>
          </a:p>
        </p:txBody>
      </p:sp>
      <p:sp>
        <p:nvSpPr>
          <p:cNvPr id="93187" name="Content Placeholder 2"/>
          <p:cNvSpPr>
            <a:spLocks noGrp="1"/>
          </p:cNvSpPr>
          <p:nvPr>
            <p:ph idx="1"/>
          </p:nvPr>
        </p:nvSpPr>
        <p:spPr>
          <a:xfrm>
            <a:off x="76200" y="1828800"/>
            <a:ext cx="6400800" cy="4343400"/>
          </a:xfrm>
        </p:spPr>
        <p:txBody>
          <a:bodyPr/>
          <a:lstStyle/>
          <a:p>
            <a:pPr eaLnBrk="1" hangingPunct="1">
              <a:lnSpc>
                <a:spcPct val="90000"/>
              </a:lnSpc>
              <a:spcBef>
                <a:spcPct val="0"/>
              </a:spcBef>
              <a:spcAft>
                <a:spcPts val="600"/>
              </a:spcAft>
              <a:buNone/>
            </a:pPr>
            <a:r>
              <a:rPr lang="en-US" b="1" kern="1200" dirty="0">
                <a:solidFill>
                  <a:srgbClr val="000000"/>
                </a:solidFill>
              </a:rPr>
              <a:t>Preparation and Training (cont.)</a:t>
            </a:r>
          </a:p>
          <a:p>
            <a:pPr marL="0" indent="0" eaLnBrk="1" hangingPunct="1">
              <a:spcBef>
                <a:spcPts val="600"/>
              </a:spcBef>
              <a:spcAft>
                <a:spcPts val="600"/>
              </a:spcAft>
              <a:buNone/>
            </a:pPr>
            <a:r>
              <a:rPr lang="en-US" sz="2400" dirty="0"/>
              <a:t>Test Security</a:t>
            </a:r>
          </a:p>
          <a:p>
            <a:pPr>
              <a:spcBef>
                <a:spcPts val="600"/>
              </a:spcBef>
              <a:spcAft>
                <a:spcPts val="600"/>
              </a:spcAft>
            </a:pPr>
            <a:r>
              <a:rPr lang="en-US" sz="2400" dirty="0"/>
              <a:t>Ensure that test administrators, proctors, technology coordinators and any other personnel involved in test administration sign a </a:t>
            </a:r>
            <a:r>
              <a:rPr lang="en-US" sz="2400" i="1" dirty="0"/>
              <a:t>Test Administration and Security Agreement </a:t>
            </a:r>
            <a:r>
              <a:rPr lang="en-US" sz="2400" dirty="0"/>
              <a:t>after training is complete.</a:t>
            </a:r>
          </a:p>
          <a:p>
            <a:pPr>
              <a:spcBef>
                <a:spcPts val="600"/>
              </a:spcBef>
              <a:spcAft>
                <a:spcPts val="600"/>
              </a:spcAft>
            </a:pPr>
            <a:r>
              <a:rPr lang="en-US" sz="2400" dirty="0"/>
              <a:t>Also ensure that test administrators read and sign a </a:t>
            </a:r>
            <a:r>
              <a:rPr lang="en-US" sz="2400" i="1" dirty="0"/>
              <a:t>Test Administrator Prohibited Activities Agreement</a:t>
            </a:r>
            <a:r>
              <a:rPr lang="en-US" sz="2400" dirty="0"/>
              <a:t>.</a:t>
            </a:r>
          </a:p>
          <a:p>
            <a:pPr>
              <a:spcBef>
                <a:spcPts val="600"/>
              </a:spcBef>
              <a:spcAft>
                <a:spcPts val="600"/>
              </a:spcAft>
            </a:pPr>
            <a:r>
              <a:rPr lang="en-US" sz="2400" dirty="0"/>
              <a:t>Collect and file the signed agreements.</a:t>
            </a:r>
            <a:endParaRPr lang="en-US" sz="2250" dirty="0"/>
          </a:p>
        </p:txBody>
      </p:sp>
      <p:sp>
        <p:nvSpPr>
          <p:cNvPr id="82948" name="Slide Number Placeholder 3"/>
          <p:cNvSpPr>
            <a:spLocks noGrp="1"/>
          </p:cNvSpPr>
          <p:nvPr>
            <p:ph type="sldNum" sz="quarter" idx="12"/>
          </p:nvPr>
        </p:nvSpPr>
        <p:spPr/>
        <p:txBody>
          <a:bodyPr/>
          <a:lstStyle/>
          <a:p>
            <a:pPr>
              <a:defRPr/>
            </a:pPr>
            <a:fld id="{3B25E076-08DA-42C4-B526-55A9BCC74626}" type="slidenum">
              <a:rPr lang="en-US" smtClean="0"/>
              <a:pPr>
                <a:defRPr/>
              </a:pPr>
              <a:t>38</a:t>
            </a:fld>
            <a:endParaRPr lang="en-US" dirty="0"/>
          </a:p>
        </p:txBody>
      </p:sp>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a:p>
            <a:pPr algn="ctr"/>
            <a:r>
              <a:rPr lang="en-US" sz="2000" dirty="0">
                <a:solidFill>
                  <a:schemeClr val="bg1"/>
                </a:solidFill>
              </a:rPr>
              <a:t>PBT</a:t>
            </a: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056" y="1676400"/>
            <a:ext cx="2543175" cy="30856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9403" y="3581400"/>
            <a:ext cx="2419350" cy="2819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84345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dirty="0"/>
              <a:t>School Assessment Coordinator</a:t>
            </a:r>
            <a:br>
              <a:rPr lang="en-US" dirty="0"/>
            </a:br>
            <a:r>
              <a:rPr lang="en-US" dirty="0"/>
              <a:t>Before Testing</a:t>
            </a:r>
          </a:p>
        </p:txBody>
      </p:sp>
      <p:sp>
        <p:nvSpPr>
          <p:cNvPr id="94211" name="Content Placeholder 2"/>
          <p:cNvSpPr>
            <a:spLocks noGrp="1"/>
          </p:cNvSpPr>
          <p:nvPr>
            <p:ph idx="1"/>
          </p:nvPr>
        </p:nvSpPr>
        <p:spPr>
          <a:xfrm>
            <a:off x="76200" y="1828800"/>
            <a:ext cx="8915400" cy="4754563"/>
          </a:xfrm>
        </p:spPr>
        <p:txBody>
          <a:bodyPr/>
          <a:lstStyle/>
          <a:p>
            <a:pPr eaLnBrk="1" hangingPunct="1">
              <a:lnSpc>
                <a:spcPct val="90000"/>
              </a:lnSpc>
              <a:spcBef>
                <a:spcPct val="0"/>
              </a:spcBef>
              <a:spcAft>
                <a:spcPts val="600"/>
              </a:spcAft>
              <a:buNone/>
            </a:pPr>
            <a:r>
              <a:rPr lang="en-US" b="1" kern="1200" dirty="0">
                <a:solidFill>
                  <a:srgbClr val="000000"/>
                </a:solidFill>
              </a:rPr>
              <a:t>Arrange Practice Test (ePAT) Sessions </a:t>
            </a:r>
          </a:p>
          <a:p>
            <a:pPr>
              <a:spcBef>
                <a:spcPts val="600"/>
              </a:spcBef>
              <a:spcAft>
                <a:spcPts val="600"/>
              </a:spcAft>
            </a:pPr>
            <a:r>
              <a:rPr lang="en-US" sz="2400" dirty="0"/>
              <a:t>Schedule and arrange practice tests (ePATs) as described in the </a:t>
            </a:r>
            <a:r>
              <a:rPr lang="en-US" sz="2400" dirty="0">
                <a:solidFill>
                  <a:srgbClr val="000000"/>
                </a:solidFill>
              </a:rPr>
              <a:t>Fall/Winter 2016 NGSSS EOC &amp; Retakes Manual</a:t>
            </a:r>
            <a:r>
              <a:rPr lang="en-US" sz="2400" dirty="0"/>
              <a:t>. </a:t>
            </a:r>
          </a:p>
          <a:p>
            <a:pPr>
              <a:spcBef>
                <a:spcPts val="600"/>
              </a:spcBef>
              <a:spcAft>
                <a:spcPts val="600"/>
              </a:spcAft>
            </a:pPr>
            <a:r>
              <a:rPr lang="en-US" sz="2400" dirty="0"/>
              <a:t>Before a student can participate in a computer-based administration, the student must complete the appropriate ePAT(s) to learn how to use the computer-based system.</a:t>
            </a:r>
          </a:p>
          <a:p>
            <a:pPr lvl="1">
              <a:spcBef>
                <a:spcPts val="600"/>
              </a:spcBef>
              <a:spcAft>
                <a:spcPts val="600"/>
              </a:spcAft>
            </a:pPr>
            <a:r>
              <a:rPr lang="en-US" sz="2000" dirty="0"/>
              <a:t>Exception:  Students who previously participated in a TestNav 8 ePAT for the subject test they are scheduled to take but should be encouraged to interact with the ePAT to familiarize themselves with any interface or functionality updates that may occur between administrations.</a:t>
            </a:r>
          </a:p>
          <a:p>
            <a:pPr>
              <a:spcBef>
                <a:spcPts val="300"/>
              </a:spcBef>
              <a:spcAft>
                <a:spcPts val="300"/>
              </a:spcAft>
              <a:buFontTx/>
              <a:buNone/>
            </a:pPr>
            <a:endParaRPr lang="en-US" sz="2200" b="1" dirty="0"/>
          </a:p>
        </p:txBody>
      </p:sp>
      <p:sp>
        <p:nvSpPr>
          <p:cNvPr id="93188" name="Slide Number Placeholder 3"/>
          <p:cNvSpPr>
            <a:spLocks noGrp="1"/>
          </p:cNvSpPr>
          <p:nvPr>
            <p:ph type="sldNum" sz="quarter" idx="12"/>
          </p:nvPr>
        </p:nvSpPr>
        <p:spPr/>
        <p:txBody>
          <a:bodyPr/>
          <a:lstStyle/>
          <a:p>
            <a:pPr>
              <a:defRPr/>
            </a:pPr>
            <a:fld id="{90D00C48-5AD8-4302-8942-DB5E3AC81B8B}" type="slidenum">
              <a:rPr lang="en-US" smtClean="0">
                <a:latin typeface="Arial" pitchFamily="34" charset="0"/>
              </a:rPr>
              <a:pPr>
                <a:defRPr/>
              </a:pPr>
              <a:t>39</a:t>
            </a:fld>
            <a:endParaRPr lang="en-US" dirty="0">
              <a:latin typeface="Arial" pitchFamily="34" charset="0"/>
            </a:endParaRPr>
          </a:p>
        </p:txBody>
      </p:sp>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Avocet</a:t>
            </a:r>
          </a:p>
        </p:txBody>
      </p:sp>
      <p:sp>
        <p:nvSpPr>
          <p:cNvPr id="3" name="Content Placeholder 2"/>
          <p:cNvSpPr>
            <a:spLocks noGrp="1"/>
          </p:cNvSpPr>
          <p:nvPr>
            <p:ph idx="1"/>
          </p:nvPr>
        </p:nvSpPr>
        <p:spPr/>
        <p:txBody>
          <a:bodyPr/>
          <a:lstStyle/>
          <a:p>
            <a:r>
              <a:rPr lang="en-US" sz="2600" dirty="0"/>
              <a:t>Avocet, an online resource guide, is available for locating information on topics related to the FCAT 2.0 and NGSSS EOC assessments. </a:t>
            </a:r>
          </a:p>
          <a:p>
            <a:endParaRPr lang="en-US" sz="2600" dirty="0"/>
          </a:p>
          <a:p>
            <a:r>
              <a:rPr lang="en-US" sz="2600" dirty="0"/>
              <a:t>Beginning with the 2016–17 school year, resources       for these assessments will be found on the Avocet        site ONLY, and will no longer be posted to PearsonAccess (PA) Next.</a:t>
            </a:r>
          </a:p>
          <a:p>
            <a:pPr marL="0" indent="0">
              <a:buNone/>
            </a:pPr>
            <a:endParaRPr lang="en-US" sz="2600" dirty="0"/>
          </a:p>
          <a:p>
            <a:r>
              <a:rPr lang="en-US" sz="2600" dirty="0"/>
              <a:t>Go to </a:t>
            </a:r>
            <a:r>
              <a:rPr lang="en-US" sz="2600" b="1" dirty="0">
                <a:hlinkClick r:id="rId3"/>
              </a:rPr>
              <a:t>http://avocet.pearson.com/FL/Home</a:t>
            </a:r>
            <a:r>
              <a:rPr lang="en-US" sz="2600" b="1" dirty="0"/>
              <a:t> </a:t>
            </a:r>
            <a:r>
              <a:rPr lang="en-US" sz="2600" dirty="0"/>
              <a:t>to access the Avocet guide.</a:t>
            </a:r>
            <a:r>
              <a:rPr lang="en-US" sz="2600" b="1" dirty="0"/>
              <a:t> </a:t>
            </a:r>
            <a:endParaRPr lang="en-US" sz="2600" dirty="0"/>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4</a:t>
            </a:fld>
            <a:endParaRPr lang="en-US" dirty="0"/>
          </a:p>
        </p:txBody>
      </p:sp>
      <p:pic>
        <p:nvPicPr>
          <p:cNvPr id="6" name="Picture 5" descr="Image result for image 'New&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3928" y="2590669"/>
            <a:ext cx="935355" cy="833120"/>
          </a:xfrm>
          <a:prstGeom prst="rect">
            <a:avLst/>
          </a:prstGeom>
          <a:solidFill>
            <a:schemeClr val="accent1">
              <a:alpha val="0"/>
            </a:schemeClr>
          </a:solidFill>
          <a:ln>
            <a:noFill/>
          </a:ln>
        </p:spPr>
      </p:pic>
    </p:spTree>
    <p:extLst>
      <p:ext uri="{BB962C8B-B14F-4D97-AF65-F5344CB8AC3E}">
        <p14:creationId xmlns:p14="http://schemas.microsoft.com/office/powerpoint/2010/main" val="315773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idx="4294967295"/>
          </p:nvPr>
        </p:nvSpPr>
        <p:spPr>
          <a:xfrm>
            <a:off x="101930" y="304800"/>
            <a:ext cx="8229600" cy="1143000"/>
          </a:xfrm>
        </p:spPr>
        <p:txBody>
          <a:bodyPr/>
          <a:lstStyle/>
          <a:p>
            <a:r>
              <a:rPr lang="en-US" dirty="0"/>
              <a:t>School Assessment Coordinator</a:t>
            </a:r>
            <a:br>
              <a:rPr lang="en-US" dirty="0"/>
            </a:br>
            <a:r>
              <a:rPr lang="en-US" dirty="0"/>
              <a:t>Before Testing</a:t>
            </a:r>
          </a:p>
        </p:txBody>
      </p:sp>
      <p:sp>
        <p:nvSpPr>
          <p:cNvPr id="95235" name="Content Placeholder 2"/>
          <p:cNvSpPr>
            <a:spLocks noGrp="1"/>
          </p:cNvSpPr>
          <p:nvPr>
            <p:ph idx="4294967295"/>
          </p:nvPr>
        </p:nvSpPr>
        <p:spPr>
          <a:xfrm>
            <a:off x="76200" y="1828800"/>
            <a:ext cx="8915400" cy="4754563"/>
          </a:xfrm>
        </p:spPr>
        <p:txBody>
          <a:bodyPr/>
          <a:lstStyle/>
          <a:p>
            <a:pPr eaLnBrk="1" hangingPunct="1">
              <a:lnSpc>
                <a:spcPct val="90000"/>
              </a:lnSpc>
              <a:spcBef>
                <a:spcPct val="0"/>
              </a:spcBef>
              <a:spcAft>
                <a:spcPts val="600"/>
              </a:spcAft>
              <a:buNone/>
            </a:pPr>
            <a:r>
              <a:rPr lang="en-US" b="1" kern="1200" dirty="0">
                <a:solidFill>
                  <a:srgbClr val="000000"/>
                </a:solidFill>
              </a:rPr>
              <a:t>Arrange Practice Test (ePAT) Sessions (cont.)</a:t>
            </a:r>
          </a:p>
          <a:p>
            <a:pPr>
              <a:spcBef>
                <a:spcPts val="600"/>
              </a:spcBef>
              <a:spcAft>
                <a:spcPts val="600"/>
              </a:spcAft>
            </a:pPr>
            <a:r>
              <a:rPr lang="en-US" sz="2400" dirty="0"/>
              <a:t>Students who require accommodated CBT forms (e.g., text-to-speech, masking) must also complete the appropriate accommodated practice tests(s). </a:t>
            </a:r>
          </a:p>
          <a:p>
            <a:pPr>
              <a:spcBef>
                <a:spcPts val="600"/>
              </a:spcBef>
              <a:spcAft>
                <a:spcPts val="600"/>
              </a:spcAft>
            </a:pPr>
            <a:r>
              <a:rPr lang="en-US" sz="2400" dirty="0"/>
              <a:t>Practice test scripts are available at </a:t>
            </a:r>
            <a:r>
              <a:rPr lang="en-US" sz="2400" b="1" dirty="0">
                <a:hlinkClick r:id="rId3"/>
              </a:rPr>
              <a:t>http://avocet.pearson.com/FL/Home</a:t>
            </a:r>
            <a:r>
              <a:rPr lang="en-US" sz="2400" dirty="0"/>
              <a:t>.  </a:t>
            </a:r>
          </a:p>
          <a:p>
            <a:pPr>
              <a:spcBef>
                <a:spcPts val="600"/>
              </a:spcBef>
              <a:spcAft>
                <a:spcPts val="600"/>
              </a:spcAft>
            </a:pPr>
            <a:r>
              <a:rPr lang="en-US" sz="2400" dirty="0"/>
              <a:t>The practice tests are available at </a:t>
            </a:r>
            <a:r>
              <a:rPr lang="en-US" sz="2400" b="1" dirty="0">
                <a:hlinkClick r:id="rId4"/>
              </a:rPr>
              <a:t>https://fl.pearsonaccessnext.com</a:t>
            </a:r>
            <a:r>
              <a:rPr lang="en-US" sz="2400" b="1" dirty="0"/>
              <a:t> </a:t>
            </a:r>
            <a:r>
              <a:rPr lang="en-US" sz="2400" dirty="0"/>
              <a:t>and on the TestNav desktop app.</a:t>
            </a:r>
          </a:p>
          <a:p>
            <a:pPr>
              <a:buFontTx/>
              <a:buNone/>
            </a:pPr>
            <a:endParaRPr lang="en-US" sz="2400" b="1" dirty="0"/>
          </a:p>
        </p:txBody>
      </p:sp>
      <p:sp>
        <p:nvSpPr>
          <p:cNvPr id="95236"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1814569-2E82-4127-BAE2-DF0BDB7DD4D1}" type="slidenum">
              <a:rPr lang="en-US" sz="1400"/>
              <a:pPr algn="r"/>
              <a:t>40</a:t>
            </a:fld>
            <a:endParaRPr lang="en-US" sz="1400" dirty="0"/>
          </a:p>
        </p:txBody>
      </p:sp>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dirty="0"/>
              <a:t>School Assessment Coordinator</a:t>
            </a:r>
            <a:br>
              <a:rPr lang="en-US" dirty="0"/>
            </a:br>
            <a:r>
              <a:rPr lang="en-US" dirty="0"/>
              <a:t>Before Testing</a:t>
            </a:r>
          </a:p>
        </p:txBody>
      </p:sp>
      <p:sp>
        <p:nvSpPr>
          <p:cNvPr id="96259" name="Content Placeholder 2"/>
          <p:cNvSpPr>
            <a:spLocks noGrp="1"/>
          </p:cNvSpPr>
          <p:nvPr>
            <p:ph idx="1"/>
          </p:nvPr>
        </p:nvSpPr>
        <p:spPr>
          <a:xfrm>
            <a:off x="76200" y="1828800"/>
            <a:ext cx="8839200" cy="4754563"/>
          </a:xfrm>
        </p:spPr>
        <p:txBody>
          <a:bodyPr/>
          <a:lstStyle/>
          <a:p>
            <a:pPr marL="0" indent="0" eaLnBrk="1" hangingPunct="1">
              <a:lnSpc>
                <a:spcPct val="90000"/>
              </a:lnSpc>
              <a:spcBef>
                <a:spcPct val="0"/>
              </a:spcBef>
              <a:spcAft>
                <a:spcPts val="600"/>
              </a:spcAft>
              <a:buNone/>
            </a:pPr>
            <a:r>
              <a:rPr lang="en-US" b="1" kern="1200" dirty="0">
                <a:solidFill>
                  <a:srgbClr val="000000"/>
                </a:solidFill>
              </a:rPr>
              <a:t>Manage Student Information in PA Next</a:t>
            </a:r>
          </a:p>
          <a:p>
            <a:r>
              <a:rPr lang="en-US" sz="2400" dirty="0"/>
              <a:t>Ensure all students participating in this administration have been added to PA Next, via the PreID upload </a:t>
            </a:r>
          </a:p>
          <a:p>
            <a:pPr lvl="1"/>
            <a:r>
              <a:rPr lang="en-US" sz="2400" b="1" dirty="0">
                <a:solidFill>
                  <a:srgbClr val="FF0000"/>
                </a:solidFill>
              </a:rPr>
              <a:t>The PREID upload is based on student enrollment as of </a:t>
            </a:r>
            <a:r>
              <a:rPr lang="en-US" sz="2400" b="1" u="sng" dirty="0" smtClean="0">
                <a:solidFill>
                  <a:srgbClr val="FF0000"/>
                </a:solidFill>
              </a:rPr>
              <a:t>October 28</a:t>
            </a:r>
            <a:r>
              <a:rPr lang="en-US" sz="2400" b="1" u="sng" baseline="30000" dirty="0" smtClean="0">
                <a:solidFill>
                  <a:srgbClr val="FF0000"/>
                </a:solidFill>
              </a:rPr>
              <a:t>th</a:t>
            </a:r>
            <a:r>
              <a:rPr lang="en-US" sz="2400" b="1" u="sng" dirty="0" smtClean="0">
                <a:solidFill>
                  <a:srgbClr val="FF0000"/>
                </a:solidFill>
              </a:rPr>
              <a:t>.</a:t>
            </a:r>
            <a:endParaRPr lang="en-US" sz="2400" b="1" u="sng" dirty="0">
              <a:solidFill>
                <a:srgbClr val="FF0000"/>
              </a:solidFill>
            </a:endParaRPr>
          </a:p>
          <a:p>
            <a:pPr lvl="1"/>
            <a:r>
              <a:rPr lang="en-US" sz="2400" dirty="0"/>
              <a:t>Verify the accuracy of Student Names and Student IDs prior to testing.</a:t>
            </a:r>
          </a:p>
          <a:p>
            <a:r>
              <a:rPr lang="en-US" sz="2400" dirty="0"/>
              <a:t>Add new students individually using the Create/Edit Students task under Setup &gt; Students, if needed </a:t>
            </a:r>
          </a:p>
          <a:p>
            <a:r>
              <a:rPr lang="en-US" sz="2400" dirty="0"/>
              <a:t>View and verify student information using an Advanced Session Roster from the test sessions created</a:t>
            </a:r>
          </a:p>
          <a:p>
            <a:pPr marL="0" indent="0">
              <a:buNone/>
            </a:pPr>
            <a:endParaRPr lang="en-US" sz="2200" dirty="0"/>
          </a:p>
        </p:txBody>
      </p:sp>
      <p:sp>
        <p:nvSpPr>
          <p:cNvPr id="95236" name="Slide Number Placeholder 3"/>
          <p:cNvSpPr>
            <a:spLocks noGrp="1"/>
          </p:cNvSpPr>
          <p:nvPr>
            <p:ph type="sldNum" sz="quarter" idx="12"/>
          </p:nvPr>
        </p:nvSpPr>
        <p:spPr>
          <a:xfrm>
            <a:off x="6781800" y="6477000"/>
            <a:ext cx="2133600" cy="476250"/>
          </a:xfrm>
        </p:spPr>
        <p:txBody>
          <a:bodyPr/>
          <a:lstStyle/>
          <a:p>
            <a:pPr>
              <a:defRPr/>
            </a:pPr>
            <a:fld id="{24867F7B-0F9D-4CAF-A1FD-1C451CA0C693}" type="slidenum">
              <a:rPr lang="en-US" smtClean="0">
                <a:latin typeface="Arial" pitchFamily="34" charset="0"/>
              </a:rPr>
              <a:pPr>
                <a:defRPr/>
              </a:pPr>
              <a:t>41</a:t>
            </a:fld>
            <a:endParaRPr lang="en-US" dirty="0">
              <a:latin typeface="Arial" pitchFamily="34" charset="0"/>
            </a:endParaRPr>
          </a:p>
        </p:txBody>
      </p:sp>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p:txBody>
      </p:sp>
    </p:spTree>
    <p:extLst>
      <p:ext uri="{BB962C8B-B14F-4D97-AF65-F5344CB8AC3E}">
        <p14:creationId xmlns:p14="http://schemas.microsoft.com/office/powerpoint/2010/main" val="3840961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dirty="0"/>
              <a:t>School Assessment Coordinator</a:t>
            </a:r>
            <a:br>
              <a:rPr lang="en-US" dirty="0"/>
            </a:br>
            <a:r>
              <a:rPr lang="en-US" dirty="0"/>
              <a:t>Before Testing</a:t>
            </a:r>
          </a:p>
        </p:txBody>
      </p:sp>
      <p:sp>
        <p:nvSpPr>
          <p:cNvPr id="96259" name="Content Placeholder 2"/>
          <p:cNvSpPr>
            <a:spLocks noGrp="1"/>
          </p:cNvSpPr>
          <p:nvPr>
            <p:ph idx="1"/>
          </p:nvPr>
        </p:nvSpPr>
        <p:spPr>
          <a:xfrm>
            <a:off x="76200" y="1828800"/>
            <a:ext cx="8839200" cy="4754563"/>
          </a:xfrm>
        </p:spPr>
        <p:txBody>
          <a:bodyPr/>
          <a:lstStyle/>
          <a:p>
            <a:pPr>
              <a:spcBef>
                <a:spcPts val="600"/>
              </a:spcBef>
              <a:spcAft>
                <a:spcPts val="600"/>
              </a:spcAft>
              <a:buFontTx/>
              <a:buNone/>
            </a:pPr>
            <a:r>
              <a:rPr lang="en-US" b="1" kern="1200" dirty="0">
                <a:solidFill>
                  <a:srgbClr val="000000"/>
                </a:solidFill>
              </a:rPr>
              <a:t>Create Test Sessions</a:t>
            </a:r>
          </a:p>
          <a:p>
            <a:r>
              <a:rPr lang="en-US" sz="2400" dirty="0"/>
              <a:t>Test sessions were automatically created via PreID upload, you will see these sessions when you log in to PA Next as follows:</a:t>
            </a:r>
          </a:p>
          <a:p>
            <a:pPr lvl="1"/>
            <a:r>
              <a:rPr lang="en-US" sz="2400" b="1" dirty="0" smtClean="0">
                <a:solidFill>
                  <a:srgbClr val="FF0000"/>
                </a:solidFill>
              </a:rPr>
              <a:t>ART-NGALGEBRA1</a:t>
            </a:r>
            <a:r>
              <a:rPr lang="en-US" sz="2400" b="1" dirty="0">
                <a:solidFill>
                  <a:srgbClr val="FF0000"/>
                </a:solidFill>
              </a:rPr>
              <a:t>, </a:t>
            </a:r>
            <a:r>
              <a:rPr lang="en-US" sz="2400" b="1" dirty="0" smtClean="0">
                <a:solidFill>
                  <a:srgbClr val="FF0000"/>
                </a:solidFill>
              </a:rPr>
              <a:t>BIO-NGBIOLOGY1</a:t>
            </a:r>
            <a:r>
              <a:rPr lang="en-US" sz="2400" b="1" dirty="0">
                <a:solidFill>
                  <a:srgbClr val="FF0000"/>
                </a:solidFill>
              </a:rPr>
              <a:t>, </a:t>
            </a:r>
            <a:r>
              <a:rPr lang="en-US" sz="2400" b="1" dirty="0" smtClean="0">
                <a:solidFill>
                  <a:srgbClr val="FF0000"/>
                </a:solidFill>
              </a:rPr>
              <a:t>CIV-NGCIVICS</a:t>
            </a:r>
            <a:r>
              <a:rPr lang="en-US" sz="2400" b="1" dirty="0">
                <a:solidFill>
                  <a:srgbClr val="FF0000"/>
                </a:solidFill>
              </a:rPr>
              <a:t>, </a:t>
            </a:r>
            <a:r>
              <a:rPr lang="en-US" sz="2400" b="1" dirty="0" smtClean="0">
                <a:solidFill>
                  <a:srgbClr val="FF0000"/>
                </a:solidFill>
              </a:rPr>
              <a:t>HIST-NGUSHISTORY</a:t>
            </a:r>
            <a:endParaRPr lang="en-US" sz="2400" b="1" dirty="0">
              <a:solidFill>
                <a:srgbClr val="FF0000"/>
              </a:solidFill>
            </a:endParaRPr>
          </a:p>
          <a:p>
            <a:pPr>
              <a:spcBef>
                <a:spcPts val="600"/>
              </a:spcBef>
              <a:spcAft>
                <a:spcPts val="600"/>
              </a:spcAft>
            </a:pPr>
            <a:r>
              <a:rPr lang="en-US" sz="2400" dirty="0"/>
              <a:t>The district-created test sessions can be temporary sessions for the purpose of verifying student information, or they can be the test sessions you plan to use for testing.</a:t>
            </a:r>
          </a:p>
          <a:p>
            <a:pPr>
              <a:spcBef>
                <a:spcPts val="600"/>
              </a:spcBef>
              <a:spcAft>
                <a:spcPts val="600"/>
              </a:spcAft>
            </a:pPr>
            <a:r>
              <a:rPr lang="en-US" sz="2400" dirty="0"/>
              <a:t>Detailed instructions on how to create test sessions and verify student information are on pages 43–45 of the Fall/Winter 2016 NGSSS EOC and Retakes Manual.</a:t>
            </a:r>
          </a:p>
        </p:txBody>
      </p:sp>
      <p:sp>
        <p:nvSpPr>
          <p:cNvPr id="95236" name="Slide Number Placeholder 3"/>
          <p:cNvSpPr>
            <a:spLocks noGrp="1"/>
          </p:cNvSpPr>
          <p:nvPr>
            <p:ph type="sldNum" sz="quarter" idx="12"/>
          </p:nvPr>
        </p:nvSpPr>
        <p:spPr>
          <a:xfrm>
            <a:off x="6781800" y="6477000"/>
            <a:ext cx="2133600" cy="476250"/>
          </a:xfrm>
        </p:spPr>
        <p:txBody>
          <a:bodyPr/>
          <a:lstStyle/>
          <a:p>
            <a:pPr>
              <a:defRPr/>
            </a:pPr>
            <a:fld id="{24867F7B-0F9D-4CAF-A1FD-1C451CA0C693}" type="slidenum">
              <a:rPr lang="en-US" smtClean="0">
                <a:latin typeface="Arial" pitchFamily="34" charset="0"/>
              </a:rPr>
              <a:pPr>
                <a:defRPr/>
              </a:pPr>
              <a:t>42</a:t>
            </a:fld>
            <a:endParaRPr lang="en-US" dirty="0">
              <a:latin typeface="Arial" pitchFamily="34" charset="0"/>
            </a:endParaRPr>
          </a:p>
        </p:txBody>
      </p:sp>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dirty="0"/>
              <a:t>School Assessment Coordinator</a:t>
            </a:r>
            <a:br>
              <a:rPr lang="en-US" dirty="0"/>
            </a:br>
            <a:r>
              <a:rPr lang="en-US" dirty="0"/>
              <a:t>Before Testing</a:t>
            </a:r>
          </a:p>
        </p:txBody>
      </p:sp>
      <p:sp>
        <p:nvSpPr>
          <p:cNvPr id="96259" name="Content Placeholder 2"/>
          <p:cNvSpPr>
            <a:spLocks noGrp="1"/>
          </p:cNvSpPr>
          <p:nvPr>
            <p:ph idx="1"/>
          </p:nvPr>
        </p:nvSpPr>
        <p:spPr>
          <a:xfrm>
            <a:off x="76200" y="1828800"/>
            <a:ext cx="8839200" cy="4754563"/>
          </a:xfrm>
        </p:spPr>
        <p:txBody>
          <a:bodyPr/>
          <a:lstStyle/>
          <a:p>
            <a:pPr>
              <a:spcBef>
                <a:spcPts val="600"/>
              </a:spcBef>
              <a:spcAft>
                <a:spcPts val="600"/>
              </a:spcAft>
              <a:buNone/>
            </a:pPr>
            <a:r>
              <a:rPr lang="en-US" b="1" kern="1200" dirty="0">
                <a:solidFill>
                  <a:srgbClr val="000000"/>
                </a:solidFill>
              </a:rPr>
              <a:t>Assigning Accommodated Forms</a:t>
            </a:r>
          </a:p>
          <a:p>
            <a:r>
              <a:rPr lang="en-US" sz="2200" dirty="0"/>
              <a:t>Ensure students who require an accommodated CBT form have been assigned the correct form in PA Next. </a:t>
            </a:r>
          </a:p>
          <a:p>
            <a:r>
              <a:rPr lang="en-US" sz="2200" dirty="0"/>
              <a:t>There are two ways to assign accommodated forms:</a:t>
            </a:r>
          </a:p>
          <a:p>
            <a:pPr lvl="1"/>
            <a:r>
              <a:rPr lang="en-US" sz="1800" b="1" dirty="0"/>
              <a:t>By Test Session: </a:t>
            </a:r>
            <a:r>
              <a:rPr lang="en-US" sz="1800" dirty="0"/>
              <a:t>Create a separate test session for each group of students to be tested together and ensure the correct Form Group Type is assigned for the session. </a:t>
            </a:r>
          </a:p>
          <a:p>
            <a:pPr lvl="1"/>
            <a:r>
              <a:rPr lang="en-US" sz="1800" b="1" dirty="0"/>
              <a:t>By Individual Student: </a:t>
            </a:r>
            <a:r>
              <a:rPr lang="en-US" sz="1800" dirty="0"/>
              <a:t>Override and assign an individual student the required form through the Students in Sessions area in PA Next. </a:t>
            </a:r>
          </a:p>
          <a:p>
            <a:r>
              <a:rPr lang="en-US" sz="2200" dirty="0"/>
              <a:t>If students are moved to a different session, their form assignments may change. </a:t>
            </a:r>
            <a:r>
              <a:rPr lang="en-US" sz="2200" b="1" dirty="0"/>
              <a:t>Check the form assignment very carefully prior to testing. </a:t>
            </a:r>
          </a:p>
          <a:p>
            <a:r>
              <a:rPr lang="en-US" sz="2200" dirty="0"/>
              <a:t>If a student was assigned the wrong form, it is very difficult to reassign the form once the student has logged into the test</a:t>
            </a:r>
            <a:r>
              <a:rPr lang="en-US" sz="2400" dirty="0"/>
              <a:t>.</a:t>
            </a:r>
            <a:endParaRPr lang="en-US" sz="2200" dirty="0"/>
          </a:p>
        </p:txBody>
      </p:sp>
      <p:sp>
        <p:nvSpPr>
          <p:cNvPr id="95236" name="Slide Number Placeholder 3"/>
          <p:cNvSpPr>
            <a:spLocks noGrp="1"/>
          </p:cNvSpPr>
          <p:nvPr>
            <p:ph type="sldNum" sz="quarter" idx="12"/>
          </p:nvPr>
        </p:nvSpPr>
        <p:spPr>
          <a:xfrm>
            <a:off x="6781800" y="6477000"/>
            <a:ext cx="2133600" cy="476250"/>
          </a:xfrm>
        </p:spPr>
        <p:txBody>
          <a:bodyPr/>
          <a:lstStyle/>
          <a:p>
            <a:pPr>
              <a:defRPr/>
            </a:pPr>
            <a:fld id="{24867F7B-0F9D-4CAF-A1FD-1C451CA0C693}" type="slidenum">
              <a:rPr lang="en-US" smtClean="0">
                <a:latin typeface="Arial" pitchFamily="34" charset="0"/>
              </a:rPr>
              <a:pPr>
                <a:defRPr/>
              </a:pPr>
              <a:t>43</a:t>
            </a:fld>
            <a:endParaRPr lang="en-US" dirty="0">
              <a:latin typeface="Arial" pitchFamily="34" charset="0"/>
            </a:endParaRPr>
          </a:p>
        </p:txBody>
      </p:sp>
      <p:sp>
        <p:nvSpPr>
          <p:cNvPr id="7"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p:txBody>
      </p:sp>
    </p:spTree>
    <p:extLst>
      <p:ext uri="{BB962C8B-B14F-4D97-AF65-F5344CB8AC3E}">
        <p14:creationId xmlns:p14="http://schemas.microsoft.com/office/powerpoint/2010/main" val="644487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lstStyle/>
          <a:p>
            <a:pPr marL="0" indent="0">
              <a:lnSpc>
                <a:spcPct val="100000"/>
              </a:lnSpc>
              <a:spcBef>
                <a:spcPts val="600"/>
              </a:spcBef>
              <a:spcAft>
                <a:spcPts val="600"/>
              </a:spcAft>
              <a:buNone/>
            </a:pPr>
            <a:r>
              <a:rPr lang="en-US" b="1" dirty="0">
                <a:solidFill>
                  <a:srgbClr val="000000"/>
                </a:solidFill>
              </a:rPr>
              <a:t>Preparing Sessions</a:t>
            </a:r>
          </a:p>
          <a:p>
            <a:r>
              <a:rPr lang="en-US" sz="2600" dirty="0">
                <a:solidFill>
                  <a:srgbClr val="FF0000"/>
                </a:solidFill>
              </a:rPr>
              <a:t>A session must now be marked as “prepared” before a school may proctor cache or start a session.</a:t>
            </a:r>
          </a:p>
          <a:p>
            <a:r>
              <a:rPr lang="en-US" sz="2600" dirty="0"/>
              <a:t>This step allows student tests to be staged and ready when the session is started. </a:t>
            </a:r>
          </a:p>
          <a:p>
            <a:r>
              <a:rPr lang="en-US" sz="2600" dirty="0"/>
              <a:t>Work with your technology coordinator to ensure sessions have been proctor cached prior to testing. </a:t>
            </a:r>
          </a:p>
          <a:p>
            <a:r>
              <a:rPr lang="en-US" sz="2600" dirty="0"/>
              <a:t>Instructions to prepare sessions are located on page 53 of the manual and at </a:t>
            </a:r>
            <a:r>
              <a:rPr lang="en-US" sz="2600" b="1" dirty="0">
                <a:hlinkClick r:id="rId3"/>
              </a:rPr>
              <a:t>http://avocet.pearson.com/FL/Home</a:t>
            </a:r>
            <a:r>
              <a:rPr lang="en-US" sz="2600" b="1" dirty="0"/>
              <a:t>. </a:t>
            </a: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44</a:t>
            </a:fld>
            <a:endParaRPr lang="en-US" dirty="0"/>
          </a:p>
        </p:txBody>
      </p:sp>
      <p:sp>
        <p:nvSpPr>
          <p:cNvPr id="6" name="Title 1"/>
          <p:cNvSpPr txBox="1">
            <a:spLocks/>
          </p:cNvSpPr>
          <p:nvPr/>
        </p:nvSpPr>
        <p:spPr>
          <a:xfrm>
            <a:off x="8172450" y="981332"/>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p:txBody>
      </p:sp>
      <p:pic>
        <p:nvPicPr>
          <p:cNvPr id="7" name="Picture 6" descr="Image result for image 'New&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1586041"/>
            <a:ext cx="935355" cy="833120"/>
          </a:xfrm>
          <a:prstGeom prst="rect">
            <a:avLst/>
          </a:prstGeom>
          <a:solidFill>
            <a:schemeClr val="accent1">
              <a:alpha val="0"/>
            </a:schemeClr>
          </a:solidFill>
          <a:ln>
            <a:noFill/>
          </a:ln>
        </p:spPr>
      </p:pic>
    </p:spTree>
    <p:extLst>
      <p:ext uri="{BB962C8B-B14F-4D97-AF65-F5344CB8AC3E}">
        <p14:creationId xmlns:p14="http://schemas.microsoft.com/office/powerpoint/2010/main" val="5040018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a:t>School Assessment Coordinator</a:t>
            </a:r>
            <a:br>
              <a:rPr lang="en-US" dirty="0"/>
            </a:br>
            <a:r>
              <a:rPr lang="en-US" dirty="0"/>
              <a:t>Before Testing</a:t>
            </a:r>
          </a:p>
        </p:txBody>
      </p:sp>
      <p:sp>
        <p:nvSpPr>
          <p:cNvPr id="49155" name="Rectangle 5"/>
          <p:cNvSpPr>
            <a:spLocks noGrp="1" noChangeArrowheads="1"/>
          </p:cNvSpPr>
          <p:nvPr>
            <p:ph idx="1"/>
          </p:nvPr>
        </p:nvSpPr>
        <p:spPr>
          <a:xfrm>
            <a:off x="76200" y="1905000"/>
            <a:ext cx="5486400" cy="4678363"/>
          </a:xfrm>
        </p:spPr>
        <p:txBody>
          <a:bodyPr/>
          <a:lstStyle/>
          <a:p>
            <a:pPr marL="0" indent="0" eaLnBrk="1" hangingPunct="1">
              <a:lnSpc>
                <a:spcPct val="90000"/>
              </a:lnSpc>
              <a:spcBef>
                <a:spcPts val="600"/>
              </a:spcBef>
              <a:spcAft>
                <a:spcPts val="600"/>
              </a:spcAft>
              <a:buNone/>
              <a:tabLst>
                <a:tab pos="4121150" algn="l"/>
              </a:tabLst>
            </a:pPr>
            <a:r>
              <a:rPr lang="en-US" sz="2200" b="1" dirty="0"/>
              <a:t>Student Demographic Information</a:t>
            </a:r>
          </a:p>
          <a:p>
            <a:pPr eaLnBrk="1" hangingPunct="1">
              <a:lnSpc>
                <a:spcPct val="90000"/>
              </a:lnSpc>
              <a:spcBef>
                <a:spcPts val="600"/>
              </a:spcBef>
              <a:spcAft>
                <a:spcPts val="600"/>
              </a:spcAft>
              <a:tabLst>
                <a:tab pos="4121150" algn="l"/>
              </a:tabLst>
            </a:pPr>
            <a:r>
              <a:rPr lang="en-US" sz="2200" dirty="0"/>
              <a:t>The student grid sheet captures student demographic information.</a:t>
            </a:r>
          </a:p>
          <a:p>
            <a:pPr eaLnBrk="1" hangingPunct="1">
              <a:lnSpc>
                <a:spcPct val="90000"/>
              </a:lnSpc>
              <a:spcBef>
                <a:spcPts val="600"/>
              </a:spcBef>
              <a:spcAft>
                <a:spcPts val="600"/>
              </a:spcAft>
              <a:tabLst>
                <a:tab pos="4121150" algn="l"/>
              </a:tabLst>
            </a:pPr>
            <a:r>
              <a:rPr lang="en-US" sz="2200" dirty="0"/>
              <a:t>Blank student grid sheets (non-preidentified) must be gridded using a No. 2 pencil.</a:t>
            </a:r>
          </a:p>
          <a:p>
            <a:pPr eaLnBrk="1" hangingPunct="1">
              <a:lnSpc>
                <a:spcPct val="90000"/>
              </a:lnSpc>
              <a:spcBef>
                <a:spcPts val="600"/>
              </a:spcBef>
              <a:spcAft>
                <a:spcPts val="600"/>
              </a:spcAft>
              <a:tabLst>
                <a:tab pos="4121150" algn="l"/>
              </a:tabLst>
            </a:pPr>
            <a:r>
              <a:rPr lang="en-US" sz="2200" dirty="0"/>
              <a:t>For more information about specific demographic fields, see pages 11–15 of the Fall/Winter 2016 NGSSS EOC &amp; Retakes Manual.</a:t>
            </a:r>
          </a:p>
        </p:txBody>
      </p:sp>
      <p:sp>
        <p:nvSpPr>
          <p:cNvPr id="55300" name="Slide Number Placeholder 5"/>
          <p:cNvSpPr>
            <a:spLocks noGrp="1"/>
          </p:cNvSpPr>
          <p:nvPr>
            <p:ph type="sldNum" sz="quarter" idx="12"/>
          </p:nvPr>
        </p:nvSpPr>
        <p:spPr/>
        <p:txBody>
          <a:bodyPr/>
          <a:lstStyle/>
          <a:p>
            <a:pPr>
              <a:defRPr/>
            </a:pPr>
            <a:fld id="{56C0FF54-22DF-4C3B-9499-F91E73CDF011}" type="slidenum">
              <a:rPr lang="en-US" smtClean="0">
                <a:latin typeface="Arial" pitchFamily="34" charset="0"/>
              </a:rPr>
              <a:pPr>
                <a:defRPr/>
              </a:pPr>
              <a:t>45</a:t>
            </a:fld>
            <a:endParaRPr lang="en-US" dirty="0">
              <a:latin typeface="Arial" pitchFamily="34" charset="0"/>
            </a:endParaRPr>
          </a:p>
        </p:txBody>
      </p:sp>
      <p:pic>
        <p:nvPicPr>
          <p:cNvPr id="3" name="Picture 2"/>
          <p:cNvPicPr>
            <a:picLocks noChangeAspect="1"/>
          </p:cNvPicPr>
          <p:nvPr/>
        </p:nvPicPr>
        <p:blipFill>
          <a:blip r:embed="rId3"/>
          <a:stretch>
            <a:fillRect/>
          </a:stretch>
        </p:blipFill>
        <p:spPr>
          <a:xfrm>
            <a:off x="5524657" y="1981199"/>
            <a:ext cx="3390743" cy="4408520"/>
          </a:xfrm>
          <a:prstGeom prst="rect">
            <a:avLst/>
          </a:prstGeom>
        </p:spPr>
      </p:pic>
      <p:sp>
        <p:nvSpPr>
          <p:cNvPr id="8"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PBT</a:t>
            </a:r>
          </a:p>
        </p:txBody>
      </p:sp>
    </p:spTree>
    <p:extLst>
      <p:ext uri="{BB962C8B-B14F-4D97-AF65-F5344CB8AC3E}">
        <p14:creationId xmlns:p14="http://schemas.microsoft.com/office/powerpoint/2010/main" val="39455782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a:t>School Assessment Coordinator</a:t>
            </a:r>
            <a:br>
              <a:rPr lang="en-US" dirty="0"/>
            </a:br>
            <a:r>
              <a:rPr lang="en-US" dirty="0"/>
              <a:t>Before Testing</a:t>
            </a:r>
          </a:p>
        </p:txBody>
      </p:sp>
      <p:sp>
        <p:nvSpPr>
          <p:cNvPr id="49155" name="Rectangle 5"/>
          <p:cNvSpPr>
            <a:spLocks noGrp="1" noChangeArrowheads="1"/>
          </p:cNvSpPr>
          <p:nvPr>
            <p:ph idx="1"/>
          </p:nvPr>
        </p:nvSpPr>
        <p:spPr>
          <a:xfrm>
            <a:off x="76200" y="1905000"/>
            <a:ext cx="8839200" cy="4678363"/>
          </a:xfrm>
        </p:spPr>
        <p:txBody>
          <a:bodyPr/>
          <a:lstStyle/>
          <a:p>
            <a:pPr marL="0" indent="0">
              <a:buNone/>
            </a:pPr>
            <a:r>
              <a:rPr lang="en-US" sz="2400" b="1" dirty="0"/>
              <a:t>Student Enrollment Information/Course List Boxes</a:t>
            </a:r>
          </a:p>
          <a:p>
            <a:r>
              <a:rPr lang="en-US" sz="2400" dirty="0"/>
              <a:t>Complete the </a:t>
            </a:r>
            <a:r>
              <a:rPr lang="en-US" sz="2400" b="1" dirty="0"/>
              <a:t>Student Enrollment Information Box </a:t>
            </a:r>
            <a:r>
              <a:rPr lang="en-US" sz="2400" dirty="0"/>
              <a:t>on the back of the book to indicate whether the student is currently enrolled in, was previously enrolled in, or has never been enrolled in one of the courses in the </a:t>
            </a:r>
            <a:r>
              <a:rPr lang="en-US" sz="2400" b="1" dirty="0"/>
              <a:t>Course List Box</a:t>
            </a:r>
            <a:r>
              <a:rPr lang="en-US" sz="2400" dirty="0"/>
              <a:t>.</a:t>
            </a:r>
          </a:p>
          <a:p>
            <a:r>
              <a:rPr lang="en-US" sz="2400" dirty="0"/>
              <a:t>There are fields in PA Next to enter this information when adding a student for CBT testing.</a:t>
            </a:r>
          </a:p>
          <a:p>
            <a:endParaRPr lang="en-US" sz="2400" dirty="0"/>
          </a:p>
          <a:p>
            <a:endParaRPr lang="en-US" sz="2400" dirty="0"/>
          </a:p>
          <a:p>
            <a:endParaRPr lang="en-US" sz="2400" dirty="0"/>
          </a:p>
          <a:p>
            <a:endParaRPr lang="en-US" sz="2400" dirty="0"/>
          </a:p>
          <a:p>
            <a:r>
              <a:rPr lang="en-US" sz="2400" dirty="0"/>
              <a:t>See page 14 of the </a:t>
            </a:r>
            <a:r>
              <a:rPr lang="en-US" sz="2400" dirty="0">
                <a:solidFill>
                  <a:srgbClr val="000000"/>
                </a:solidFill>
              </a:rPr>
              <a:t>Fall/Winter 2016 NGSSS EOC &amp; Retakes Manual </a:t>
            </a:r>
            <a:r>
              <a:rPr lang="en-US" sz="2400" dirty="0"/>
              <a:t>for samples of the boxes for the different subjects.</a:t>
            </a:r>
            <a:endParaRPr lang="en-US" sz="2200" dirty="0"/>
          </a:p>
        </p:txBody>
      </p:sp>
      <p:sp>
        <p:nvSpPr>
          <p:cNvPr id="55300" name="Slide Number Placeholder 5"/>
          <p:cNvSpPr>
            <a:spLocks noGrp="1"/>
          </p:cNvSpPr>
          <p:nvPr>
            <p:ph type="sldNum" sz="quarter" idx="12"/>
          </p:nvPr>
        </p:nvSpPr>
        <p:spPr/>
        <p:txBody>
          <a:bodyPr/>
          <a:lstStyle/>
          <a:p>
            <a:pPr>
              <a:defRPr/>
            </a:pPr>
            <a:fld id="{56C0FF54-22DF-4C3B-9499-F91E73CDF011}" type="slidenum">
              <a:rPr lang="en-US" smtClean="0">
                <a:latin typeface="Arial" pitchFamily="34" charset="0"/>
              </a:rPr>
              <a:pPr>
                <a:defRPr/>
              </a:pPr>
              <a:t>46</a:t>
            </a:fld>
            <a:endParaRPr lang="en-US" dirty="0">
              <a:latin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4343400"/>
            <a:ext cx="3753374" cy="1047896"/>
          </a:xfrm>
          <a:prstGeom prst="rect">
            <a:avLst/>
          </a:prstGeom>
        </p:spPr>
      </p:pic>
      <p:sp>
        <p:nvSpPr>
          <p:cNvPr id="8"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a:p>
            <a:pPr algn="ctr"/>
            <a:r>
              <a:rPr lang="en-US" sz="2000" dirty="0">
                <a:solidFill>
                  <a:schemeClr val="bg1"/>
                </a:solidFill>
              </a:rPr>
              <a:t>PBT</a:t>
            </a:r>
          </a:p>
        </p:txBody>
      </p:sp>
    </p:spTree>
    <p:extLst>
      <p:ext uri="{BB962C8B-B14F-4D97-AF65-F5344CB8AC3E}">
        <p14:creationId xmlns:p14="http://schemas.microsoft.com/office/powerpoint/2010/main" val="11778651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76200" y="1905001"/>
            <a:ext cx="8991600" cy="4724399"/>
          </a:xfrm>
        </p:spPr>
        <p:txBody>
          <a:bodyPr/>
          <a:lstStyle/>
          <a:p>
            <a:pPr marL="0" lvl="0" indent="0">
              <a:lnSpc>
                <a:spcPct val="100000"/>
              </a:lnSpc>
              <a:spcBef>
                <a:spcPts val="600"/>
              </a:spcBef>
              <a:spcAft>
                <a:spcPts val="600"/>
              </a:spcAft>
              <a:buNone/>
            </a:pPr>
            <a:r>
              <a:rPr lang="en-US" b="1" dirty="0">
                <a:solidFill>
                  <a:srgbClr val="000000"/>
                </a:solidFill>
              </a:rPr>
              <a:t>Testing Accommodations</a:t>
            </a:r>
          </a:p>
          <a:p>
            <a:pPr lvl="0">
              <a:spcBef>
                <a:spcPts val="600"/>
              </a:spcBef>
              <a:spcAft>
                <a:spcPts val="600"/>
              </a:spcAft>
            </a:pPr>
            <a:r>
              <a:rPr lang="en-US" sz="2400" dirty="0">
                <a:solidFill>
                  <a:srgbClr val="000000"/>
                </a:solidFill>
              </a:rPr>
              <a:t>Beginning in Fall 2016, the district and schools will be required to report whether students have testing accommodations listed on their Individual Education Plans (IEPs) or Section 504 plans. </a:t>
            </a:r>
          </a:p>
          <a:p>
            <a:pPr lvl="0">
              <a:spcBef>
                <a:spcPts val="600"/>
              </a:spcBef>
              <a:spcAft>
                <a:spcPts val="600"/>
              </a:spcAft>
            </a:pPr>
            <a:r>
              <a:rPr lang="en-US" sz="2400" dirty="0">
                <a:solidFill>
                  <a:srgbClr val="000000"/>
                </a:solidFill>
              </a:rPr>
              <a:t>The district will capture this information in the PREID file.</a:t>
            </a:r>
          </a:p>
          <a:p>
            <a:pPr lvl="0">
              <a:spcBef>
                <a:spcPts val="600"/>
              </a:spcBef>
              <a:spcAft>
                <a:spcPts val="600"/>
              </a:spcAft>
            </a:pPr>
            <a:r>
              <a:rPr lang="en-US" sz="2400" dirty="0">
                <a:solidFill>
                  <a:srgbClr val="000000"/>
                </a:solidFill>
              </a:rPr>
              <a:t>This information will be required when school assessment coordinators add a new student in PA Next, and when gridding student demographic information on test and answer </a:t>
            </a:r>
            <a:r>
              <a:rPr lang="en-US" sz="2400" dirty="0" smtClean="0">
                <a:solidFill>
                  <a:srgbClr val="000000"/>
                </a:solidFill>
              </a:rPr>
              <a:t>books. </a:t>
            </a:r>
            <a:endParaRPr lang="en-US" sz="2400" dirty="0">
              <a:solidFill>
                <a:srgbClr val="000000"/>
              </a:solidFill>
            </a:endParaRPr>
          </a:p>
          <a:p>
            <a:pPr lvl="0">
              <a:spcBef>
                <a:spcPts val="600"/>
              </a:spcBef>
              <a:spcAft>
                <a:spcPts val="600"/>
              </a:spcAft>
            </a:pPr>
            <a:r>
              <a:rPr lang="en-US" sz="2400" dirty="0">
                <a:solidFill>
                  <a:srgbClr val="000000"/>
                </a:solidFill>
              </a:rPr>
              <a:t>Schools should also maintain records of accommodations provided and accommodations used with their required administration information.</a:t>
            </a:r>
            <a:endParaRPr lang="en-US" dirty="0"/>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47</a:t>
            </a:fld>
            <a:endParaRPr lang="en-US" dirty="0"/>
          </a:p>
        </p:txBody>
      </p:sp>
      <p:sp>
        <p:nvSpPr>
          <p:cNvPr id="5" name="Title 1"/>
          <p:cNvSpPr txBox="1">
            <a:spLocks/>
          </p:cNvSpPr>
          <p:nvPr/>
        </p:nvSpPr>
        <p:spPr>
          <a:xfrm>
            <a:off x="8077200" y="888102"/>
            <a:ext cx="723900" cy="604709"/>
          </a:xfrm>
          <a:prstGeom prst="rect">
            <a:avLst/>
          </a:prstGeom>
          <a:solidFill>
            <a:srgbClr val="F15C22"/>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a:p>
            <a:pPr algn="ctr"/>
            <a:r>
              <a:rPr lang="en-US" sz="2000" dirty="0">
                <a:solidFill>
                  <a:schemeClr val="bg1"/>
                </a:solidFill>
              </a:rPr>
              <a:t>PBT</a:t>
            </a:r>
          </a:p>
        </p:txBody>
      </p:sp>
      <p:pic>
        <p:nvPicPr>
          <p:cNvPr id="8" name="Picture 7" descr="Image result for image 'New&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828800"/>
            <a:ext cx="935355" cy="762000"/>
          </a:xfrm>
          <a:prstGeom prst="rect">
            <a:avLst/>
          </a:prstGeom>
          <a:noFill/>
          <a:ln>
            <a:noFill/>
          </a:ln>
        </p:spPr>
      </p:pic>
    </p:spTree>
    <p:extLst>
      <p:ext uri="{BB962C8B-B14F-4D97-AF65-F5344CB8AC3E}">
        <p14:creationId xmlns:p14="http://schemas.microsoft.com/office/powerpoint/2010/main" val="1029102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dirty="0"/>
              <a:t>School Assessment Coordinator</a:t>
            </a:r>
            <a:br>
              <a:rPr lang="en-US" dirty="0"/>
            </a:br>
            <a:r>
              <a:rPr lang="en-US" dirty="0"/>
              <a:t>During Testing</a:t>
            </a:r>
          </a:p>
        </p:txBody>
      </p:sp>
      <p:sp>
        <p:nvSpPr>
          <p:cNvPr id="96259" name="Content Placeholder 2"/>
          <p:cNvSpPr>
            <a:spLocks noGrp="1"/>
          </p:cNvSpPr>
          <p:nvPr>
            <p:ph idx="1"/>
          </p:nvPr>
        </p:nvSpPr>
        <p:spPr>
          <a:xfrm>
            <a:off x="76200" y="1828801"/>
            <a:ext cx="8839200" cy="1447800"/>
          </a:xfrm>
        </p:spPr>
        <p:txBody>
          <a:bodyPr/>
          <a:lstStyle/>
          <a:p>
            <a:pPr>
              <a:spcBef>
                <a:spcPts val="600"/>
              </a:spcBef>
              <a:spcAft>
                <a:spcPts val="600"/>
              </a:spcAft>
              <a:buNone/>
            </a:pPr>
            <a:r>
              <a:rPr lang="en-US" b="1" kern="1200" dirty="0">
                <a:solidFill>
                  <a:srgbClr val="000000"/>
                </a:solidFill>
              </a:rPr>
              <a:t>Distribute Test Materials</a:t>
            </a:r>
          </a:p>
          <a:p>
            <a:pPr marL="0" indent="0">
              <a:buNone/>
            </a:pPr>
            <a:r>
              <a:rPr lang="en-US" sz="2400" dirty="0"/>
              <a:t>On each day of testing, you are responsible for providing each test administrator the following test materials before testing begins, as applicable:</a:t>
            </a:r>
          </a:p>
          <a:p>
            <a:pPr marL="0" indent="0">
              <a:buNone/>
            </a:pPr>
            <a:endParaRPr lang="en-US" sz="2200" dirty="0"/>
          </a:p>
        </p:txBody>
      </p:sp>
      <p:sp>
        <p:nvSpPr>
          <p:cNvPr id="95236" name="Slide Number Placeholder 3"/>
          <p:cNvSpPr>
            <a:spLocks noGrp="1"/>
          </p:cNvSpPr>
          <p:nvPr>
            <p:ph type="sldNum" sz="quarter" idx="12"/>
          </p:nvPr>
        </p:nvSpPr>
        <p:spPr>
          <a:xfrm>
            <a:off x="6781800" y="6477000"/>
            <a:ext cx="2133600" cy="476250"/>
          </a:xfrm>
        </p:spPr>
        <p:txBody>
          <a:bodyPr/>
          <a:lstStyle/>
          <a:p>
            <a:pPr>
              <a:defRPr/>
            </a:pPr>
            <a:fld id="{24867F7B-0F9D-4CAF-A1FD-1C451CA0C693}" type="slidenum">
              <a:rPr lang="en-US" smtClean="0">
                <a:latin typeface="Arial" pitchFamily="34" charset="0"/>
              </a:rPr>
              <a:pPr>
                <a:defRPr/>
              </a:pPr>
              <a:t>48</a:t>
            </a:fld>
            <a:endParaRPr lang="en-US" dirty="0">
              <a:latin typeface="Arial" pitchFamily="34" charset="0"/>
            </a:endParaRPr>
          </a:p>
        </p:txBody>
      </p:sp>
      <p:sp>
        <p:nvSpPr>
          <p:cNvPr id="5" name="Content Placeholder 2"/>
          <p:cNvSpPr txBox="1">
            <a:spLocks/>
          </p:cNvSpPr>
          <p:nvPr/>
        </p:nvSpPr>
        <p:spPr bwMode="auto">
          <a:xfrm>
            <a:off x="76200" y="3352798"/>
            <a:ext cx="8839200" cy="2743201"/>
          </a:xfrm>
          <a:prstGeom prst="rect">
            <a:avLst/>
          </a:prstGeom>
          <a:noFill/>
          <a:ln w="9525">
            <a:noFill/>
            <a:miter lim="800000"/>
            <a:headEnd/>
            <a:tailEnd/>
          </a:ln>
        </p:spPr>
        <p:txBody>
          <a:bodyPr vert="horz" wrap="square" lIns="91440" tIns="45720" rIns="91440" bIns="45720" numCol="2" anchor="t" anchorCtr="0" compatLnSpc="1">
            <a:prstTxWarp prst="textNoShape">
              <a:avLst/>
            </a:prstTxWarp>
          </a:bodyPr>
          <a:lstStyle>
            <a:lvl1pPr marL="342900" indent="-342900" algn="l" rtl="0" eaLnBrk="0" fontAlgn="base" hangingPunct="0">
              <a:lnSpc>
                <a:spcPct val="80000"/>
              </a:lnSpc>
              <a:spcBef>
                <a:spcPct val="20000"/>
              </a:spcBef>
              <a:spcAft>
                <a:spcPct val="0"/>
              </a:spcAft>
              <a:buChar char="•"/>
              <a:defRPr sz="3200">
                <a:solidFill>
                  <a:schemeClr val="tx1"/>
                </a:solidFill>
                <a:latin typeface="+mj-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600"/>
              </a:spcBef>
              <a:spcAft>
                <a:spcPts val="600"/>
              </a:spcAft>
            </a:pPr>
            <a:r>
              <a:rPr lang="en-US" sz="2400" kern="0" dirty="0"/>
              <a:t>Student Authorization Tickets</a:t>
            </a:r>
          </a:p>
          <a:p>
            <a:pPr>
              <a:spcBef>
                <a:spcPts val="600"/>
              </a:spcBef>
              <a:spcAft>
                <a:spcPts val="600"/>
              </a:spcAft>
            </a:pPr>
            <a:r>
              <a:rPr lang="en-US" sz="2400" kern="0" dirty="0"/>
              <a:t>Session Roster</a:t>
            </a:r>
          </a:p>
          <a:p>
            <a:pPr>
              <a:spcBef>
                <a:spcPts val="600"/>
              </a:spcBef>
              <a:spcAft>
                <a:spcPts val="600"/>
              </a:spcAft>
            </a:pPr>
            <a:r>
              <a:rPr lang="en-US" sz="2400" kern="0" dirty="0"/>
              <a:t>Test group code</a:t>
            </a:r>
          </a:p>
          <a:p>
            <a:pPr>
              <a:spcBef>
                <a:spcPts val="600"/>
              </a:spcBef>
              <a:spcAft>
                <a:spcPts val="600"/>
              </a:spcAft>
            </a:pPr>
            <a:r>
              <a:rPr lang="en-US" sz="2400" kern="0" dirty="0"/>
              <a:t>CBT Work Folders</a:t>
            </a:r>
          </a:p>
          <a:p>
            <a:pPr marL="0" indent="0">
              <a:spcBef>
                <a:spcPts val="600"/>
              </a:spcBef>
              <a:spcAft>
                <a:spcPts val="600"/>
              </a:spcAft>
              <a:buNone/>
            </a:pPr>
            <a:endParaRPr lang="en-US" sz="2400" kern="0" dirty="0"/>
          </a:p>
          <a:p>
            <a:pPr marL="463550">
              <a:spcBef>
                <a:spcPts val="600"/>
              </a:spcBef>
              <a:spcAft>
                <a:spcPts val="600"/>
              </a:spcAft>
            </a:pPr>
            <a:endParaRPr lang="en-US" sz="2400" kern="0" dirty="0"/>
          </a:p>
          <a:p>
            <a:pPr marL="463550">
              <a:spcBef>
                <a:spcPts val="600"/>
              </a:spcBef>
              <a:spcAft>
                <a:spcPts val="600"/>
              </a:spcAft>
            </a:pPr>
            <a:r>
              <a:rPr lang="en-US" sz="2400" kern="0" dirty="0"/>
              <a:t>CBT Worksheets</a:t>
            </a:r>
          </a:p>
          <a:p>
            <a:pPr marL="463550">
              <a:spcBef>
                <a:spcPts val="600"/>
              </a:spcBef>
              <a:spcAft>
                <a:spcPts val="600"/>
              </a:spcAft>
            </a:pPr>
            <a:r>
              <a:rPr lang="en-US" sz="2400" kern="0" dirty="0"/>
              <a:t>Reference Sheets</a:t>
            </a:r>
          </a:p>
          <a:p>
            <a:pPr marL="463550">
              <a:spcBef>
                <a:spcPts val="600"/>
              </a:spcBef>
              <a:spcAft>
                <a:spcPts val="600"/>
              </a:spcAft>
            </a:pPr>
            <a:r>
              <a:rPr lang="en-US" sz="2400" kern="0" dirty="0"/>
              <a:t>Periodic Tables</a:t>
            </a:r>
          </a:p>
          <a:p>
            <a:pPr marL="463550">
              <a:spcBef>
                <a:spcPts val="600"/>
              </a:spcBef>
              <a:spcAft>
                <a:spcPts val="600"/>
              </a:spcAft>
            </a:pPr>
            <a:r>
              <a:rPr lang="en-US" sz="2400" kern="0" dirty="0"/>
              <a:t>Four-Function Calculators</a:t>
            </a:r>
          </a:p>
          <a:p>
            <a:pPr marL="0" indent="0">
              <a:buFontTx/>
              <a:buNone/>
            </a:pPr>
            <a:endParaRPr lang="en-US" sz="2200" kern="0" dirty="0"/>
          </a:p>
        </p:txBody>
      </p:sp>
      <p:sp>
        <p:nvSpPr>
          <p:cNvPr id="7"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p:txBody>
      </p:sp>
    </p:spTree>
    <p:extLst>
      <p:ext uri="{BB962C8B-B14F-4D97-AF65-F5344CB8AC3E}">
        <p14:creationId xmlns:p14="http://schemas.microsoft.com/office/powerpoint/2010/main" val="21810353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a:t>School Assessment Coordinator</a:t>
            </a:r>
            <a:br>
              <a:rPr lang="en-US" dirty="0"/>
            </a:br>
            <a:r>
              <a:rPr lang="en-US" dirty="0"/>
              <a:t>During Testing</a:t>
            </a:r>
          </a:p>
        </p:txBody>
      </p:sp>
      <p:sp>
        <p:nvSpPr>
          <p:cNvPr id="96260" name="Slide Number Placeholder 3"/>
          <p:cNvSpPr>
            <a:spLocks noGrp="1"/>
          </p:cNvSpPr>
          <p:nvPr>
            <p:ph type="sldNum" sz="quarter" idx="12"/>
          </p:nvPr>
        </p:nvSpPr>
        <p:spPr>
          <a:xfrm>
            <a:off x="8458200" y="6477000"/>
            <a:ext cx="533400" cy="338138"/>
          </a:xfrm>
        </p:spPr>
        <p:txBody>
          <a:bodyPr/>
          <a:lstStyle/>
          <a:p>
            <a:pPr>
              <a:defRPr/>
            </a:pPr>
            <a:fld id="{C9159827-091E-4E5E-85DC-B377E8300C84}" type="slidenum">
              <a:rPr lang="en-US" smtClean="0">
                <a:latin typeface="Arial" pitchFamily="34" charset="0"/>
              </a:rPr>
              <a:pPr>
                <a:defRPr/>
              </a:pPr>
              <a:t>49</a:t>
            </a:fld>
            <a:endParaRPr lang="en-US" dirty="0">
              <a:latin typeface="Arial" pitchFamily="34" charset="0"/>
            </a:endParaRPr>
          </a:p>
        </p:txBody>
      </p:sp>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a:p>
            <a:pPr algn="ctr"/>
            <a:r>
              <a:rPr lang="en-US" sz="2000" dirty="0">
                <a:solidFill>
                  <a:schemeClr val="bg1"/>
                </a:solidFill>
              </a:rPr>
              <a:t>PBT</a:t>
            </a:r>
          </a:p>
        </p:txBody>
      </p:sp>
      <p:sp>
        <p:nvSpPr>
          <p:cNvPr id="7" name="Content Placeholder 2"/>
          <p:cNvSpPr>
            <a:spLocks noGrp="1"/>
          </p:cNvSpPr>
          <p:nvPr>
            <p:ph idx="1"/>
          </p:nvPr>
        </p:nvSpPr>
        <p:spPr>
          <a:xfrm>
            <a:off x="76200" y="1828800"/>
            <a:ext cx="8991600" cy="5029200"/>
          </a:xfrm>
        </p:spPr>
        <p:txBody>
          <a:bodyPr/>
          <a:lstStyle/>
          <a:p>
            <a:pPr>
              <a:spcBef>
                <a:spcPts val="600"/>
              </a:spcBef>
              <a:spcAft>
                <a:spcPts val="600"/>
              </a:spcAft>
              <a:buNone/>
              <a:defRPr/>
            </a:pPr>
            <a:r>
              <a:rPr lang="en-US" sz="2400" b="1" kern="1200" dirty="0">
                <a:solidFill>
                  <a:srgbClr val="000000"/>
                </a:solidFill>
              </a:rPr>
              <a:t>Supervise Test Administration</a:t>
            </a:r>
          </a:p>
          <a:p>
            <a:pPr marL="342900" lvl="1" indent="-342900">
              <a:lnSpc>
                <a:spcPct val="80000"/>
              </a:lnSpc>
              <a:spcBef>
                <a:spcPts val="300"/>
              </a:spcBef>
              <a:spcAft>
                <a:spcPts val="300"/>
              </a:spcAft>
              <a:buFont typeface="Tahoma" pitchFamily="34" charset="0"/>
              <a:buChar char="•"/>
              <a:defRPr/>
            </a:pPr>
            <a:r>
              <a:rPr lang="en-US" sz="2100" dirty="0">
                <a:ea typeface="+mn-ea"/>
                <a:cs typeface="+mn-cs"/>
              </a:rPr>
              <a:t>Ensure the test sessions have been started in PA Next.</a:t>
            </a:r>
          </a:p>
          <a:p>
            <a:pPr marL="342900" lvl="1" indent="-342900">
              <a:lnSpc>
                <a:spcPct val="80000"/>
              </a:lnSpc>
              <a:spcBef>
                <a:spcPts val="300"/>
              </a:spcBef>
              <a:spcAft>
                <a:spcPts val="300"/>
              </a:spcAft>
              <a:buFont typeface="Tahoma" pitchFamily="34" charset="0"/>
              <a:buChar char="•"/>
              <a:defRPr/>
            </a:pPr>
            <a:r>
              <a:rPr lang="en-US" sz="2100" dirty="0">
                <a:ea typeface="+mn-ea"/>
                <a:cs typeface="+mn-cs"/>
              </a:rPr>
              <a:t>Provide test administrators with additional materials, as necessary.  </a:t>
            </a:r>
          </a:p>
          <a:p>
            <a:pPr marL="342900" lvl="1" indent="-342900">
              <a:lnSpc>
                <a:spcPct val="80000"/>
              </a:lnSpc>
              <a:spcBef>
                <a:spcPts val="300"/>
              </a:spcBef>
              <a:spcAft>
                <a:spcPts val="300"/>
              </a:spcAft>
              <a:buFont typeface="Tahoma" pitchFamily="34" charset="0"/>
              <a:buChar char="•"/>
              <a:defRPr/>
            </a:pPr>
            <a:r>
              <a:rPr lang="en-US" sz="2100" dirty="0">
                <a:ea typeface="+mn-ea"/>
                <a:cs typeface="+mn-cs"/>
              </a:rPr>
              <a:t>Monitor each testing room to ensure that test administration and test security policies and procedures are followed, seating charts and Security Logs are properly completed, and required administration information is collected.</a:t>
            </a:r>
          </a:p>
          <a:p>
            <a:pPr marL="342900" lvl="1" indent="-342900">
              <a:lnSpc>
                <a:spcPct val="80000"/>
              </a:lnSpc>
              <a:spcBef>
                <a:spcPts val="300"/>
              </a:spcBef>
              <a:spcAft>
                <a:spcPts val="300"/>
              </a:spcAft>
              <a:buFont typeface="Tahoma" pitchFamily="34" charset="0"/>
              <a:buChar char="•"/>
              <a:defRPr/>
            </a:pPr>
            <a:r>
              <a:rPr lang="en-US" sz="2100" dirty="0">
                <a:ea typeface="+mn-ea"/>
                <a:cs typeface="+mn-cs"/>
              </a:rPr>
              <a:t>Be available during testing to answer questions from test administrators.</a:t>
            </a:r>
          </a:p>
          <a:p>
            <a:pPr marL="342900" lvl="1" indent="-342900">
              <a:lnSpc>
                <a:spcPct val="80000"/>
              </a:lnSpc>
              <a:spcBef>
                <a:spcPts val="300"/>
              </a:spcBef>
              <a:spcAft>
                <a:spcPts val="300"/>
              </a:spcAft>
              <a:buFont typeface="Tahoma" pitchFamily="34" charset="0"/>
              <a:buChar char="•"/>
              <a:defRPr/>
            </a:pPr>
            <a:r>
              <a:rPr lang="en-US" sz="2100" dirty="0">
                <a:ea typeface="+mn-ea"/>
                <a:cs typeface="+mn-cs"/>
              </a:rPr>
              <a:t>In PA Next, monitor session status and resume student tests, if necessary.</a:t>
            </a:r>
          </a:p>
          <a:p>
            <a:pPr marL="342900" lvl="1" indent="-342900">
              <a:lnSpc>
                <a:spcPct val="80000"/>
              </a:lnSpc>
              <a:spcBef>
                <a:spcPts val="300"/>
              </a:spcBef>
              <a:spcAft>
                <a:spcPts val="300"/>
              </a:spcAft>
              <a:buFont typeface="Tahoma" pitchFamily="34" charset="0"/>
              <a:buChar char="•"/>
              <a:defRPr/>
            </a:pPr>
            <a:r>
              <a:rPr lang="en-US" sz="2100" dirty="0"/>
              <a:t>If a technical issue interrupts testing and cannot be resolved quickly, schools should contact Pearson Customer Support at 877-847-3043 and notify SAET at 305-995-7520 </a:t>
            </a:r>
            <a:r>
              <a:rPr lang="en-US" sz="2100" b="1" dirty="0"/>
              <a:t>immediately</a:t>
            </a:r>
            <a:r>
              <a:rPr lang="en-US" sz="2100" dirty="0"/>
              <a:t>.</a:t>
            </a:r>
            <a:endParaRPr lang="en-US" sz="2100" dirty="0">
              <a:ea typeface="+mn-ea"/>
              <a:cs typeface="+mn-cs"/>
            </a:endParaRPr>
          </a:p>
          <a:p>
            <a:pPr marL="342900" lvl="1" indent="-342900">
              <a:lnSpc>
                <a:spcPct val="80000"/>
              </a:lnSpc>
              <a:spcBef>
                <a:spcPts val="300"/>
              </a:spcBef>
              <a:spcAft>
                <a:spcPts val="300"/>
              </a:spcAft>
              <a:buFont typeface="Tahoma" pitchFamily="34" charset="0"/>
              <a:buChar char="•"/>
              <a:defRPr/>
            </a:pPr>
            <a:r>
              <a:rPr lang="en-US" sz="2100" dirty="0">
                <a:ea typeface="+mn-ea"/>
                <a:cs typeface="+mn-cs"/>
              </a:rPr>
              <a:t>Arrange for and supervise make-up administrations.</a:t>
            </a:r>
          </a:p>
        </p:txBody>
      </p:sp>
    </p:spTree>
    <p:extLst>
      <p:ext uri="{BB962C8B-B14F-4D97-AF65-F5344CB8AC3E}">
        <p14:creationId xmlns:p14="http://schemas.microsoft.com/office/powerpoint/2010/main" val="1643879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dirty="0"/>
              <a:t>Technology Coordinator Resources</a:t>
            </a:r>
          </a:p>
        </p:txBody>
      </p:sp>
      <p:sp>
        <p:nvSpPr>
          <p:cNvPr id="101379" name="Content Placeholder 2"/>
          <p:cNvSpPr>
            <a:spLocks noGrp="1"/>
          </p:cNvSpPr>
          <p:nvPr>
            <p:ph idx="1"/>
          </p:nvPr>
        </p:nvSpPr>
        <p:spPr>
          <a:xfrm>
            <a:off x="76200" y="1905000"/>
            <a:ext cx="8915400" cy="4953000"/>
          </a:xfrm>
        </p:spPr>
        <p:txBody>
          <a:bodyPr/>
          <a:lstStyle/>
          <a:p>
            <a:pPr>
              <a:spcBef>
                <a:spcPts val="600"/>
              </a:spcBef>
              <a:spcAft>
                <a:spcPts val="600"/>
              </a:spcAft>
            </a:pPr>
            <a:r>
              <a:rPr lang="en-US" sz="2400" dirty="0"/>
              <a:t>Review the before, during, and after testing checklists in the </a:t>
            </a:r>
            <a:r>
              <a:rPr lang="en-US" sz="2400" dirty="0">
                <a:solidFill>
                  <a:srgbClr val="000000"/>
                </a:solidFill>
              </a:rPr>
              <a:t>Fall/Winter 2016 NGSSS EOC &amp; Retakes Manual</a:t>
            </a:r>
            <a:r>
              <a:rPr lang="en-US" sz="2400" dirty="0"/>
              <a:t>.</a:t>
            </a:r>
          </a:p>
          <a:p>
            <a:pPr>
              <a:spcBef>
                <a:spcPts val="600"/>
              </a:spcBef>
              <a:spcAft>
                <a:spcPts val="600"/>
              </a:spcAft>
            </a:pPr>
            <a:r>
              <a:rPr lang="en-US" sz="2400" dirty="0"/>
              <a:t>Read the documentation available at </a:t>
            </a:r>
            <a:r>
              <a:rPr lang="en-US" sz="2400" b="1" dirty="0">
                <a:hlinkClick r:id="rId3"/>
              </a:rPr>
              <a:t>www.FLAssessments.com/TestNav8</a:t>
            </a:r>
            <a:r>
              <a:rPr lang="en-US" sz="2400" b="1" dirty="0"/>
              <a:t>, </a:t>
            </a:r>
            <a:r>
              <a:rPr lang="en-US" sz="2400" dirty="0"/>
              <a:t>as well as the relevant portions of this test administration manual and any local directions that have been given. Resolve any questions with your supervisor or contact Student Assessment and Educational Testing (SAET) at 305-995-7520.</a:t>
            </a:r>
          </a:p>
          <a:p>
            <a:pPr>
              <a:spcBef>
                <a:spcPts val="600"/>
              </a:spcBef>
              <a:spcAft>
                <a:spcPts val="600"/>
              </a:spcAft>
            </a:pPr>
            <a:r>
              <a:rPr lang="en-US" sz="2400" dirty="0"/>
              <a:t>Read the </a:t>
            </a:r>
            <a:r>
              <a:rPr lang="en-US" sz="2400" i="1" dirty="0"/>
              <a:t>Test Administration Policies and Procedures </a:t>
            </a:r>
            <a:r>
              <a:rPr lang="en-US" sz="2400" dirty="0"/>
              <a:t>and Appendix C, then sign the </a:t>
            </a:r>
            <a:r>
              <a:rPr lang="en-US" sz="2400" i="1" dirty="0"/>
              <a:t>Test Administration and Security Agreement </a:t>
            </a:r>
            <a:r>
              <a:rPr lang="en-US" sz="2400" dirty="0"/>
              <a:t>(located in Appendix D of the manual).</a:t>
            </a:r>
          </a:p>
        </p:txBody>
      </p:sp>
      <p:sp>
        <p:nvSpPr>
          <p:cNvPr id="98308" name="Slide Number Placeholder 3"/>
          <p:cNvSpPr>
            <a:spLocks noGrp="1"/>
          </p:cNvSpPr>
          <p:nvPr>
            <p:ph type="sldNum" sz="quarter" idx="12"/>
          </p:nvPr>
        </p:nvSpPr>
        <p:spPr>
          <a:xfrm>
            <a:off x="6781800" y="6248400"/>
            <a:ext cx="2133600" cy="476250"/>
          </a:xfrm>
        </p:spPr>
        <p:txBody>
          <a:bodyPr/>
          <a:lstStyle/>
          <a:p>
            <a:pPr>
              <a:defRPr/>
            </a:pPr>
            <a:fld id="{DD21768F-8917-495B-9253-B649ECB0E39A}" type="slidenum">
              <a:rPr lang="en-US" smtClean="0">
                <a:latin typeface="Arial" pitchFamily="34" charset="0"/>
              </a:rPr>
              <a:pPr>
                <a:defRPr/>
              </a:pPr>
              <a:t>5</a:t>
            </a:fld>
            <a:endParaRPr lang="en-US" dirty="0">
              <a:latin typeface="Arial" pitchFamily="34" charset="0"/>
            </a:endParaRPr>
          </a:p>
        </p:txBody>
      </p:sp>
    </p:spTree>
    <p:extLst>
      <p:ext uri="{BB962C8B-B14F-4D97-AF65-F5344CB8AC3E}">
        <p14:creationId xmlns:p14="http://schemas.microsoft.com/office/powerpoint/2010/main" val="20705129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dirty="0"/>
              <a:t>School Assessment Coordinator</a:t>
            </a:r>
            <a:br>
              <a:rPr lang="en-US" dirty="0"/>
            </a:br>
            <a:r>
              <a:rPr lang="en-US" dirty="0"/>
              <a:t>After Testing</a:t>
            </a:r>
          </a:p>
        </p:txBody>
      </p:sp>
      <p:sp>
        <p:nvSpPr>
          <p:cNvPr id="3" name="Content Placeholder 2"/>
          <p:cNvSpPr>
            <a:spLocks noGrp="1"/>
          </p:cNvSpPr>
          <p:nvPr>
            <p:ph idx="1"/>
          </p:nvPr>
        </p:nvSpPr>
        <p:spPr>
          <a:xfrm>
            <a:off x="76200" y="1828800"/>
            <a:ext cx="8991600" cy="5029200"/>
          </a:xfrm>
        </p:spPr>
        <p:txBody>
          <a:bodyPr/>
          <a:lstStyle/>
          <a:p>
            <a:pPr>
              <a:spcBef>
                <a:spcPts val="600"/>
              </a:spcBef>
              <a:spcAft>
                <a:spcPts val="600"/>
              </a:spcAft>
              <a:buNone/>
              <a:defRPr/>
            </a:pPr>
            <a:r>
              <a:rPr lang="en-US" b="1" kern="1200" dirty="0">
                <a:solidFill>
                  <a:srgbClr val="000000"/>
                </a:solidFill>
              </a:rPr>
              <a:t>Prepare Materials for Return</a:t>
            </a:r>
          </a:p>
          <a:p>
            <a:pPr marL="342900" lvl="1" indent="-342900">
              <a:lnSpc>
                <a:spcPct val="80000"/>
              </a:lnSpc>
              <a:spcBef>
                <a:spcPts val="600"/>
              </a:spcBef>
              <a:spcAft>
                <a:spcPts val="600"/>
              </a:spcAft>
              <a:buFont typeface="Tahoma" pitchFamily="34" charset="0"/>
              <a:buChar char="•"/>
              <a:defRPr/>
            </a:pPr>
            <a:r>
              <a:rPr lang="en-US" sz="2200" dirty="0">
                <a:ea typeface="+mn-ea"/>
                <a:cs typeface="+mn-cs"/>
              </a:rPr>
              <a:t>Securely store any handheld four-function calculators.</a:t>
            </a:r>
          </a:p>
          <a:p>
            <a:pPr marL="342900" lvl="1" indent="-342900">
              <a:lnSpc>
                <a:spcPct val="80000"/>
              </a:lnSpc>
              <a:spcBef>
                <a:spcPts val="600"/>
              </a:spcBef>
              <a:spcAft>
                <a:spcPts val="600"/>
              </a:spcAft>
              <a:buFont typeface="Tahoma" pitchFamily="34" charset="0"/>
              <a:buChar char="•"/>
              <a:defRPr/>
            </a:pPr>
            <a:r>
              <a:rPr lang="en-US" sz="2200" dirty="0">
                <a:ea typeface="+mn-ea"/>
                <a:cs typeface="+mn-cs"/>
              </a:rPr>
              <a:t>Store Student Authorization Tickets for one calendar school year, and then destroy them securely.  </a:t>
            </a:r>
          </a:p>
          <a:p>
            <a:pPr marL="342900" lvl="1" indent="-342900">
              <a:lnSpc>
                <a:spcPct val="80000"/>
              </a:lnSpc>
              <a:spcBef>
                <a:spcPts val="600"/>
              </a:spcBef>
              <a:spcAft>
                <a:spcPts val="600"/>
              </a:spcAft>
              <a:buFont typeface="Tahoma" pitchFamily="34" charset="0"/>
              <a:buChar char="•"/>
              <a:defRPr/>
            </a:pPr>
            <a:r>
              <a:rPr lang="en-US" sz="2200" dirty="0">
                <a:ea typeface="+mn-ea"/>
                <a:cs typeface="+mn-cs"/>
              </a:rPr>
              <a:t>USED and UNUSED CBT worksheets, CBT work folders, reference sheets, and periodic tables are secure materials and must be returned in the DAC ONLY Box.</a:t>
            </a:r>
          </a:p>
          <a:p>
            <a:pPr marL="742950" lvl="2" indent="-342900">
              <a:lnSpc>
                <a:spcPct val="80000"/>
              </a:lnSpc>
              <a:spcBef>
                <a:spcPts val="600"/>
              </a:spcBef>
              <a:spcAft>
                <a:spcPts val="600"/>
              </a:spcAft>
              <a:buFont typeface="Tahoma" pitchFamily="34" charset="0"/>
              <a:buChar char="•"/>
              <a:defRPr/>
            </a:pPr>
            <a:r>
              <a:rPr lang="en-US" sz="1800" dirty="0"/>
              <a:t>Ensure that the materials listed on the Friendly Reminder are packaged in your DAC ONLY box.</a:t>
            </a:r>
            <a:endParaRPr lang="en-US" sz="1800" dirty="0">
              <a:ea typeface="+mn-ea"/>
              <a:cs typeface="+mn-cs"/>
            </a:endParaRPr>
          </a:p>
          <a:p>
            <a:pPr marL="342900" lvl="1" indent="-342900">
              <a:lnSpc>
                <a:spcPct val="80000"/>
              </a:lnSpc>
              <a:spcBef>
                <a:spcPts val="600"/>
              </a:spcBef>
              <a:spcAft>
                <a:spcPts val="600"/>
              </a:spcAft>
              <a:buFont typeface="Tahoma" pitchFamily="34" charset="0"/>
              <a:buChar char="•"/>
              <a:defRPr/>
            </a:pPr>
            <a:r>
              <a:rPr lang="en-US" sz="2000" dirty="0"/>
              <a:t>File the signed </a:t>
            </a:r>
            <a:r>
              <a:rPr lang="en-US" sz="2000" i="1" dirty="0"/>
              <a:t>Test Administration and Security Agreements </a:t>
            </a:r>
            <a:r>
              <a:rPr lang="en-US" sz="2000" dirty="0"/>
              <a:t>and the </a:t>
            </a:r>
            <a:r>
              <a:rPr lang="en-US" sz="2000" i="1" dirty="0"/>
              <a:t>Test Administrator Prohibited Activities Agreements.</a:t>
            </a:r>
            <a:endParaRPr lang="en-US" sz="2200" dirty="0">
              <a:ea typeface="+mn-ea"/>
              <a:cs typeface="+mn-cs"/>
            </a:endParaRPr>
          </a:p>
        </p:txBody>
      </p:sp>
      <p:sp>
        <p:nvSpPr>
          <p:cNvPr id="4" name="Slide Number Placeholder 3"/>
          <p:cNvSpPr>
            <a:spLocks noGrp="1"/>
          </p:cNvSpPr>
          <p:nvPr>
            <p:ph type="sldNum" sz="quarter" idx="12"/>
          </p:nvPr>
        </p:nvSpPr>
        <p:spPr>
          <a:xfrm>
            <a:off x="6858000" y="6407150"/>
            <a:ext cx="2133600" cy="476250"/>
          </a:xfrm>
        </p:spPr>
        <p:txBody>
          <a:bodyPr/>
          <a:lstStyle/>
          <a:p>
            <a:pPr>
              <a:defRPr/>
            </a:pPr>
            <a:fld id="{A2E7022B-A05F-4F7C-B8FE-8668FE526C99}" type="slidenum">
              <a:rPr lang="en-US" smtClean="0"/>
              <a:pPr>
                <a:defRPr/>
              </a:pPr>
              <a:t>50</a:t>
            </a:fld>
            <a:endParaRPr lang="en-US" dirty="0"/>
          </a:p>
        </p:txBody>
      </p:sp>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a:p>
            <a:pPr algn="ctr"/>
            <a:r>
              <a:rPr lang="en-US" sz="2000" dirty="0">
                <a:solidFill>
                  <a:schemeClr val="bg1"/>
                </a:solidFill>
              </a:rPr>
              <a:t>PBT</a:t>
            </a:r>
          </a:p>
        </p:txBody>
      </p:sp>
    </p:spTree>
    <p:extLst>
      <p:ext uri="{BB962C8B-B14F-4D97-AF65-F5344CB8AC3E}">
        <p14:creationId xmlns:p14="http://schemas.microsoft.com/office/powerpoint/2010/main" val="39188194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School Assessment Coordinator</a:t>
            </a:r>
            <a:br>
              <a:rPr lang="en-US" dirty="0"/>
            </a:br>
            <a:r>
              <a:rPr lang="en-US" dirty="0"/>
              <a:t>After Testing</a:t>
            </a:r>
          </a:p>
        </p:txBody>
      </p:sp>
      <p:sp>
        <p:nvSpPr>
          <p:cNvPr id="6" name="Content Placeholder 5"/>
          <p:cNvSpPr>
            <a:spLocks noGrp="1"/>
          </p:cNvSpPr>
          <p:nvPr>
            <p:ph sz="half" idx="1"/>
          </p:nvPr>
        </p:nvSpPr>
        <p:spPr>
          <a:xfrm>
            <a:off x="0" y="2057400"/>
            <a:ext cx="4191000" cy="4525963"/>
          </a:xfrm>
        </p:spPr>
        <p:txBody>
          <a:bodyPr/>
          <a:lstStyle/>
          <a:p>
            <a:pPr marL="233363" lvl="2" indent="0" eaLnBrk="1" hangingPunct="1">
              <a:lnSpc>
                <a:spcPct val="80000"/>
              </a:lnSpc>
              <a:spcBef>
                <a:spcPts val="300"/>
              </a:spcBef>
              <a:spcAft>
                <a:spcPts val="300"/>
              </a:spcAft>
              <a:buNone/>
              <a:defRPr/>
            </a:pPr>
            <a:r>
              <a:rPr lang="en-US" sz="2800" b="1" dirty="0"/>
              <a:t>DO Mark Complete a CBT test if:</a:t>
            </a:r>
          </a:p>
          <a:p>
            <a:pPr marL="576263" lvl="2" indent="-342900" eaLnBrk="1" hangingPunct="1">
              <a:lnSpc>
                <a:spcPct val="80000"/>
              </a:lnSpc>
              <a:spcBef>
                <a:spcPts val="300"/>
              </a:spcBef>
              <a:spcAft>
                <a:spcPts val="300"/>
              </a:spcAft>
              <a:buFont typeface="Arial" panose="020B0604020202020204" pitchFamily="34" charset="0"/>
              <a:buChar char="•"/>
              <a:defRPr/>
            </a:pPr>
            <a:r>
              <a:rPr lang="en-US" dirty="0"/>
              <a:t>A student had to exit the test (e.g., due to illness) and will not finish the test. </a:t>
            </a:r>
          </a:p>
          <a:p>
            <a:pPr marL="1033463" lvl="3" indent="-342900" eaLnBrk="1" hangingPunct="1">
              <a:lnSpc>
                <a:spcPct val="80000"/>
              </a:lnSpc>
              <a:spcBef>
                <a:spcPts val="300"/>
              </a:spcBef>
              <a:spcAft>
                <a:spcPts val="300"/>
              </a:spcAft>
              <a:buFont typeface="Arial" panose="020B0604020202020204" pitchFamily="34" charset="0"/>
              <a:buChar char="•"/>
              <a:defRPr/>
            </a:pPr>
            <a:r>
              <a:rPr lang="en-US" dirty="0"/>
              <a:t>After the test is marked complete, school personnel must invalidate the test.</a:t>
            </a:r>
          </a:p>
          <a:p>
            <a:pPr marL="576263" lvl="2" indent="-342900" eaLnBrk="1" hangingPunct="1">
              <a:lnSpc>
                <a:spcPct val="80000"/>
              </a:lnSpc>
              <a:spcBef>
                <a:spcPts val="300"/>
              </a:spcBef>
              <a:spcAft>
                <a:spcPts val="300"/>
              </a:spcAft>
              <a:buFont typeface="Arial" panose="020B0604020202020204" pitchFamily="34" charset="0"/>
              <a:buChar char="•"/>
              <a:defRPr/>
            </a:pPr>
            <a:r>
              <a:rPr lang="en-US" dirty="0"/>
              <a:t>A student finished the test but exited instead of submitting the test and the test should be scored.</a:t>
            </a:r>
          </a:p>
          <a:p>
            <a:pPr marL="576263" lvl="2" indent="-342900" eaLnBrk="1" hangingPunct="1">
              <a:lnSpc>
                <a:spcPct val="80000"/>
              </a:lnSpc>
              <a:spcBef>
                <a:spcPts val="300"/>
              </a:spcBef>
              <a:spcAft>
                <a:spcPts val="300"/>
              </a:spcAft>
              <a:buFont typeface="Arial" panose="020B0604020202020204" pitchFamily="34" charset="0"/>
              <a:buChar char="•"/>
              <a:defRPr/>
            </a:pPr>
            <a:r>
              <a:rPr lang="en-US" dirty="0"/>
              <a:t>As otherwise directed by FLDOE or Pearson after a technical difficulty or other extenuating circumstance.</a:t>
            </a:r>
          </a:p>
          <a:p>
            <a:endParaRPr lang="en-US" dirty="0"/>
          </a:p>
        </p:txBody>
      </p:sp>
      <p:sp>
        <p:nvSpPr>
          <p:cNvPr id="7" name="Content Placeholder 6"/>
          <p:cNvSpPr>
            <a:spLocks noGrp="1"/>
          </p:cNvSpPr>
          <p:nvPr>
            <p:ph sz="half" idx="2"/>
          </p:nvPr>
        </p:nvSpPr>
        <p:spPr>
          <a:xfrm>
            <a:off x="4419600" y="2057400"/>
            <a:ext cx="4572000" cy="4525963"/>
          </a:xfrm>
        </p:spPr>
        <p:txBody>
          <a:bodyPr/>
          <a:lstStyle/>
          <a:p>
            <a:pPr marL="0" lvl="1" indent="0">
              <a:lnSpc>
                <a:spcPct val="80000"/>
              </a:lnSpc>
              <a:buNone/>
            </a:pPr>
            <a:r>
              <a:rPr lang="en-US" sz="2800" b="1" u="sng" dirty="0"/>
              <a:t>DON’T </a:t>
            </a:r>
            <a:r>
              <a:rPr lang="en-US" sz="2800" b="1" dirty="0"/>
              <a:t>Mark Complete a CBT Test if: </a:t>
            </a:r>
          </a:p>
          <a:p>
            <a:pPr marL="342900" lvl="1" indent="-342900">
              <a:lnSpc>
                <a:spcPct val="80000"/>
              </a:lnSpc>
              <a:buFontTx/>
              <a:buChar char="•"/>
            </a:pPr>
            <a:r>
              <a:rPr lang="en-US" sz="3000" dirty="0"/>
              <a:t>The student was absent and is still in Ready status. </a:t>
            </a:r>
          </a:p>
          <a:p>
            <a:pPr marL="742950" lvl="2" indent="-342900">
              <a:lnSpc>
                <a:spcPct val="80000"/>
              </a:lnSpc>
            </a:pPr>
            <a:r>
              <a:rPr lang="en-US" sz="2600" dirty="0"/>
              <a:t>Absent students should be removed from the session or moved to a make-up session.</a:t>
            </a:r>
          </a:p>
          <a:p>
            <a:endParaRPr lang="en-US" dirty="0"/>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51</a:t>
            </a:fld>
            <a:endParaRPr lang="en-US" dirty="0"/>
          </a:p>
        </p:txBody>
      </p:sp>
      <p:sp>
        <p:nvSpPr>
          <p:cNvPr id="8"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p:txBody>
      </p:sp>
    </p:spTree>
    <p:extLst>
      <p:ext uri="{BB962C8B-B14F-4D97-AF65-F5344CB8AC3E}">
        <p14:creationId xmlns:p14="http://schemas.microsoft.com/office/powerpoint/2010/main" val="27976450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dirty="0"/>
              <a:t>School Assessment Coordinator</a:t>
            </a:r>
            <a:br>
              <a:rPr lang="en-US" dirty="0"/>
            </a:br>
            <a:r>
              <a:rPr lang="en-US" dirty="0"/>
              <a:t>After Testing</a:t>
            </a:r>
          </a:p>
        </p:txBody>
      </p:sp>
      <p:sp>
        <p:nvSpPr>
          <p:cNvPr id="3" name="Content Placeholder 2"/>
          <p:cNvSpPr>
            <a:spLocks noGrp="1"/>
          </p:cNvSpPr>
          <p:nvPr>
            <p:ph idx="1"/>
          </p:nvPr>
        </p:nvSpPr>
        <p:spPr>
          <a:xfrm>
            <a:off x="76200" y="1828800"/>
            <a:ext cx="8991600" cy="5029200"/>
          </a:xfrm>
        </p:spPr>
        <p:txBody>
          <a:bodyPr/>
          <a:lstStyle/>
          <a:p>
            <a:pPr>
              <a:spcBef>
                <a:spcPts val="600"/>
              </a:spcBef>
              <a:spcAft>
                <a:spcPts val="600"/>
              </a:spcAft>
              <a:buNone/>
              <a:defRPr/>
            </a:pPr>
            <a:r>
              <a:rPr lang="en-US" b="1" kern="1200" dirty="0">
                <a:solidFill>
                  <a:srgbClr val="000000"/>
                </a:solidFill>
              </a:rPr>
              <a:t>Stop Test Sessions</a:t>
            </a:r>
          </a:p>
          <a:p>
            <a:pPr marL="342900" lvl="1" indent="-342900">
              <a:lnSpc>
                <a:spcPct val="80000"/>
              </a:lnSpc>
              <a:spcBef>
                <a:spcPts val="600"/>
              </a:spcBef>
              <a:spcAft>
                <a:spcPts val="600"/>
              </a:spcAft>
              <a:buFont typeface="Tahoma" pitchFamily="34" charset="0"/>
              <a:buChar char="•"/>
              <a:defRPr/>
            </a:pPr>
            <a:r>
              <a:rPr lang="en-US" sz="2200" dirty="0">
                <a:ea typeface="+mn-ea"/>
                <a:cs typeface="+mn-cs"/>
              </a:rPr>
              <a:t>After all students have completed the test and submitted their responses, manually stop the test session in PA Next.</a:t>
            </a:r>
          </a:p>
          <a:p>
            <a:pPr marL="342900" lvl="1" indent="-342900">
              <a:lnSpc>
                <a:spcPct val="80000"/>
              </a:lnSpc>
              <a:spcBef>
                <a:spcPts val="600"/>
              </a:spcBef>
              <a:spcAft>
                <a:spcPts val="600"/>
              </a:spcAft>
              <a:buFont typeface="Tahoma" pitchFamily="34" charset="0"/>
              <a:buChar char="•"/>
              <a:defRPr/>
            </a:pPr>
            <a:r>
              <a:rPr lang="en-US" sz="2200" dirty="0">
                <a:ea typeface="+mn-ea"/>
                <a:cs typeface="+mn-cs"/>
              </a:rPr>
              <a:t>Any students who were absent and who may test at a later date may remain in </a:t>
            </a:r>
            <a:r>
              <a:rPr lang="en-US" sz="2200" b="1" dirty="0">
                <a:ea typeface="+mn-ea"/>
                <a:cs typeface="+mn-cs"/>
              </a:rPr>
              <a:t>Ready</a:t>
            </a:r>
            <a:r>
              <a:rPr lang="en-US" sz="2200" dirty="0">
                <a:ea typeface="+mn-ea"/>
                <a:cs typeface="+mn-cs"/>
              </a:rPr>
              <a:t> status and should be removed from this session (and/or moved to a make-up session).</a:t>
            </a:r>
          </a:p>
          <a:p>
            <a:pPr marL="342900" lvl="1" indent="-342900">
              <a:lnSpc>
                <a:spcPct val="80000"/>
              </a:lnSpc>
              <a:spcBef>
                <a:spcPts val="600"/>
              </a:spcBef>
              <a:spcAft>
                <a:spcPts val="600"/>
              </a:spcAft>
              <a:buFont typeface="Tahoma" pitchFamily="34" charset="0"/>
              <a:buChar char="•"/>
              <a:defRPr/>
            </a:pPr>
            <a:r>
              <a:rPr lang="en-US" sz="2200" dirty="0">
                <a:ea typeface="+mn-ea"/>
                <a:cs typeface="+mn-cs"/>
              </a:rPr>
              <a:t>Test sessions may remain in started status for more than one day but should be stopped after all students have completed testing or the administration window is closing. </a:t>
            </a:r>
            <a:r>
              <a:rPr lang="en-US" sz="2200" dirty="0">
                <a:solidFill>
                  <a:srgbClr val="FF0000"/>
                </a:solidFill>
                <a:ea typeface="+mn-ea"/>
                <a:cs typeface="+mn-cs"/>
              </a:rPr>
              <a:t>All sessions must be stopped in </a:t>
            </a:r>
            <a:r>
              <a:rPr lang="en-US" sz="2200" dirty="0">
                <a:solidFill>
                  <a:srgbClr val="FF0000"/>
                </a:solidFill>
              </a:rPr>
              <a:t>PA Next </a:t>
            </a:r>
            <a:r>
              <a:rPr lang="en-US" sz="2200" dirty="0">
                <a:solidFill>
                  <a:srgbClr val="FF0000"/>
                </a:solidFill>
                <a:ea typeface="+mn-ea"/>
                <a:cs typeface="+mn-cs"/>
              </a:rPr>
              <a:t>by 4:00 p.m. on </a:t>
            </a:r>
            <a:r>
              <a:rPr lang="en-US" sz="2200" dirty="0" smtClean="0">
                <a:solidFill>
                  <a:srgbClr val="FF0000"/>
                </a:solidFill>
                <a:ea typeface="+mn-ea"/>
                <a:cs typeface="+mn-cs"/>
              </a:rPr>
              <a:t>December 16, 2016.</a:t>
            </a:r>
            <a:endParaRPr lang="en-US" sz="2200" dirty="0">
              <a:solidFill>
                <a:srgbClr val="FF0000"/>
              </a:solidFill>
              <a:ea typeface="+mn-ea"/>
              <a:cs typeface="+mn-cs"/>
            </a:endParaRPr>
          </a:p>
        </p:txBody>
      </p:sp>
      <p:sp>
        <p:nvSpPr>
          <p:cNvPr id="4" name="Slide Number Placeholder 3"/>
          <p:cNvSpPr>
            <a:spLocks noGrp="1"/>
          </p:cNvSpPr>
          <p:nvPr>
            <p:ph type="sldNum" sz="quarter" idx="12"/>
          </p:nvPr>
        </p:nvSpPr>
        <p:spPr>
          <a:xfrm>
            <a:off x="6705600" y="6381750"/>
            <a:ext cx="2133600" cy="476250"/>
          </a:xfrm>
        </p:spPr>
        <p:txBody>
          <a:bodyPr/>
          <a:lstStyle/>
          <a:p>
            <a:pPr>
              <a:defRPr/>
            </a:pPr>
            <a:fld id="{A2E7022B-A05F-4F7C-B8FE-8668FE526C99}" type="slidenum">
              <a:rPr lang="en-US" smtClean="0"/>
              <a:pPr>
                <a:defRPr/>
              </a:pPr>
              <a:t>52</a:t>
            </a:fld>
            <a:endParaRPr lang="en-US" dirty="0"/>
          </a:p>
        </p:txBody>
      </p:sp>
      <p:sp>
        <p:nvSpPr>
          <p:cNvPr id="7"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p:txBody>
      </p:sp>
    </p:spTree>
    <p:extLst>
      <p:ext uri="{BB962C8B-B14F-4D97-AF65-F5344CB8AC3E}">
        <p14:creationId xmlns:p14="http://schemas.microsoft.com/office/powerpoint/2010/main" val="5833857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dirty="0"/>
              <a:t>School Assessment Coordinator</a:t>
            </a:r>
            <a:br>
              <a:rPr lang="en-US" dirty="0"/>
            </a:br>
            <a:r>
              <a:rPr lang="en-US" dirty="0"/>
              <a:t>After Testing</a:t>
            </a:r>
          </a:p>
        </p:txBody>
      </p:sp>
      <p:sp>
        <p:nvSpPr>
          <p:cNvPr id="3" name="Content Placeholder 2"/>
          <p:cNvSpPr>
            <a:spLocks noGrp="1"/>
          </p:cNvSpPr>
          <p:nvPr>
            <p:ph idx="1"/>
          </p:nvPr>
        </p:nvSpPr>
        <p:spPr>
          <a:xfrm>
            <a:off x="457200" y="1828800"/>
            <a:ext cx="8172450" cy="4495800"/>
          </a:xfrm>
        </p:spPr>
        <p:txBody>
          <a:bodyPr/>
          <a:lstStyle/>
          <a:p>
            <a:pPr>
              <a:spcBef>
                <a:spcPts val="600"/>
              </a:spcBef>
              <a:spcAft>
                <a:spcPts val="600"/>
              </a:spcAft>
              <a:buNone/>
              <a:defRPr/>
            </a:pPr>
            <a:r>
              <a:rPr lang="en-US" b="1" kern="1200" dirty="0">
                <a:solidFill>
                  <a:srgbClr val="000000"/>
                </a:solidFill>
              </a:rPr>
              <a:t>Invalidate Tests</a:t>
            </a:r>
          </a:p>
          <a:p>
            <a:pPr marL="342900" lvl="1" indent="-342900">
              <a:lnSpc>
                <a:spcPct val="80000"/>
              </a:lnSpc>
              <a:spcBef>
                <a:spcPts val="600"/>
              </a:spcBef>
              <a:spcAft>
                <a:spcPts val="600"/>
              </a:spcAft>
              <a:buFont typeface="Tahoma" pitchFamily="34" charset="0"/>
              <a:buChar char="•"/>
              <a:defRPr/>
            </a:pPr>
            <a:r>
              <a:rPr lang="en-US" sz="2400" dirty="0">
                <a:ea typeface="+mn-ea"/>
                <a:cs typeface="+mn-cs"/>
              </a:rPr>
              <a:t>Review policies regarding test invalidation in the manual. </a:t>
            </a:r>
            <a:r>
              <a:rPr lang="en-US" sz="2400" dirty="0">
                <a:solidFill>
                  <a:srgbClr val="FF0000"/>
                </a:solidFill>
                <a:ea typeface="+mn-ea"/>
                <a:cs typeface="+mn-cs"/>
              </a:rPr>
              <a:t>Remember that invalidations must be recorded in </a:t>
            </a:r>
            <a:r>
              <a:rPr lang="en-US" sz="2400" dirty="0">
                <a:solidFill>
                  <a:srgbClr val="FF0000"/>
                </a:solidFill>
              </a:rPr>
              <a:t>PA Next</a:t>
            </a:r>
            <a:r>
              <a:rPr lang="en-US" sz="2400" baseline="30000" dirty="0">
                <a:solidFill>
                  <a:srgbClr val="FF0000"/>
                </a:solidFill>
              </a:rPr>
              <a:t> </a:t>
            </a:r>
            <a:r>
              <a:rPr lang="en-US" sz="2400" dirty="0">
                <a:solidFill>
                  <a:srgbClr val="FF0000"/>
                </a:solidFill>
                <a:ea typeface="+mn-ea"/>
                <a:cs typeface="+mn-cs"/>
              </a:rPr>
              <a:t>by 4:00 p.m. on the final day of testing for each administration, </a:t>
            </a:r>
            <a:r>
              <a:rPr lang="en-US" sz="2400" u="sng" dirty="0" smtClean="0">
                <a:solidFill>
                  <a:srgbClr val="FF0000"/>
                </a:solidFill>
                <a:ea typeface="+mn-ea"/>
                <a:cs typeface="+mn-cs"/>
              </a:rPr>
              <a:t>December 16</a:t>
            </a:r>
            <a:r>
              <a:rPr lang="en-US" sz="2400" dirty="0" smtClean="0">
                <a:ea typeface="+mn-ea"/>
                <a:cs typeface="+mn-cs"/>
              </a:rPr>
              <a:t>. </a:t>
            </a:r>
            <a:endParaRPr lang="en-US" sz="2400" dirty="0">
              <a:ea typeface="+mn-ea"/>
              <a:cs typeface="+mn-cs"/>
            </a:endParaRPr>
          </a:p>
          <a:p>
            <a:pPr marL="342900" lvl="1" indent="-342900">
              <a:lnSpc>
                <a:spcPct val="80000"/>
              </a:lnSpc>
              <a:spcBef>
                <a:spcPts val="600"/>
              </a:spcBef>
              <a:spcAft>
                <a:spcPts val="600"/>
              </a:spcAft>
              <a:buFont typeface="Tahoma" pitchFamily="34" charset="0"/>
              <a:buChar char="•"/>
              <a:defRPr/>
            </a:pPr>
            <a:r>
              <a:rPr lang="en-US" sz="2400" dirty="0">
                <a:ea typeface="+mn-ea"/>
                <a:cs typeface="+mn-cs"/>
              </a:rPr>
              <a:t>Step-by-step instructions for invalidating tests in </a:t>
            </a:r>
            <a:r>
              <a:rPr lang="en-US" sz="2400" dirty="0"/>
              <a:t>PA Next</a:t>
            </a:r>
            <a:r>
              <a:rPr lang="en-US" sz="2400" baseline="30000" dirty="0"/>
              <a:t> </a:t>
            </a:r>
            <a:r>
              <a:rPr lang="en-US" sz="2400" dirty="0"/>
              <a:t>can be found on pages 63–64 of the Fall/Winter 2016 NGSSS EOC and Retakes Manual</a:t>
            </a:r>
            <a:r>
              <a:rPr lang="en-US" sz="2400" dirty="0">
                <a:ea typeface="+mn-ea"/>
                <a:cs typeface="+mn-cs"/>
              </a:rPr>
              <a:t>.</a:t>
            </a:r>
          </a:p>
        </p:txBody>
      </p:sp>
      <p:sp>
        <p:nvSpPr>
          <p:cNvPr id="4" name="Slide Number Placeholder 3"/>
          <p:cNvSpPr>
            <a:spLocks noGrp="1"/>
          </p:cNvSpPr>
          <p:nvPr>
            <p:ph type="sldNum" sz="quarter" idx="12"/>
          </p:nvPr>
        </p:nvSpPr>
        <p:spPr>
          <a:xfrm>
            <a:off x="6705600" y="6381750"/>
            <a:ext cx="2133600" cy="476250"/>
          </a:xfrm>
        </p:spPr>
        <p:txBody>
          <a:bodyPr/>
          <a:lstStyle/>
          <a:p>
            <a:pPr>
              <a:defRPr/>
            </a:pPr>
            <a:fld id="{A2E7022B-A05F-4F7C-B8FE-8668FE526C99}" type="slidenum">
              <a:rPr lang="en-US" smtClean="0"/>
              <a:pPr>
                <a:defRPr/>
              </a:pPr>
              <a:t>53</a:t>
            </a:fld>
            <a:endParaRPr lang="en-US" dirty="0"/>
          </a:p>
        </p:txBody>
      </p:sp>
      <p:sp>
        <p:nvSpPr>
          <p:cNvPr id="7"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p:txBody>
      </p:sp>
    </p:spTree>
    <p:extLst>
      <p:ext uri="{BB962C8B-B14F-4D97-AF65-F5344CB8AC3E}">
        <p14:creationId xmlns:p14="http://schemas.microsoft.com/office/powerpoint/2010/main" val="19421385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Assessment Coordinator After Testing</a:t>
            </a:r>
          </a:p>
        </p:txBody>
      </p:sp>
      <p:sp>
        <p:nvSpPr>
          <p:cNvPr id="3" name="Content Placeholder 2"/>
          <p:cNvSpPr>
            <a:spLocks noGrp="1"/>
          </p:cNvSpPr>
          <p:nvPr>
            <p:ph idx="1"/>
          </p:nvPr>
        </p:nvSpPr>
        <p:spPr/>
        <p:txBody>
          <a:bodyPr/>
          <a:lstStyle/>
          <a:p>
            <a:pPr marL="0" indent="0" eaLnBrk="1" hangingPunct="1">
              <a:spcAft>
                <a:spcPts val="600"/>
              </a:spcAft>
              <a:buFontTx/>
              <a:buNone/>
              <a:defRPr/>
            </a:pPr>
            <a:r>
              <a:rPr lang="en-US" sz="2800" b="1" dirty="0"/>
              <a:t>Correcting Student Profiles</a:t>
            </a:r>
          </a:p>
          <a:p>
            <a:pPr>
              <a:spcBef>
                <a:spcPts val="600"/>
              </a:spcBef>
              <a:spcAft>
                <a:spcPts val="600"/>
              </a:spcAft>
              <a:defRPr/>
            </a:pPr>
            <a:r>
              <a:rPr lang="en-US" sz="2400" dirty="0"/>
              <a:t>Incorrect student profiles in PA Next that were created via the New Student wizard may be updated before or after testing. </a:t>
            </a:r>
          </a:p>
          <a:p>
            <a:pPr>
              <a:spcBef>
                <a:spcPts val="600"/>
              </a:spcBef>
              <a:spcAft>
                <a:spcPts val="600"/>
              </a:spcAft>
              <a:defRPr/>
            </a:pPr>
            <a:r>
              <a:rPr lang="en-US" sz="2400" dirty="0"/>
              <a:t>Contact SAET at 305-995-7520, to submit a request by 10 am on </a:t>
            </a:r>
            <a:r>
              <a:rPr lang="en-US" sz="2400" dirty="0" smtClean="0"/>
              <a:t>Friday, December 16th.</a:t>
            </a:r>
            <a:r>
              <a:rPr lang="en-US" sz="2400" dirty="0"/>
              <a:t/>
            </a:r>
            <a:br>
              <a:rPr lang="en-US" sz="2400" dirty="0"/>
            </a:br>
            <a:endParaRPr lang="en-US" sz="2400" dirty="0"/>
          </a:p>
          <a:p>
            <a:pPr>
              <a:spcBef>
                <a:spcPts val="600"/>
              </a:spcBef>
              <a:spcAft>
                <a:spcPts val="600"/>
              </a:spcAft>
              <a:defRPr/>
            </a:pPr>
            <a:r>
              <a:rPr lang="en-US" sz="2400" b="1" dirty="0"/>
              <a:t>SAET will submit the request to Pearson Customer Support.</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54</a:t>
            </a:fld>
            <a:endParaRPr lang="en-US" dirty="0"/>
          </a:p>
        </p:txBody>
      </p:sp>
      <p:sp>
        <p:nvSpPr>
          <p:cNvPr id="5"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p:txBody>
      </p:sp>
    </p:spTree>
    <p:extLst>
      <p:ext uri="{BB962C8B-B14F-4D97-AF65-F5344CB8AC3E}">
        <p14:creationId xmlns:p14="http://schemas.microsoft.com/office/powerpoint/2010/main" val="9741880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Assessment Coordinator</a:t>
            </a:r>
            <a:br>
              <a:rPr lang="en-US" dirty="0"/>
            </a:br>
            <a:r>
              <a:rPr lang="en-US" dirty="0"/>
              <a:t>After Testing</a:t>
            </a:r>
          </a:p>
        </p:txBody>
      </p:sp>
      <p:sp>
        <p:nvSpPr>
          <p:cNvPr id="3" name="Content Placeholder 2"/>
          <p:cNvSpPr>
            <a:spLocks noGrp="1"/>
          </p:cNvSpPr>
          <p:nvPr>
            <p:ph idx="1"/>
          </p:nvPr>
        </p:nvSpPr>
        <p:spPr>
          <a:xfrm>
            <a:off x="76200" y="1828801"/>
            <a:ext cx="8991600" cy="5029200"/>
          </a:xfrm>
        </p:spPr>
        <p:txBody>
          <a:bodyPr/>
          <a:lstStyle/>
          <a:p>
            <a:pPr marL="0" indent="0">
              <a:buNone/>
            </a:pPr>
            <a:r>
              <a:rPr lang="en-US" sz="2400" b="1" dirty="0"/>
              <a:t>Do Not Score (DNS) and UNDO Bubbles</a:t>
            </a:r>
          </a:p>
          <a:p>
            <a:r>
              <a:rPr lang="en-US" sz="2000" dirty="0"/>
              <a:t>The DNS and UNDO bubbles are located in the </a:t>
            </a:r>
            <a:r>
              <a:rPr lang="en-US" sz="2000" b="1" dirty="0"/>
              <a:t>SCHOOL USE ONLY </a:t>
            </a:r>
            <a:r>
              <a:rPr lang="en-US" sz="2000" dirty="0"/>
              <a:t>box near the bottom of the student grid sheet.</a:t>
            </a:r>
          </a:p>
          <a:p>
            <a:endParaRPr lang="en-US" sz="2400" dirty="0"/>
          </a:p>
          <a:p>
            <a:pPr marL="0" indent="0" algn="ctr">
              <a:buNone/>
            </a:pPr>
            <a:endParaRPr lang="en-US" sz="2400" dirty="0"/>
          </a:p>
          <a:p>
            <a:endParaRPr lang="en-US" sz="2400" dirty="0"/>
          </a:p>
          <a:p>
            <a:r>
              <a:rPr lang="en-US" sz="2000" dirty="0"/>
              <a:t>The DNS bubble must be gridded when a test is invalidated or when a document is defective and </a:t>
            </a:r>
            <a:r>
              <a:rPr lang="en-US" sz="2000" dirty="0" smtClean="0"/>
              <a:t>USED.</a:t>
            </a:r>
            <a:endParaRPr lang="en-US" sz="2000" dirty="0"/>
          </a:p>
          <a:p>
            <a:r>
              <a:rPr lang="en-US" sz="2000" dirty="0"/>
              <a:t>If a DNS bubble has been gridded by mistake, erase the DNS bubble </a:t>
            </a:r>
            <a:r>
              <a:rPr lang="en-US" sz="2000" b="1" dirty="0"/>
              <a:t>and </a:t>
            </a:r>
            <a:r>
              <a:rPr lang="en-US" sz="2000" dirty="0"/>
              <a:t>grid the UNDO bubble. Then package the document with all other TO BE SCORED materials.</a:t>
            </a:r>
          </a:p>
          <a:p>
            <a:r>
              <a:rPr lang="en-US" sz="2000" dirty="0"/>
              <a:t>The DNS bubble MUST be gridded if the test and answer book is defective and </a:t>
            </a:r>
            <a:r>
              <a:rPr lang="en-US" sz="2000" b="1" dirty="0"/>
              <a:t>USED</a:t>
            </a:r>
            <a:r>
              <a:rPr lang="en-US" sz="2000" dirty="0"/>
              <a:t>.</a:t>
            </a:r>
          </a:p>
          <a:p>
            <a:r>
              <a:rPr lang="en-US" sz="2000" dirty="0"/>
              <a:t>Do not DNS documents for students who were withdrawn or absent during the testing window.</a:t>
            </a:r>
          </a:p>
          <a:p>
            <a:endParaRPr lang="en-US" sz="2000" dirty="0"/>
          </a:p>
          <a:p>
            <a:endParaRPr lang="en-US" sz="2400" dirty="0"/>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55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819400"/>
            <a:ext cx="2610214" cy="990738"/>
          </a:xfrm>
          <a:prstGeom prst="rect">
            <a:avLst/>
          </a:prstGeom>
        </p:spPr>
      </p:pic>
      <p:sp>
        <p:nvSpPr>
          <p:cNvPr id="7"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PBT</a:t>
            </a:r>
          </a:p>
        </p:txBody>
      </p:sp>
    </p:spTree>
    <p:extLst>
      <p:ext uri="{BB962C8B-B14F-4D97-AF65-F5344CB8AC3E}">
        <p14:creationId xmlns:p14="http://schemas.microsoft.com/office/powerpoint/2010/main" val="13769635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dirty="0"/>
              <a:t>School Assessment Coordinator</a:t>
            </a:r>
            <a:br>
              <a:rPr lang="en-US" dirty="0"/>
            </a:br>
            <a:r>
              <a:rPr lang="en-US" dirty="0"/>
              <a:t>After Testing</a:t>
            </a:r>
          </a:p>
        </p:txBody>
      </p:sp>
      <p:sp>
        <p:nvSpPr>
          <p:cNvPr id="3" name="Content Placeholder 2"/>
          <p:cNvSpPr>
            <a:spLocks noGrp="1"/>
          </p:cNvSpPr>
          <p:nvPr>
            <p:ph idx="1"/>
          </p:nvPr>
        </p:nvSpPr>
        <p:spPr>
          <a:xfrm>
            <a:off x="76200" y="1828800"/>
            <a:ext cx="8991600" cy="4038600"/>
          </a:xfrm>
        </p:spPr>
        <p:txBody>
          <a:bodyPr/>
          <a:lstStyle/>
          <a:p>
            <a:pPr>
              <a:spcBef>
                <a:spcPts val="600"/>
              </a:spcBef>
              <a:spcAft>
                <a:spcPts val="600"/>
              </a:spcAft>
              <a:buNone/>
              <a:defRPr/>
            </a:pPr>
            <a:r>
              <a:rPr lang="en-US" b="1" kern="1200" dirty="0">
                <a:solidFill>
                  <a:srgbClr val="000000"/>
                </a:solidFill>
              </a:rPr>
              <a:t>Document Count Forms</a:t>
            </a:r>
          </a:p>
          <a:p>
            <a:pPr marL="0" indent="0">
              <a:buNone/>
            </a:pPr>
            <a:r>
              <a:rPr lang="en-US" sz="2000" dirty="0"/>
              <a:t>Complete the Document Count Form by following the instructions on the form. </a:t>
            </a:r>
          </a:p>
          <a:p>
            <a:pPr marL="457200" indent="-457200">
              <a:buFont typeface="+mj-lt"/>
              <a:buAutoNum type="arabicPeriod"/>
            </a:pPr>
            <a:r>
              <a:rPr lang="en-US" sz="2000" dirty="0"/>
              <a:t>Include all documents from make-up sessions </a:t>
            </a:r>
          </a:p>
          <a:p>
            <a:pPr marL="457200" indent="-457200">
              <a:buFont typeface="+mj-lt"/>
              <a:buAutoNum type="arabicPeriod"/>
            </a:pPr>
            <a:r>
              <a:rPr lang="en-US" sz="2000" dirty="0"/>
              <a:t>Complete a separate Document Count Form for:</a:t>
            </a:r>
          </a:p>
          <a:p>
            <a:pPr marL="857250" lvl="1" indent="-457200"/>
            <a:r>
              <a:rPr lang="en-US" sz="2000" dirty="0"/>
              <a:t>Document type (Algebra 1 Retake, Biology 1, Civics, US History),</a:t>
            </a:r>
          </a:p>
          <a:p>
            <a:pPr marL="857250" lvl="1" indent="-457200"/>
            <a:r>
              <a:rPr lang="en-US" sz="2000" dirty="0"/>
              <a:t>Each Special Program and </a:t>
            </a:r>
          </a:p>
          <a:p>
            <a:pPr marL="857250" lvl="1" indent="-457200"/>
            <a:r>
              <a:rPr lang="en-US" sz="2000" dirty="0"/>
              <a:t>For TO BE SCORED special document (large print, braille, one-item-per-page) materials. </a:t>
            </a:r>
          </a:p>
          <a:p>
            <a:pPr marL="457200" indent="-457200">
              <a:buFont typeface="+mj-lt"/>
              <a:buAutoNum type="arabicPeriod"/>
            </a:pPr>
            <a:r>
              <a:rPr lang="en-US" sz="2000" dirty="0"/>
              <a:t>Do </a:t>
            </a:r>
            <a:r>
              <a:rPr lang="en-US" sz="2000" b="1" dirty="0"/>
              <a:t>not</a:t>
            </a:r>
            <a:r>
              <a:rPr lang="en-US" sz="2000" dirty="0"/>
              <a:t> copy blank count forms</a:t>
            </a:r>
          </a:p>
          <a:p>
            <a:pPr marL="457200" indent="-457200">
              <a:buFont typeface="+mj-lt"/>
              <a:buAutoNum type="arabicPeriod"/>
            </a:pPr>
            <a:r>
              <a:rPr lang="en-US" sz="2000" dirty="0"/>
              <a:t>Contact TDC at 305-995-3743, to order additional document count forms.</a:t>
            </a:r>
          </a:p>
          <a:p>
            <a:pPr marL="457200" indent="-457200">
              <a:buFont typeface="+mj-lt"/>
              <a:buAutoNum type="arabicPeriod"/>
            </a:pPr>
            <a:r>
              <a:rPr lang="en-US" sz="2000" dirty="0"/>
              <a:t>Place each completed form on top of the first stack of corresponding TO BE SCORED test and answer books.</a:t>
            </a:r>
          </a:p>
          <a:p>
            <a:pPr marL="457200" indent="-457200">
              <a:buFont typeface="+mj-lt"/>
              <a:buAutoNum type="arabicPeriod"/>
            </a:pPr>
            <a:endParaRPr lang="en-US" sz="2000" dirty="0"/>
          </a:p>
        </p:txBody>
      </p:sp>
      <p:sp>
        <p:nvSpPr>
          <p:cNvPr id="4" name="Slide Number Placeholder 3"/>
          <p:cNvSpPr>
            <a:spLocks noGrp="1"/>
          </p:cNvSpPr>
          <p:nvPr>
            <p:ph type="sldNum" sz="quarter" idx="12"/>
          </p:nvPr>
        </p:nvSpPr>
        <p:spPr>
          <a:xfrm>
            <a:off x="6705600" y="6381750"/>
            <a:ext cx="2133600" cy="476250"/>
          </a:xfrm>
        </p:spPr>
        <p:txBody>
          <a:bodyPr/>
          <a:lstStyle/>
          <a:p>
            <a:pPr>
              <a:defRPr/>
            </a:pPr>
            <a:fld id="{A2E7022B-A05F-4F7C-B8FE-8668FE526C99}" type="slidenum">
              <a:rPr lang="en-US" smtClean="0"/>
              <a:pPr>
                <a:defRPr/>
              </a:pPr>
              <a:t>56</a:t>
            </a:fld>
            <a:endParaRPr lang="en-US" dirty="0"/>
          </a:p>
        </p:txBody>
      </p:sp>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PBT</a:t>
            </a:r>
          </a:p>
        </p:txBody>
      </p:sp>
      <p:sp>
        <p:nvSpPr>
          <p:cNvPr id="2" name="Rectangle 1"/>
          <p:cNvSpPr/>
          <p:nvPr/>
        </p:nvSpPr>
        <p:spPr>
          <a:xfrm>
            <a:off x="2133600" y="5943600"/>
            <a:ext cx="7391400" cy="646331"/>
          </a:xfrm>
          <a:prstGeom prst="rect">
            <a:avLst/>
          </a:prstGeom>
        </p:spPr>
        <p:txBody>
          <a:bodyPr wrap="square">
            <a:spAutoFit/>
          </a:bodyPr>
          <a:lstStyle/>
          <a:p>
            <a:pPr marL="0" indent="0">
              <a:buNone/>
            </a:pPr>
            <a:r>
              <a:rPr lang="en-US" b="1" u="sng" dirty="0">
                <a:solidFill>
                  <a:srgbClr val="FF0000"/>
                </a:solidFill>
              </a:rPr>
              <a:t>IMPORTANT</a:t>
            </a:r>
            <a:r>
              <a:rPr lang="en-US" b="1" dirty="0">
                <a:solidFill>
                  <a:srgbClr val="FF0000"/>
                </a:solidFill>
              </a:rPr>
              <a:t>:  Verify the accuracy of the NUMBER OF TO BE SCORED DOCUMENTS (Box 5) on your Document Count Form.</a:t>
            </a:r>
          </a:p>
        </p:txBody>
      </p:sp>
    </p:spTree>
    <p:extLst>
      <p:ext uri="{BB962C8B-B14F-4D97-AF65-F5344CB8AC3E}">
        <p14:creationId xmlns:p14="http://schemas.microsoft.com/office/powerpoint/2010/main" val="6248114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dirty="0"/>
              <a:t>School Assessment Coordinator</a:t>
            </a:r>
            <a:br>
              <a:rPr lang="en-US" dirty="0"/>
            </a:br>
            <a:r>
              <a:rPr lang="en-US" dirty="0"/>
              <a:t>After Testing</a:t>
            </a:r>
          </a:p>
        </p:txBody>
      </p:sp>
      <p:sp>
        <p:nvSpPr>
          <p:cNvPr id="3" name="Content Placeholder 2"/>
          <p:cNvSpPr>
            <a:spLocks noGrp="1"/>
          </p:cNvSpPr>
          <p:nvPr>
            <p:ph idx="1"/>
          </p:nvPr>
        </p:nvSpPr>
        <p:spPr>
          <a:xfrm>
            <a:off x="76200" y="1828800"/>
            <a:ext cx="8991600" cy="5029200"/>
          </a:xfrm>
        </p:spPr>
        <p:txBody>
          <a:bodyPr/>
          <a:lstStyle/>
          <a:p>
            <a:pPr>
              <a:spcBef>
                <a:spcPts val="600"/>
              </a:spcBef>
              <a:spcAft>
                <a:spcPts val="600"/>
              </a:spcAft>
              <a:buNone/>
              <a:defRPr/>
            </a:pPr>
            <a:r>
              <a:rPr lang="en-US" b="1" kern="1200" dirty="0">
                <a:solidFill>
                  <a:srgbClr val="000000"/>
                </a:solidFill>
              </a:rPr>
              <a:t>Paper Bands</a:t>
            </a:r>
            <a:endParaRPr lang="en-US" dirty="0"/>
          </a:p>
          <a:p>
            <a:pPr marL="0" indent="0">
              <a:buNone/>
            </a:pPr>
            <a:r>
              <a:rPr lang="en-US" sz="2000" b="1" dirty="0"/>
              <a:t>Documents for each special program must be banded separately. </a:t>
            </a:r>
            <a:r>
              <a:rPr lang="en-US" sz="2000" dirty="0"/>
              <a:t>You may use more than one paper band per document type, if necessary. </a:t>
            </a:r>
          </a:p>
          <a:p>
            <a:pPr marL="0" indent="0">
              <a:buNone/>
            </a:pPr>
            <a:r>
              <a:rPr lang="en-US" sz="2000" dirty="0"/>
              <a:t>Follow these steps for each paper band you use:</a:t>
            </a:r>
          </a:p>
          <a:p>
            <a:pPr marL="0" indent="0">
              <a:buNone/>
            </a:pPr>
            <a:endParaRPr lang="en-US" sz="2000" dirty="0"/>
          </a:p>
          <a:p>
            <a:pPr marL="457200" indent="-457200">
              <a:buFont typeface="+mj-lt"/>
              <a:buAutoNum type="arabicPeriod"/>
            </a:pPr>
            <a:r>
              <a:rPr lang="en-US" sz="2000" dirty="0"/>
              <a:t>Write the district/school number and school name on the paper band.</a:t>
            </a:r>
          </a:p>
          <a:p>
            <a:pPr marL="457200" indent="-457200">
              <a:buFont typeface="+mj-lt"/>
              <a:buAutoNum type="arabicPeriod"/>
            </a:pPr>
            <a:r>
              <a:rPr lang="en-US" sz="2000" dirty="0"/>
              <a:t>Count and record the number of TO BE SCORED documents that will be banded in each paper band. </a:t>
            </a:r>
          </a:p>
          <a:p>
            <a:pPr marL="457200" indent="-457200">
              <a:buFont typeface="+mj-lt"/>
              <a:buAutoNum type="arabicPeriod"/>
            </a:pPr>
            <a:r>
              <a:rPr lang="en-US" sz="2000" dirty="0"/>
              <a:t>Number the paper bands 1 of </a:t>
            </a:r>
            <a:r>
              <a:rPr lang="en-US" sz="2000" i="1" dirty="0"/>
              <a:t>n</a:t>
            </a:r>
            <a:r>
              <a:rPr lang="en-US" sz="2000" dirty="0"/>
              <a:t>, 2 of </a:t>
            </a:r>
            <a:r>
              <a:rPr lang="en-US" sz="2000" i="1" dirty="0"/>
              <a:t>n</a:t>
            </a:r>
            <a:r>
              <a:rPr lang="en-US" sz="2000" dirty="0"/>
              <a:t>, etc., where </a:t>
            </a:r>
            <a:r>
              <a:rPr lang="en-US" sz="2000" i="1" dirty="0"/>
              <a:t>n </a:t>
            </a:r>
            <a:r>
              <a:rPr lang="en-US" sz="2000" dirty="0"/>
              <a:t>is the school’s total number of banded stacks per Document Count Form.</a:t>
            </a:r>
          </a:p>
          <a:p>
            <a:pPr marL="457200" indent="-457200">
              <a:buFont typeface="+mj-lt"/>
              <a:buAutoNum type="arabicPeriod" startAt="3"/>
            </a:pPr>
            <a:r>
              <a:rPr lang="en-US" sz="2000" dirty="0"/>
              <a:t>Place a paper band around each stack of TO BE SCORED test and answer books include the Document Count Form under the paper band.</a:t>
            </a:r>
            <a:endParaRPr lang="en-US" sz="2000" b="1" dirty="0"/>
          </a:p>
          <a:p>
            <a:pPr marL="457200" indent="-457200">
              <a:buFont typeface="+mj-lt"/>
              <a:buAutoNum type="arabicPeriod" startAt="3"/>
            </a:pPr>
            <a:r>
              <a:rPr lang="en-US" sz="2000" dirty="0"/>
              <a:t>Seal the paper band and be sure that it securely holds the documents. Do not use staples, paper clips, or tape.</a:t>
            </a:r>
            <a:endParaRPr lang="en-US" sz="2000" b="1" dirty="0"/>
          </a:p>
          <a:p>
            <a:pPr marL="457200" indent="-457200">
              <a:buFont typeface="+mj-lt"/>
              <a:buAutoNum type="arabicPeriod"/>
            </a:pPr>
            <a:endParaRPr lang="en-US" sz="1600" dirty="0"/>
          </a:p>
        </p:txBody>
      </p:sp>
      <p:sp>
        <p:nvSpPr>
          <p:cNvPr id="4" name="Slide Number Placeholder 3"/>
          <p:cNvSpPr>
            <a:spLocks noGrp="1"/>
          </p:cNvSpPr>
          <p:nvPr>
            <p:ph type="sldNum" sz="quarter" idx="12"/>
          </p:nvPr>
        </p:nvSpPr>
        <p:spPr>
          <a:xfrm>
            <a:off x="6705600" y="6381750"/>
            <a:ext cx="2133600" cy="476250"/>
          </a:xfrm>
        </p:spPr>
        <p:txBody>
          <a:bodyPr/>
          <a:lstStyle/>
          <a:p>
            <a:pPr>
              <a:defRPr/>
            </a:pPr>
            <a:fld id="{A2E7022B-A05F-4F7C-B8FE-8668FE526C99}" type="slidenum">
              <a:rPr lang="en-US" smtClean="0"/>
              <a:pPr>
                <a:defRPr/>
              </a:pPr>
              <a:t>57</a:t>
            </a:fld>
            <a:endParaRPr lang="en-US" dirty="0"/>
          </a:p>
        </p:txBody>
      </p:sp>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PBT</a:t>
            </a:r>
          </a:p>
        </p:txBody>
      </p:sp>
    </p:spTree>
    <p:extLst>
      <p:ext uri="{BB962C8B-B14F-4D97-AF65-F5344CB8AC3E}">
        <p14:creationId xmlns:p14="http://schemas.microsoft.com/office/powerpoint/2010/main" val="32389876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dirty="0"/>
              <a:t>School Assessment Coordinator</a:t>
            </a:r>
            <a:br>
              <a:rPr lang="en-US" dirty="0"/>
            </a:br>
            <a:r>
              <a:rPr lang="en-US" dirty="0"/>
              <a:t>After Testing</a:t>
            </a:r>
          </a:p>
        </p:txBody>
      </p:sp>
      <p:sp>
        <p:nvSpPr>
          <p:cNvPr id="4" name="Slide Number Placeholder 3"/>
          <p:cNvSpPr>
            <a:spLocks noGrp="1"/>
          </p:cNvSpPr>
          <p:nvPr>
            <p:ph type="sldNum" sz="quarter" idx="12"/>
          </p:nvPr>
        </p:nvSpPr>
        <p:spPr>
          <a:xfrm>
            <a:off x="6705600" y="6381750"/>
            <a:ext cx="2133600" cy="476250"/>
          </a:xfrm>
        </p:spPr>
        <p:txBody>
          <a:bodyPr/>
          <a:lstStyle/>
          <a:p>
            <a:pPr>
              <a:defRPr/>
            </a:pPr>
            <a:fld id="{A2E7022B-A05F-4F7C-B8FE-8668FE526C99}" type="slidenum">
              <a:rPr lang="en-US" smtClean="0"/>
              <a:pPr>
                <a:defRPr/>
              </a:pPr>
              <a:t>58</a:t>
            </a:fld>
            <a:endParaRPr lang="en-US" dirty="0"/>
          </a:p>
        </p:txBody>
      </p:sp>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PBT</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0"/>
            <a:ext cx="48958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9400" y="2286000"/>
            <a:ext cx="28956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495800"/>
            <a:ext cx="24003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819525"/>
            <a:ext cx="217170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82791" y="1828800"/>
            <a:ext cx="6554038" cy="369332"/>
          </a:xfrm>
          <a:prstGeom prst="rect">
            <a:avLst/>
          </a:prstGeom>
          <a:noFill/>
        </p:spPr>
        <p:txBody>
          <a:bodyPr wrap="none" rtlCol="0">
            <a:spAutoFit/>
          </a:bodyPr>
          <a:lstStyle/>
          <a:p>
            <a:r>
              <a:rPr lang="en-US" b="1" dirty="0"/>
              <a:t>Packaging Diagram for TO BE SCORED Regular Print PBT</a:t>
            </a:r>
          </a:p>
        </p:txBody>
      </p:sp>
      <p:sp>
        <p:nvSpPr>
          <p:cNvPr id="18" name="Rectangle 17"/>
          <p:cNvSpPr/>
          <p:nvPr/>
        </p:nvSpPr>
        <p:spPr>
          <a:xfrm>
            <a:off x="6400800" y="4382060"/>
            <a:ext cx="2400300" cy="2031325"/>
          </a:xfrm>
          <a:prstGeom prst="rect">
            <a:avLst/>
          </a:prstGeom>
        </p:spPr>
        <p:txBody>
          <a:bodyPr wrap="square">
            <a:spAutoFit/>
          </a:bodyPr>
          <a:lstStyle/>
          <a:p>
            <a:r>
              <a:rPr lang="en-US" dirty="0"/>
              <a:t>Refer to the packaging diagrams on pages 73–74 of the </a:t>
            </a:r>
            <a:r>
              <a:rPr lang="en-US" dirty="0">
                <a:solidFill>
                  <a:srgbClr val="000000"/>
                </a:solidFill>
              </a:rPr>
              <a:t>Fall/Winter 2016 NGSSS EOC &amp; Retakes Manual </a:t>
            </a:r>
            <a:r>
              <a:rPr lang="en-US" dirty="0"/>
              <a:t>for guidance.</a:t>
            </a:r>
          </a:p>
        </p:txBody>
      </p:sp>
    </p:spTree>
    <p:extLst>
      <p:ext uri="{BB962C8B-B14F-4D97-AF65-F5344CB8AC3E}">
        <p14:creationId xmlns:p14="http://schemas.microsoft.com/office/powerpoint/2010/main" val="12143627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304800" y="304800"/>
            <a:ext cx="8839200" cy="1219200"/>
          </a:xfrm>
        </p:spPr>
        <p:txBody>
          <a:bodyPr/>
          <a:lstStyle/>
          <a:p>
            <a:r>
              <a:rPr lang="en-US" dirty="0"/>
              <a:t/>
            </a:r>
            <a:br>
              <a:rPr lang="en-US" dirty="0"/>
            </a:br>
            <a:r>
              <a:rPr lang="en-US" dirty="0"/>
              <a:t>School Assessment Coordinator</a:t>
            </a:r>
            <a:br>
              <a:rPr lang="en-US" dirty="0"/>
            </a:br>
            <a:r>
              <a:rPr lang="en-US" dirty="0"/>
              <a:t>After Testing</a:t>
            </a:r>
            <a:br>
              <a:rPr lang="en-US" dirty="0"/>
            </a:br>
            <a:endParaRPr lang="en-US" dirty="0"/>
          </a:p>
        </p:txBody>
      </p:sp>
      <p:sp>
        <p:nvSpPr>
          <p:cNvPr id="94211" name="Slide Number Placeholder 3"/>
          <p:cNvSpPr>
            <a:spLocks noGrp="1"/>
          </p:cNvSpPr>
          <p:nvPr>
            <p:ph type="sldNum" sz="quarter" idx="12"/>
          </p:nvPr>
        </p:nvSpPr>
        <p:spPr/>
        <p:txBody>
          <a:bodyPr/>
          <a:lstStyle/>
          <a:p>
            <a:pPr>
              <a:defRPr/>
            </a:pPr>
            <a:fld id="{0F2F9159-9CF8-488D-8B91-FB3698F724FE}" type="slidenum">
              <a:rPr lang="en-US" smtClean="0">
                <a:latin typeface="Arial" pitchFamily="34" charset="0"/>
              </a:rPr>
              <a:pPr>
                <a:defRPr/>
              </a:pPr>
              <a:t>59</a:t>
            </a:fld>
            <a:endParaRPr lang="en-US" dirty="0">
              <a:latin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800849751"/>
              </p:ext>
            </p:extLst>
          </p:nvPr>
        </p:nvGraphicFramePr>
        <p:xfrm>
          <a:off x="304800" y="2412831"/>
          <a:ext cx="8636540" cy="3779512"/>
        </p:xfrm>
        <a:graphic>
          <a:graphicData uri="http://schemas.openxmlformats.org/drawingml/2006/table">
            <a:tbl>
              <a:tblPr>
                <a:tableStyleId>{35758FB7-9AC5-4552-8A53-C91805E547FA}</a:tableStyleId>
              </a:tblPr>
              <a:tblGrid>
                <a:gridCol w="1598836">
                  <a:extLst>
                    <a:ext uri="{9D8B030D-6E8A-4147-A177-3AD203B41FA5}">
                      <a16:colId xmlns:a16="http://schemas.microsoft.com/office/drawing/2014/main" xmlns="" val="20000"/>
                    </a:ext>
                  </a:extLst>
                </a:gridCol>
                <a:gridCol w="5518314">
                  <a:extLst>
                    <a:ext uri="{9D8B030D-6E8A-4147-A177-3AD203B41FA5}">
                      <a16:colId xmlns:a16="http://schemas.microsoft.com/office/drawing/2014/main" xmlns="" val="20001"/>
                    </a:ext>
                  </a:extLst>
                </a:gridCol>
                <a:gridCol w="1519390">
                  <a:extLst>
                    <a:ext uri="{9D8B030D-6E8A-4147-A177-3AD203B41FA5}">
                      <a16:colId xmlns:a16="http://schemas.microsoft.com/office/drawing/2014/main" xmlns="" val="20002"/>
                    </a:ext>
                  </a:extLst>
                </a:gridCol>
              </a:tblGrid>
              <a:tr h="3309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573088" algn="l"/>
                        </a:tabLst>
                      </a:pPr>
                      <a:r>
                        <a:rPr kumimoji="0" lang="en-US" sz="1400" b="1" u="none" strike="noStrike" cap="none" normalizeH="0" baseline="0" dirty="0">
                          <a:ln>
                            <a:noFill/>
                          </a:ln>
                          <a:effectLst/>
                        </a:rPr>
                        <a:t>NGSSS EOC TEST</a:t>
                      </a:r>
                      <a:endParaRPr kumimoji="0" lang="en-US" sz="1400" b="1" i="0" u="none" strike="noStrike" cap="none" normalizeH="0" baseline="0" dirty="0">
                        <a:ln>
                          <a:noFill/>
                        </a:ln>
                        <a:solidFill>
                          <a:schemeClr val="tx1"/>
                        </a:solidFill>
                        <a:effectLst/>
                        <a:latin typeface="+mn-lt"/>
                        <a:cs typeface="Tahoma" pitchFamily="34" charset="0"/>
                      </a:endParaRPr>
                    </a:p>
                  </a:txBody>
                  <a:tcPr marT="45718" marB="45718" anchor="ctr" horzOverflow="overflow">
                    <a:solidFill>
                      <a:srgbClr val="FF6A1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573088" algn="l"/>
                        </a:tabLst>
                      </a:pPr>
                      <a:r>
                        <a:rPr kumimoji="0" lang="en-US" sz="1400" b="1" u="none" strike="noStrike" cap="none" normalizeH="0" baseline="0" dirty="0">
                          <a:ln>
                            <a:noFill/>
                          </a:ln>
                          <a:effectLst/>
                        </a:rPr>
                        <a:t>MATERIALS TO BE INCLUDED</a:t>
                      </a:r>
                      <a:endParaRPr kumimoji="0" lang="en-US" sz="1400" b="1" i="0" u="none" strike="noStrike" cap="none" normalizeH="0" baseline="0" dirty="0">
                        <a:ln>
                          <a:noFill/>
                        </a:ln>
                        <a:solidFill>
                          <a:schemeClr val="tx1"/>
                        </a:solidFill>
                        <a:effectLst/>
                        <a:latin typeface="+mn-lt"/>
                        <a:cs typeface="Tahoma" pitchFamily="34" charset="0"/>
                      </a:endParaRPr>
                    </a:p>
                  </a:txBody>
                  <a:tcPr marT="45718" marB="45718" anchor="ctr" horzOverflow="overflow">
                    <a:solidFill>
                      <a:srgbClr val="FF6A1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573088" algn="l"/>
                        </a:tabLst>
                      </a:pPr>
                      <a:r>
                        <a:rPr kumimoji="0" lang="en-US" sz="1400" b="1" u="none" strike="noStrike" cap="none" normalizeH="0" baseline="0" dirty="0">
                          <a:ln>
                            <a:noFill/>
                          </a:ln>
                          <a:effectLst/>
                        </a:rPr>
                        <a:t>LABEL COLOR</a:t>
                      </a:r>
                      <a:endParaRPr kumimoji="0" lang="en-US" sz="1400" b="1" i="0" u="none" strike="noStrike" cap="none" normalizeH="0" baseline="0" dirty="0">
                        <a:ln>
                          <a:noFill/>
                        </a:ln>
                        <a:solidFill>
                          <a:schemeClr val="tx1"/>
                        </a:solidFill>
                        <a:effectLst/>
                        <a:latin typeface="+mn-lt"/>
                        <a:cs typeface="Tahoma" pitchFamily="34" charset="0"/>
                      </a:endParaRPr>
                    </a:p>
                  </a:txBody>
                  <a:tcPr marT="45718" marB="45718" anchor="ctr" horzOverflow="overflow">
                    <a:solidFill>
                      <a:srgbClr val="FF6A13"/>
                    </a:solidFill>
                  </a:tcPr>
                </a:tc>
                <a:extLst>
                  <a:ext uri="{0D108BD9-81ED-4DB2-BD59-A6C34878D82A}">
                    <a16:rowId xmlns:a16="http://schemas.microsoft.com/office/drawing/2014/main" xmlns="" val="10000"/>
                  </a:ext>
                </a:extLst>
              </a:tr>
              <a:tr h="2879722">
                <a:tc>
                  <a:txBody>
                    <a:bodyPr/>
                    <a:lstStyle/>
                    <a:p>
                      <a:pPr marL="285750" marR="0" lvl="0" indent="-285750" algn="l" defTabSz="914400" rtl="0" eaLnBrk="1" fontAlgn="base" latinLnBrk="0" hangingPunct="1">
                        <a:lnSpc>
                          <a:spcPct val="100000"/>
                        </a:lnSpc>
                        <a:spcBef>
                          <a:spcPct val="20000"/>
                        </a:spcBef>
                        <a:spcAft>
                          <a:spcPct val="0"/>
                        </a:spcAft>
                        <a:buClrTx/>
                        <a:buSzPct val="125000"/>
                        <a:buFont typeface="Arial" pitchFamily="34" charset="0"/>
                        <a:buChar char="•"/>
                        <a:tabLst>
                          <a:tab pos="573088" algn="l"/>
                        </a:tabLst>
                        <a:defRPr/>
                      </a:pPr>
                      <a:r>
                        <a:rPr kumimoji="0" lang="en-US" sz="1500" u="none" strike="noStrike" kern="1200" cap="none" normalizeH="0" baseline="0" dirty="0">
                          <a:ln>
                            <a:noFill/>
                          </a:ln>
                          <a:effectLst/>
                        </a:rPr>
                        <a:t>Algebra 1 Retake </a:t>
                      </a:r>
                    </a:p>
                    <a:p>
                      <a:pPr marL="0" marR="0" lvl="0" indent="0" algn="l" defTabSz="914400" rtl="0" eaLnBrk="1" fontAlgn="base" latinLnBrk="0" hangingPunct="1">
                        <a:lnSpc>
                          <a:spcPct val="100000"/>
                        </a:lnSpc>
                        <a:spcBef>
                          <a:spcPct val="20000"/>
                        </a:spcBef>
                        <a:spcAft>
                          <a:spcPct val="0"/>
                        </a:spcAft>
                        <a:buClrTx/>
                        <a:buSzPct val="125000"/>
                        <a:buFont typeface="Arial" pitchFamily="34" charset="0"/>
                        <a:buNone/>
                        <a:tabLst>
                          <a:tab pos="573088" algn="l"/>
                        </a:tabLst>
                        <a:defRPr/>
                      </a:pPr>
                      <a:endParaRPr kumimoji="0" lang="en-US" sz="1500" u="none" strike="noStrike" kern="1200" cap="none" normalizeH="0" baseline="0" dirty="0">
                        <a:ln>
                          <a:noFill/>
                        </a:ln>
                        <a:effectLst/>
                      </a:endParaRPr>
                    </a:p>
                    <a:p>
                      <a:pPr marL="285750" marR="0" lvl="0" indent="-285750" algn="l" defTabSz="914400" rtl="0" eaLnBrk="1" fontAlgn="base" latinLnBrk="0" hangingPunct="1">
                        <a:lnSpc>
                          <a:spcPct val="100000"/>
                        </a:lnSpc>
                        <a:spcBef>
                          <a:spcPct val="20000"/>
                        </a:spcBef>
                        <a:spcAft>
                          <a:spcPct val="0"/>
                        </a:spcAft>
                        <a:buClrTx/>
                        <a:buSzPct val="125000"/>
                        <a:buFont typeface="Arial" pitchFamily="34" charset="0"/>
                        <a:buChar char="•"/>
                        <a:tabLst>
                          <a:tab pos="573088" algn="l"/>
                        </a:tabLst>
                        <a:defRPr/>
                      </a:pPr>
                      <a:r>
                        <a:rPr kumimoji="0" lang="en-US" sz="1500" u="none" strike="noStrike" cap="none" normalizeH="0" baseline="0" dirty="0">
                          <a:ln>
                            <a:noFill/>
                          </a:ln>
                          <a:effectLst/>
                        </a:rPr>
                        <a:t>Biology 1 </a:t>
                      </a:r>
                    </a:p>
                    <a:p>
                      <a:pPr marL="0" marR="0" lvl="0" indent="0" algn="l" defTabSz="914400" rtl="0" eaLnBrk="1" fontAlgn="base" latinLnBrk="0" hangingPunct="1">
                        <a:lnSpc>
                          <a:spcPct val="100000"/>
                        </a:lnSpc>
                        <a:spcBef>
                          <a:spcPct val="20000"/>
                        </a:spcBef>
                        <a:spcAft>
                          <a:spcPct val="0"/>
                        </a:spcAft>
                        <a:buClrTx/>
                        <a:buSzPct val="125000"/>
                        <a:buFont typeface="Arial" pitchFamily="34" charset="0"/>
                        <a:buNone/>
                        <a:tabLst>
                          <a:tab pos="573088" algn="l"/>
                        </a:tabLst>
                        <a:defRPr/>
                      </a:pPr>
                      <a:endParaRPr kumimoji="0" lang="en-US" sz="1500" u="none" strike="noStrike" cap="none" normalizeH="0" baseline="0" dirty="0">
                        <a:ln>
                          <a:noFill/>
                        </a:ln>
                        <a:effectLst/>
                      </a:endParaRPr>
                    </a:p>
                    <a:p>
                      <a:pPr marL="285750" marR="0" lvl="0" indent="-285750" algn="l" defTabSz="914400" rtl="0" eaLnBrk="1" fontAlgn="base" latinLnBrk="0" hangingPunct="1">
                        <a:lnSpc>
                          <a:spcPct val="100000"/>
                        </a:lnSpc>
                        <a:spcBef>
                          <a:spcPct val="20000"/>
                        </a:spcBef>
                        <a:spcAft>
                          <a:spcPct val="0"/>
                        </a:spcAft>
                        <a:buClrTx/>
                        <a:buSzPct val="125000"/>
                        <a:buFont typeface="Arial" pitchFamily="34" charset="0"/>
                        <a:buChar char="•"/>
                        <a:tabLst>
                          <a:tab pos="573088" algn="l"/>
                        </a:tabLst>
                        <a:defRPr/>
                      </a:pPr>
                      <a:r>
                        <a:rPr kumimoji="0" lang="en-US" sz="1500" u="none" strike="noStrike" cap="none" normalizeH="0" baseline="0" dirty="0">
                          <a:ln>
                            <a:noFill/>
                          </a:ln>
                          <a:effectLst/>
                        </a:rPr>
                        <a:t>Civics</a:t>
                      </a:r>
                    </a:p>
                    <a:p>
                      <a:pPr marL="0" marR="0" lvl="0" indent="0" algn="l" defTabSz="914400" rtl="0" eaLnBrk="1" fontAlgn="base" latinLnBrk="0" hangingPunct="1">
                        <a:lnSpc>
                          <a:spcPct val="100000"/>
                        </a:lnSpc>
                        <a:spcBef>
                          <a:spcPct val="20000"/>
                        </a:spcBef>
                        <a:spcAft>
                          <a:spcPct val="0"/>
                        </a:spcAft>
                        <a:buClrTx/>
                        <a:buSzPct val="125000"/>
                        <a:buFont typeface="Arial" pitchFamily="34" charset="0"/>
                        <a:buNone/>
                        <a:tabLst>
                          <a:tab pos="573088" algn="l"/>
                        </a:tabLst>
                        <a:defRPr/>
                      </a:pPr>
                      <a:endParaRPr kumimoji="0" lang="en-US" sz="1500" u="none" strike="noStrike" cap="none" normalizeH="0" baseline="0" dirty="0">
                        <a:ln>
                          <a:noFill/>
                        </a:ln>
                        <a:effectLst/>
                      </a:endParaRPr>
                    </a:p>
                    <a:p>
                      <a:pPr marL="285750" marR="0" lvl="0" indent="-285750" algn="l" defTabSz="914400" rtl="0" eaLnBrk="1" fontAlgn="base" latinLnBrk="0" hangingPunct="1">
                        <a:lnSpc>
                          <a:spcPct val="100000"/>
                        </a:lnSpc>
                        <a:spcBef>
                          <a:spcPct val="20000"/>
                        </a:spcBef>
                        <a:spcAft>
                          <a:spcPct val="0"/>
                        </a:spcAft>
                        <a:buClrTx/>
                        <a:buSzPct val="125000"/>
                        <a:buFont typeface="Arial" pitchFamily="34" charset="0"/>
                        <a:buChar char="•"/>
                        <a:tabLst>
                          <a:tab pos="573088" algn="l"/>
                        </a:tabLst>
                        <a:defRPr/>
                      </a:pPr>
                      <a:r>
                        <a:rPr kumimoji="0" lang="en-US" sz="1500" u="none" strike="noStrike" kern="1200" cap="none" normalizeH="0" baseline="0" dirty="0">
                          <a:ln>
                            <a:noFill/>
                          </a:ln>
                          <a:effectLst/>
                        </a:rPr>
                        <a:t>US History </a:t>
                      </a:r>
                    </a:p>
                    <a:p>
                      <a:pPr marL="0" marR="0" lvl="0" indent="0" algn="l" defTabSz="914400" rtl="0" eaLnBrk="1" fontAlgn="base" latinLnBrk="0" hangingPunct="1">
                        <a:lnSpc>
                          <a:spcPct val="100000"/>
                        </a:lnSpc>
                        <a:spcBef>
                          <a:spcPct val="20000"/>
                        </a:spcBef>
                        <a:spcAft>
                          <a:spcPct val="0"/>
                        </a:spcAft>
                        <a:buClrTx/>
                        <a:buSzPct val="125000"/>
                        <a:buFont typeface="Arial" pitchFamily="34" charset="0"/>
                        <a:buNone/>
                        <a:tabLst>
                          <a:tab pos="573088" algn="l"/>
                        </a:tabLst>
                        <a:defRPr/>
                      </a:pPr>
                      <a:endParaRPr kumimoji="0" lang="en-US" sz="1500" b="1" u="none" strike="noStrike" cap="none" normalizeH="0" baseline="0" dirty="0">
                        <a:ln>
                          <a:noFill/>
                        </a:ln>
                        <a:effectLst/>
                        <a:latin typeface="+mn-lt"/>
                      </a:endParaRPr>
                    </a:p>
                  </a:txBody>
                  <a:tcPr marT="45718" marB="45718" horzOverflow="overflow">
                    <a:solidFill>
                      <a:srgbClr val="FFEEDD"/>
                    </a:solidFill>
                  </a:tcPr>
                </a:tc>
                <a:tc>
                  <a:txBody>
                    <a:bodyPr/>
                    <a:lstStyle/>
                    <a:p>
                      <a:pPr marL="285750" lvl="0" indent="-285750">
                        <a:buFont typeface="Arial" pitchFamily="34" charset="0"/>
                        <a:buChar char="•"/>
                      </a:pPr>
                      <a:r>
                        <a:rPr lang="en-US" sz="1600" kern="1200" dirty="0"/>
                        <a:t>Original Administration Record / Security Checklist or school’s developed form</a:t>
                      </a:r>
                    </a:p>
                    <a:p>
                      <a:pPr marL="285750" lvl="0" indent="-285750">
                        <a:buFont typeface="Arial" pitchFamily="34" charset="0"/>
                        <a:buChar char="•"/>
                      </a:pPr>
                      <a:r>
                        <a:rPr lang="en-US" sz="1600" kern="1200" dirty="0"/>
                        <a:t>Session Rosters (CBT)</a:t>
                      </a:r>
                    </a:p>
                    <a:p>
                      <a:pPr marL="285750" lvl="0" indent="-285750">
                        <a:buFont typeface="Arial" pitchFamily="34" charset="0"/>
                        <a:buChar char="•"/>
                      </a:pPr>
                      <a:r>
                        <a:rPr lang="en-US" sz="1600" kern="1200" dirty="0"/>
                        <a:t>Original Security Logs</a:t>
                      </a:r>
                    </a:p>
                    <a:p>
                      <a:pPr marL="285750" lvl="0" indent="-285750">
                        <a:buFont typeface="Arial" pitchFamily="34" charset="0"/>
                        <a:buChar char="•"/>
                      </a:pPr>
                      <a:r>
                        <a:rPr lang="en-US" sz="1600" kern="1200" dirty="0"/>
                        <a:t>Original Seating Charts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kern="1200" dirty="0"/>
                        <a:t>Original Test Materials</a:t>
                      </a:r>
                      <a:r>
                        <a:rPr lang="en-US" sz="1600" kern="1200" baseline="0" dirty="0"/>
                        <a:t> </a:t>
                      </a:r>
                      <a:r>
                        <a:rPr lang="en-US" sz="1600" kern="1200" dirty="0"/>
                        <a:t>Chain of Custody Form (PBT only)</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kern="1200" dirty="0"/>
                        <a:t>CBT Work Folders (used</a:t>
                      </a:r>
                      <a:r>
                        <a:rPr lang="en-US" sz="1600" kern="1200" baseline="0" dirty="0"/>
                        <a:t> and unused)</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kern="1200" baseline="0" dirty="0"/>
                        <a:t>CBT Worksheets (used and unused)</a:t>
                      </a:r>
                      <a:endParaRPr lang="en-US" sz="1600" kern="1200" dirty="0"/>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kern="1200" dirty="0"/>
                        <a:t>Algebra 1 Retake EOC Reference Sheets (used and unused)</a:t>
                      </a:r>
                    </a:p>
                    <a:p>
                      <a:pPr marL="285750" lvl="0" indent="-285750">
                        <a:buFont typeface="Arial" pitchFamily="34" charset="0"/>
                        <a:buChar char="•"/>
                      </a:pPr>
                      <a:r>
                        <a:rPr lang="en-US" sz="1600" kern="1200" dirty="0"/>
                        <a:t>Periodic Tables (used and</a:t>
                      </a:r>
                      <a:r>
                        <a:rPr lang="en-US" sz="1600" kern="1200" baseline="0" dirty="0"/>
                        <a:t> unused</a:t>
                      </a:r>
                      <a:r>
                        <a:rPr lang="en-US" sz="1600" kern="1200" dirty="0"/>
                        <a:t>)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1" kern="1200" dirty="0">
                          <a:solidFill>
                            <a:srgbClr val="FF0000"/>
                          </a:solidFill>
                        </a:rPr>
                        <a:t>Original School Procedural Checklist</a:t>
                      </a:r>
                      <a:r>
                        <a:rPr lang="en-US" sz="1600" b="1" kern="1200" baseline="0" dirty="0">
                          <a:solidFill>
                            <a:srgbClr val="FF0000"/>
                          </a:solidFill>
                        </a:rPr>
                        <a:t> </a:t>
                      </a:r>
                      <a:r>
                        <a:rPr lang="en-US" sz="1600" b="1" kern="1200" dirty="0">
                          <a:solidFill>
                            <a:srgbClr val="FF0000"/>
                          </a:solidFill>
                        </a:rPr>
                        <a:t>(FM-6927)</a:t>
                      </a:r>
                    </a:p>
                  </a:txBody>
                  <a:tcPr marT="45718" marB="45718" horzOverflow="overflow">
                    <a:solidFill>
                      <a:srgbClr val="FFEE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573088" algn="l"/>
                        </a:tabLst>
                        <a:defRPr/>
                      </a:pPr>
                      <a:endParaRPr kumimoji="0" lang="en-US" sz="1500"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tab pos="573088" algn="l"/>
                        </a:tabLst>
                        <a:defRPr/>
                      </a:pPr>
                      <a:r>
                        <a:rPr kumimoji="0" lang="en-US" sz="1600" u="none" strike="noStrike" cap="none" normalizeH="0" baseline="0" dirty="0">
                          <a:ln>
                            <a:noFill/>
                          </a:ln>
                          <a:effectLst/>
                        </a:rPr>
                        <a:t>No Return Label – </a:t>
                      </a:r>
                    </a:p>
                    <a:p>
                      <a:pPr marL="0" marR="0" lvl="0" indent="0" algn="ctr" defTabSz="914400" rtl="0" eaLnBrk="1" fontAlgn="base" latinLnBrk="0" hangingPunct="1">
                        <a:lnSpc>
                          <a:spcPct val="100000"/>
                        </a:lnSpc>
                        <a:spcBef>
                          <a:spcPct val="20000"/>
                        </a:spcBef>
                        <a:spcAft>
                          <a:spcPct val="0"/>
                        </a:spcAft>
                        <a:buClrTx/>
                        <a:buSzTx/>
                        <a:buFontTx/>
                        <a:buNone/>
                        <a:tabLst>
                          <a:tab pos="573088" algn="l"/>
                        </a:tabLst>
                        <a:defRPr/>
                      </a:pPr>
                      <a:r>
                        <a:rPr kumimoji="0" lang="en-US" sz="1600" u="none" strike="noStrike" cap="none" normalizeH="0" baseline="0" dirty="0">
                          <a:ln>
                            <a:noFill/>
                          </a:ln>
                          <a:effectLst/>
                        </a:rPr>
                        <a:t>Mark Box </a:t>
                      </a:r>
                    </a:p>
                    <a:p>
                      <a:pPr marL="0" marR="0" lvl="0" indent="0" algn="ctr" defTabSz="914400" rtl="0" eaLnBrk="1" fontAlgn="base" latinLnBrk="0" hangingPunct="1">
                        <a:lnSpc>
                          <a:spcPct val="100000"/>
                        </a:lnSpc>
                        <a:spcBef>
                          <a:spcPct val="20000"/>
                        </a:spcBef>
                        <a:spcAft>
                          <a:spcPct val="0"/>
                        </a:spcAft>
                        <a:buClrTx/>
                        <a:buSzTx/>
                        <a:buFontTx/>
                        <a:buNone/>
                        <a:tabLst>
                          <a:tab pos="573088" algn="l"/>
                        </a:tabLst>
                        <a:defRPr/>
                      </a:pPr>
                      <a:r>
                        <a:rPr kumimoji="0" lang="en-US" sz="1600" u="none" strike="noStrike" cap="none" normalizeH="0" baseline="0" dirty="0">
                          <a:ln>
                            <a:noFill/>
                          </a:ln>
                          <a:effectLst/>
                        </a:rPr>
                        <a:t>“District Coordinator ONLY”</a:t>
                      </a:r>
                    </a:p>
                    <a:p>
                      <a:pPr marL="0" marR="0" lvl="0" indent="0" algn="ctr" defTabSz="914400" rtl="0" eaLnBrk="1" fontAlgn="base" latinLnBrk="0" hangingPunct="1">
                        <a:lnSpc>
                          <a:spcPct val="100000"/>
                        </a:lnSpc>
                        <a:spcBef>
                          <a:spcPct val="20000"/>
                        </a:spcBef>
                        <a:spcAft>
                          <a:spcPct val="0"/>
                        </a:spcAft>
                        <a:buClrTx/>
                        <a:buSzTx/>
                        <a:buFontTx/>
                        <a:buNone/>
                        <a:tabLst>
                          <a:tab pos="573088" algn="l"/>
                        </a:tabLst>
                      </a:pPr>
                      <a:endParaRPr kumimoji="0" lang="en-US" sz="1500" b="1" i="1" u="none" strike="noStrike" cap="none" normalizeH="0" baseline="0" dirty="0">
                        <a:ln>
                          <a:noFill/>
                        </a:ln>
                        <a:solidFill>
                          <a:schemeClr val="tx1"/>
                        </a:solidFill>
                        <a:effectLst/>
                        <a:latin typeface="+mn-lt"/>
                        <a:cs typeface="Tahoma" pitchFamily="34" charset="0"/>
                      </a:endParaRPr>
                    </a:p>
                  </a:txBody>
                  <a:tcPr marT="45718" marB="45718" horzOverflow="overflow">
                    <a:solidFill>
                      <a:srgbClr val="FFEEDD"/>
                    </a:solidFill>
                  </a:tcPr>
                </a:tc>
                <a:extLst>
                  <a:ext uri="{0D108BD9-81ED-4DB2-BD59-A6C34878D82A}">
                    <a16:rowId xmlns:a16="http://schemas.microsoft.com/office/drawing/2014/main" xmlns="" val="10001"/>
                  </a:ext>
                </a:extLst>
              </a:tr>
            </a:tbl>
          </a:graphicData>
        </a:graphic>
      </p:graphicFrame>
      <p:sp>
        <p:nvSpPr>
          <p:cNvPr id="115733" name="TextBox 5"/>
          <p:cNvSpPr txBox="1">
            <a:spLocks noChangeArrowheads="1"/>
          </p:cNvSpPr>
          <p:nvPr/>
        </p:nvSpPr>
        <p:spPr bwMode="auto">
          <a:xfrm>
            <a:off x="-10160" y="6324600"/>
            <a:ext cx="9134856"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Tahoma" pitchFamily="34" charset="0"/>
              </a:defRPr>
            </a:lvl1pPr>
            <a:lvl2pPr marL="742950" indent="-285750" eaLnBrk="0" hangingPunct="0">
              <a:defRPr sz="1600" b="1">
                <a:solidFill>
                  <a:schemeClr val="tx1"/>
                </a:solidFill>
                <a:latin typeface="Tahoma" pitchFamily="34" charset="0"/>
              </a:defRPr>
            </a:lvl2pPr>
            <a:lvl3pPr marL="1143000" indent="-228600" eaLnBrk="0" hangingPunct="0">
              <a:defRPr sz="1600" b="1">
                <a:solidFill>
                  <a:schemeClr val="tx1"/>
                </a:solidFill>
                <a:latin typeface="Tahoma" pitchFamily="34" charset="0"/>
              </a:defRPr>
            </a:lvl3pPr>
            <a:lvl4pPr marL="1600200" indent="-228600" eaLnBrk="0" hangingPunct="0">
              <a:defRPr sz="1600" b="1">
                <a:solidFill>
                  <a:schemeClr val="tx1"/>
                </a:solidFill>
                <a:latin typeface="Tahoma" pitchFamily="34" charset="0"/>
              </a:defRPr>
            </a:lvl4pPr>
            <a:lvl5pPr marL="2057400" indent="-228600" eaLnBrk="0" hangingPunct="0">
              <a:defRPr sz="1600" b="1">
                <a:solidFill>
                  <a:schemeClr val="tx1"/>
                </a:solidFill>
                <a:latin typeface="Tahoma" pitchFamily="34" charset="0"/>
              </a:defRPr>
            </a:lvl5pPr>
            <a:lvl6pPr marL="2514600" indent="-228600" eaLnBrk="0" fontAlgn="base" hangingPunct="0">
              <a:spcBef>
                <a:spcPct val="0"/>
              </a:spcBef>
              <a:spcAft>
                <a:spcPct val="0"/>
              </a:spcAft>
              <a:defRPr sz="1600" b="1">
                <a:solidFill>
                  <a:schemeClr val="tx1"/>
                </a:solidFill>
                <a:latin typeface="Tahoma" pitchFamily="34" charset="0"/>
              </a:defRPr>
            </a:lvl6pPr>
            <a:lvl7pPr marL="2971800" indent="-228600" eaLnBrk="0" fontAlgn="base" hangingPunct="0">
              <a:spcBef>
                <a:spcPct val="0"/>
              </a:spcBef>
              <a:spcAft>
                <a:spcPct val="0"/>
              </a:spcAft>
              <a:defRPr sz="1600" b="1">
                <a:solidFill>
                  <a:schemeClr val="tx1"/>
                </a:solidFill>
                <a:latin typeface="Tahoma" pitchFamily="34" charset="0"/>
              </a:defRPr>
            </a:lvl7pPr>
            <a:lvl8pPr marL="3429000" indent="-228600" eaLnBrk="0" fontAlgn="base" hangingPunct="0">
              <a:spcBef>
                <a:spcPct val="0"/>
              </a:spcBef>
              <a:spcAft>
                <a:spcPct val="0"/>
              </a:spcAft>
              <a:defRPr sz="1600" b="1">
                <a:solidFill>
                  <a:schemeClr val="tx1"/>
                </a:solidFill>
                <a:latin typeface="Tahoma" pitchFamily="34" charset="0"/>
              </a:defRPr>
            </a:lvl8pPr>
            <a:lvl9pPr marL="3886200" indent="-228600" eaLnBrk="0" fontAlgn="base" hangingPunct="0">
              <a:spcBef>
                <a:spcPct val="0"/>
              </a:spcBef>
              <a:spcAft>
                <a:spcPct val="0"/>
              </a:spcAft>
              <a:defRPr sz="1600" b="1">
                <a:solidFill>
                  <a:schemeClr val="tx1"/>
                </a:solidFill>
                <a:latin typeface="Tahoma" pitchFamily="34" charset="0"/>
              </a:defRPr>
            </a:lvl9pPr>
          </a:lstStyle>
          <a:p>
            <a:pPr eaLnBrk="1" hangingPunct="1"/>
            <a:r>
              <a:rPr lang="en-US" sz="1500" b="0" dirty="0">
                <a:latin typeface="+mj-lt"/>
              </a:rPr>
              <a:t>Keep copies of documentation for your records. However, do not copy  used  work folders or worksheets. Note that the Student Authorization Tickets must be kept at the school for one calendar school year.             </a:t>
            </a:r>
          </a:p>
          <a:p>
            <a:pPr eaLnBrk="1" hangingPunct="1"/>
            <a:endParaRPr lang="en-US" dirty="0">
              <a:latin typeface="+mj-lt"/>
            </a:endParaRPr>
          </a:p>
        </p:txBody>
      </p:sp>
      <p:sp>
        <p:nvSpPr>
          <p:cNvPr id="7" name="TextBox 6"/>
          <p:cNvSpPr txBox="1"/>
          <p:nvPr/>
        </p:nvSpPr>
        <p:spPr>
          <a:xfrm>
            <a:off x="6172200" y="137198"/>
            <a:ext cx="2895600" cy="323165"/>
          </a:xfrm>
          <a:prstGeom prst="rect">
            <a:avLst/>
          </a:prstGeom>
          <a:noFill/>
        </p:spPr>
        <p:txBody>
          <a:bodyPr wrap="square" rtlCol="0">
            <a:spAutoFit/>
          </a:bodyPr>
          <a:lstStyle/>
          <a:p>
            <a:r>
              <a:rPr lang="en-US" sz="1500" b="1" dirty="0"/>
              <a:t>(see Friendly Reminder)</a:t>
            </a:r>
          </a:p>
        </p:txBody>
      </p:sp>
      <p:sp>
        <p:nvSpPr>
          <p:cNvPr id="2" name="Rectangle 1"/>
          <p:cNvSpPr/>
          <p:nvPr/>
        </p:nvSpPr>
        <p:spPr>
          <a:xfrm>
            <a:off x="0" y="1905000"/>
            <a:ext cx="8839200" cy="485902"/>
          </a:xfrm>
          <a:prstGeom prst="rect">
            <a:avLst/>
          </a:prstGeom>
        </p:spPr>
        <p:txBody>
          <a:bodyPr wrap="square">
            <a:spAutoFit/>
          </a:bodyPr>
          <a:lstStyle/>
          <a:p>
            <a:pPr>
              <a:lnSpc>
                <a:spcPct val="75000"/>
              </a:lnSpc>
              <a:spcBef>
                <a:spcPts val="1200"/>
              </a:spcBef>
              <a:spcAft>
                <a:spcPts val="600"/>
              </a:spcAft>
              <a:buFontTx/>
              <a:buNone/>
              <a:defRPr/>
            </a:pPr>
            <a:r>
              <a:rPr lang="en-US" sz="3400" b="1" dirty="0">
                <a:solidFill>
                  <a:srgbClr val="000000"/>
                </a:solidFill>
              </a:rPr>
              <a:t>District Assessment Coordinator Box</a:t>
            </a:r>
          </a:p>
        </p:txBody>
      </p:sp>
      <p:sp>
        <p:nvSpPr>
          <p:cNvPr id="8"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a:p>
            <a:pPr algn="ctr"/>
            <a:r>
              <a:rPr lang="en-US" sz="2000" dirty="0">
                <a:solidFill>
                  <a:schemeClr val="bg1"/>
                </a:solidFill>
              </a:rPr>
              <a:t>PBT</a:t>
            </a:r>
          </a:p>
        </p:txBody>
      </p:sp>
    </p:spTree>
    <p:extLst>
      <p:ext uri="{BB962C8B-B14F-4D97-AF65-F5344CB8AC3E}">
        <p14:creationId xmlns:p14="http://schemas.microsoft.com/office/powerpoint/2010/main" val="2910353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4447" y="304800"/>
            <a:ext cx="7878763" cy="1257300"/>
          </a:xfrm>
        </p:spPr>
        <p:txBody>
          <a:bodyPr/>
          <a:lstStyle/>
          <a:p>
            <a:pPr eaLnBrk="1" hangingPunct="1"/>
            <a:r>
              <a:rPr lang="en-US" dirty="0"/>
              <a:t>Presentation Features</a:t>
            </a:r>
          </a:p>
        </p:txBody>
      </p:sp>
      <p:sp>
        <p:nvSpPr>
          <p:cNvPr id="9220" name="Rectangle 3"/>
          <p:cNvSpPr>
            <a:spLocks noGrp="1" noChangeArrowheads="1"/>
          </p:cNvSpPr>
          <p:nvPr>
            <p:ph idx="1"/>
          </p:nvPr>
        </p:nvSpPr>
        <p:spPr>
          <a:xfrm>
            <a:off x="76201" y="1905000"/>
            <a:ext cx="8915400" cy="4800600"/>
          </a:xfrm>
        </p:spPr>
        <p:txBody>
          <a:bodyPr rtlCol="0">
            <a:normAutofit/>
          </a:bodyPr>
          <a:lstStyle/>
          <a:p>
            <a:pPr marL="350838" indent="0">
              <a:buNone/>
            </a:pPr>
            <a:r>
              <a:rPr lang="en-US" sz="2600" dirty="0"/>
              <a:t>Throughout this presentation, you will notice one of the following small boxes in the lower right corner of the header:</a:t>
            </a:r>
          </a:p>
          <a:p>
            <a:pPr marL="0" indent="350838">
              <a:buNone/>
            </a:pPr>
            <a:endParaRPr lang="en-US" sz="2600" dirty="0"/>
          </a:p>
          <a:p>
            <a:pPr marL="0" indent="350838">
              <a:buNone/>
            </a:pPr>
            <a:endParaRPr lang="en-US" sz="2600" dirty="0"/>
          </a:p>
          <a:p>
            <a:pPr marL="0" indent="350838">
              <a:spcBef>
                <a:spcPts val="600"/>
              </a:spcBef>
              <a:spcAft>
                <a:spcPts val="600"/>
              </a:spcAft>
              <a:buNone/>
            </a:pPr>
            <a:endParaRPr lang="en-US" sz="2600" dirty="0"/>
          </a:p>
          <a:p>
            <a:pPr marL="350838" indent="0">
              <a:spcBef>
                <a:spcPts val="600"/>
              </a:spcBef>
              <a:spcAft>
                <a:spcPts val="600"/>
              </a:spcAft>
              <a:buNone/>
            </a:pPr>
            <a:endParaRPr lang="en-US" sz="2600" dirty="0"/>
          </a:p>
          <a:p>
            <a:pPr marL="350838" indent="0">
              <a:spcBef>
                <a:spcPts val="600"/>
              </a:spcBef>
              <a:spcAft>
                <a:spcPts val="600"/>
              </a:spcAft>
              <a:buNone/>
            </a:pPr>
            <a:r>
              <a:rPr lang="en-US" sz="2600" dirty="0"/>
              <a:t>These boxes indicate whether the information on that slide pertains to paper-based tests (PBT), computer-based tests (CBT), or both (CBT PBT).</a:t>
            </a:r>
          </a:p>
          <a:p>
            <a:pPr marL="457200" lvl="1" indent="0" eaLnBrk="1" fontAlgn="auto" hangingPunct="1">
              <a:lnSpc>
                <a:spcPct val="90000"/>
              </a:lnSpc>
              <a:spcBef>
                <a:spcPts val="300"/>
              </a:spcBef>
              <a:spcAft>
                <a:spcPts val="300"/>
              </a:spcAft>
              <a:buNone/>
              <a:defRPr/>
            </a:pPr>
            <a:endParaRPr lang="en-US" sz="2300" dirty="0">
              <a:cs typeface="Tahoma" pitchFamily="34" charset="0"/>
            </a:endParaRPr>
          </a:p>
          <a:p>
            <a:pPr lvl="2" eaLnBrk="1" fontAlgn="auto" hangingPunct="1">
              <a:lnSpc>
                <a:spcPct val="90000"/>
              </a:lnSpc>
              <a:spcBef>
                <a:spcPts val="300"/>
              </a:spcBef>
              <a:spcAft>
                <a:spcPts val="300"/>
              </a:spcAft>
              <a:buFont typeface="Arial" charset="0"/>
              <a:buNone/>
              <a:defRPr/>
            </a:pPr>
            <a:endParaRPr lang="en-US" sz="2300" dirty="0">
              <a:cs typeface="+mn-cs"/>
            </a:endParaRPr>
          </a:p>
        </p:txBody>
      </p:sp>
      <p:sp>
        <p:nvSpPr>
          <p:cNvPr id="43012" name="Slide Number Placeholder 5"/>
          <p:cNvSpPr>
            <a:spLocks noGrp="1"/>
          </p:cNvSpPr>
          <p:nvPr>
            <p:ph type="sldNum" sz="quarter" idx="12"/>
          </p:nvPr>
        </p:nvSpPr>
        <p:spPr/>
        <p:txBody>
          <a:bodyPr/>
          <a:lstStyle/>
          <a:p>
            <a:pPr>
              <a:defRPr/>
            </a:pPr>
            <a:fld id="{73997F8B-563B-47DF-8F2D-4B2BC819E507}" type="slidenum">
              <a:rPr lang="en-US" smtClean="0">
                <a:latin typeface="Arial" pitchFamily="34" charset="0"/>
              </a:rPr>
              <a:pPr>
                <a:defRPr/>
              </a:pPr>
              <a:t>6</a:t>
            </a:fld>
            <a:endParaRPr lang="en-US" dirty="0">
              <a:latin typeface="Arial" pitchFamily="34" charset="0"/>
            </a:endParaRPr>
          </a:p>
        </p:txBody>
      </p:sp>
      <p:pic>
        <p:nvPicPr>
          <p:cNvPr id="9" name="Picture 8"/>
          <p:cNvPicPr>
            <a:picLocks noChangeAspect="1"/>
          </p:cNvPicPr>
          <p:nvPr/>
        </p:nvPicPr>
        <p:blipFill rotWithShape="1">
          <a:blip r:embed="rId3"/>
          <a:srcRect l="5963" t="4444" r="5963" b="5555"/>
          <a:stretch/>
        </p:blipFill>
        <p:spPr>
          <a:xfrm>
            <a:off x="3984300" y="3352800"/>
            <a:ext cx="914400" cy="771525"/>
          </a:xfrm>
          <a:prstGeom prst="rect">
            <a:avLst/>
          </a:prstGeom>
        </p:spPr>
      </p:pic>
      <p:pic>
        <p:nvPicPr>
          <p:cNvPr id="11" name="Picture 10"/>
          <p:cNvPicPr>
            <a:picLocks noChangeAspect="1"/>
          </p:cNvPicPr>
          <p:nvPr/>
        </p:nvPicPr>
        <p:blipFill>
          <a:blip r:embed="rId4"/>
          <a:stretch>
            <a:fillRect/>
          </a:stretch>
        </p:blipFill>
        <p:spPr>
          <a:xfrm>
            <a:off x="1190625" y="3352800"/>
            <a:ext cx="866775" cy="771525"/>
          </a:xfrm>
          <a:prstGeom prst="rect">
            <a:avLst/>
          </a:prstGeom>
        </p:spPr>
      </p:pic>
      <p:pic>
        <p:nvPicPr>
          <p:cNvPr id="3" name="Picture 2"/>
          <p:cNvPicPr>
            <a:picLocks noChangeAspect="1"/>
          </p:cNvPicPr>
          <p:nvPr/>
        </p:nvPicPr>
        <p:blipFill>
          <a:blip r:embed="rId5"/>
          <a:stretch>
            <a:fillRect/>
          </a:stretch>
        </p:blipFill>
        <p:spPr>
          <a:xfrm>
            <a:off x="6705600" y="3352799"/>
            <a:ext cx="885825" cy="771525"/>
          </a:xfrm>
          <a:prstGeom prst="rect">
            <a:avLst/>
          </a:prstGeom>
        </p:spPr>
      </p:pic>
    </p:spTree>
    <p:extLst>
      <p:ext uri="{BB962C8B-B14F-4D97-AF65-F5344CB8AC3E}">
        <p14:creationId xmlns:p14="http://schemas.microsoft.com/office/powerpoint/2010/main" val="15330527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1143000"/>
          </a:xfrm>
        </p:spPr>
        <p:txBody>
          <a:bodyPr/>
          <a:lstStyle/>
          <a:p>
            <a:r>
              <a:rPr lang="en-US" dirty="0"/>
              <a:t>School Assessment Coordinator</a:t>
            </a:r>
            <a:br>
              <a:rPr lang="en-US" dirty="0"/>
            </a:br>
            <a:r>
              <a:rPr lang="en-US" dirty="0"/>
              <a:t>After Testing</a:t>
            </a:r>
            <a:endParaRPr lang="en-US" sz="3200" dirty="0"/>
          </a:p>
        </p:txBody>
      </p:sp>
      <p:sp>
        <p:nvSpPr>
          <p:cNvPr id="4" name="Slide Number Placeholder 3"/>
          <p:cNvSpPr>
            <a:spLocks noGrp="1"/>
          </p:cNvSpPr>
          <p:nvPr>
            <p:ph type="sldNum" sz="quarter" idx="12"/>
          </p:nvPr>
        </p:nvSpPr>
        <p:spPr/>
        <p:txBody>
          <a:bodyPr/>
          <a:lstStyle/>
          <a:p>
            <a:pPr>
              <a:defRPr/>
            </a:pPr>
            <a:fld id="{953793FF-B7EA-4F87-88BD-9C5D2F22EA77}" type="slidenum">
              <a:rPr lang="en-US" smtClean="0"/>
              <a:pPr>
                <a:defRPr/>
              </a:pPr>
              <a:t>60</a:t>
            </a:fld>
            <a:endParaRPr lang="en-US"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873855649"/>
              </p:ext>
            </p:extLst>
          </p:nvPr>
        </p:nvGraphicFramePr>
        <p:xfrm>
          <a:off x="161025" y="2438399"/>
          <a:ext cx="8678174" cy="3276600"/>
        </p:xfrm>
        <a:graphic>
          <a:graphicData uri="http://schemas.openxmlformats.org/drawingml/2006/table">
            <a:tbl>
              <a:tblPr firstRow="1" bandRow="1">
                <a:tableStyleId>{5C22544A-7EE6-4342-B048-85BDC9FD1C3A}</a:tableStyleId>
              </a:tblPr>
              <a:tblGrid>
                <a:gridCol w="2807458">
                  <a:extLst>
                    <a:ext uri="{9D8B030D-6E8A-4147-A177-3AD203B41FA5}">
                      <a16:colId xmlns:a16="http://schemas.microsoft.com/office/drawing/2014/main" xmlns="" val="20000"/>
                    </a:ext>
                  </a:extLst>
                </a:gridCol>
                <a:gridCol w="2807458">
                  <a:extLst>
                    <a:ext uri="{9D8B030D-6E8A-4147-A177-3AD203B41FA5}">
                      <a16:colId xmlns:a16="http://schemas.microsoft.com/office/drawing/2014/main" xmlns="" val="20001"/>
                    </a:ext>
                  </a:extLst>
                </a:gridCol>
                <a:gridCol w="3063258">
                  <a:extLst>
                    <a:ext uri="{9D8B030D-6E8A-4147-A177-3AD203B41FA5}">
                      <a16:colId xmlns:a16="http://schemas.microsoft.com/office/drawing/2014/main" xmlns="" val="20002"/>
                    </a:ext>
                  </a:extLst>
                </a:gridCol>
              </a:tblGrid>
              <a:tr h="5334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u="none" kern="1200" cap="none" spc="0" baseline="0" dirty="0">
                          <a:ln>
                            <a:noFill/>
                          </a:ln>
                          <a:solidFill>
                            <a:schemeClr val="tx1"/>
                          </a:solidFill>
                          <a:effectLst/>
                        </a:rPr>
                        <a:t>Return Label</a:t>
                      </a:r>
                    </a:p>
                  </a:txBody>
                  <a:tcPr marL="68580" marR="68580" marT="0" marB="0">
                    <a:solidFill>
                      <a:srgbClr val="FF6A13"/>
                    </a:solidFill>
                  </a:tcPr>
                </a:tc>
                <a:tc hMerge="1">
                  <a:txBody>
                    <a:bodyPr/>
                    <a:lstStyle/>
                    <a:p>
                      <a:endParaRPr lang="en-US"/>
                    </a:p>
                  </a:txBody>
                  <a:tcPr/>
                </a:tc>
                <a:tc>
                  <a:txBody>
                    <a:bodyPr/>
                    <a:lstStyle/>
                    <a:p>
                      <a:pPr algn="ctr"/>
                      <a:r>
                        <a:rPr lang="en-US" sz="2200" b="1" kern="1200" dirty="0">
                          <a:solidFill>
                            <a:schemeClr val="tx1"/>
                          </a:solidFill>
                          <a:effectLst/>
                        </a:rPr>
                        <a:t>Return Date</a:t>
                      </a:r>
                      <a:endParaRPr lang="en-US" sz="2200" b="1" kern="1200" dirty="0">
                        <a:solidFill>
                          <a:schemeClr val="tx1"/>
                        </a:solidFill>
                        <a:effectLst/>
                        <a:latin typeface="+mn-lt"/>
                        <a:ea typeface="+mn-ea"/>
                        <a:cs typeface="+mn-cs"/>
                      </a:endParaRPr>
                    </a:p>
                  </a:txBody>
                  <a:tcPr marL="68580" marR="68580" marT="0" marB="0">
                    <a:solidFill>
                      <a:srgbClr val="FF6A13"/>
                    </a:solidFill>
                  </a:tcPr>
                </a:tc>
                <a:extLst>
                  <a:ext uri="{0D108BD9-81ED-4DB2-BD59-A6C34878D82A}">
                    <a16:rowId xmlns:a16="http://schemas.microsoft.com/office/drawing/2014/main" xmlns="" val="10000"/>
                  </a:ext>
                </a:extLst>
              </a:tr>
              <a:tr h="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sng" kern="1200" cap="none" spc="0" baseline="0" dirty="0">
                          <a:ln>
                            <a:noFill/>
                          </a:ln>
                          <a:solidFill>
                            <a:srgbClr val="663300"/>
                          </a:solidFill>
                          <a:effectLst/>
                        </a:rPr>
                        <a:t>BROWN</a:t>
                      </a:r>
                      <a:r>
                        <a:rPr lang="en-US" sz="1800" b="1" u="sng" kern="1200" cap="none" spc="0" baseline="0" dirty="0">
                          <a:ln>
                            <a:noFill/>
                          </a:ln>
                          <a:effectLst/>
                        </a:rPr>
                        <a:t> </a:t>
                      </a:r>
                      <a:r>
                        <a:rPr lang="en-US" sz="1800" kern="1200" cap="none" spc="0" baseline="0" dirty="0">
                          <a:ln>
                            <a:noFill/>
                          </a:ln>
                          <a:effectLst/>
                        </a:rPr>
                        <a:t>-- ”To Be Scored” (Regular Print)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dirty="0">
                          <a:ln>
                            <a:noFill/>
                          </a:ln>
                          <a:effectLst/>
                        </a:rPr>
                        <a:t>Algebra 1 Retake, Biology 1, Civics, and US History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u="none" kern="1200" cap="none" spc="0" baseline="0" dirty="0">
                        <a:ln>
                          <a:noFill/>
                        </a:ln>
                        <a:solidFill>
                          <a:schemeClr val="tx1"/>
                        </a:solidFill>
                        <a:effectLst/>
                        <a:latin typeface="+mn-lt"/>
                      </a:endParaRPr>
                    </a:p>
                  </a:txBody>
                  <a:tcPr marL="68580" marR="68580" marT="0" marB="0">
                    <a:solidFill>
                      <a:srgbClr val="FFE6CD"/>
                    </a:solidFill>
                  </a:tcPr>
                </a:tc>
                <a:tc hMerge="1">
                  <a:txBody>
                    <a:bodyPr/>
                    <a:lstStyle/>
                    <a:p>
                      <a:endParaRPr lang="en-US"/>
                    </a:p>
                  </a:txBody>
                  <a:tcPr/>
                </a:tc>
                <a:tc rowSpan="3">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kern="1200" cap="none" spc="0" baseline="0" dirty="0">
                          <a:ln>
                            <a:noFill/>
                          </a:ln>
                          <a:effectLst/>
                        </a:rPr>
                        <a:t>Hand-deliver EOC PBT</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kern="1200" cap="none" spc="0" baseline="0" dirty="0">
                          <a:ln>
                            <a:noFill/>
                          </a:ln>
                          <a:effectLst/>
                        </a:rPr>
                        <a:t>“To Be Scored” and </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kern="1200" cap="none" spc="0" baseline="0" dirty="0">
                          <a:ln>
                            <a:noFill/>
                          </a:ln>
                          <a:effectLst/>
                        </a:rPr>
                        <a:t>“Not To Be Scored” </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kern="1200" cap="none" spc="0" baseline="0" dirty="0">
                          <a:ln>
                            <a:noFill/>
                          </a:ln>
                          <a:effectLst/>
                        </a:rPr>
                        <a:t>to the TDC by </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kern="1200" cap="none" spc="0" baseline="0" dirty="0">
                          <a:ln>
                            <a:noFill/>
                          </a:ln>
                          <a:effectLst/>
                        </a:rPr>
                        <a:t>3:30 p.m. on:</a:t>
                      </a:r>
                    </a:p>
                    <a:p>
                      <a:pPr algn="ctr"/>
                      <a:endParaRPr lang="en-US" sz="1800" kern="1200" dirty="0">
                        <a:effectLst/>
                      </a:endParaRPr>
                    </a:p>
                    <a:p>
                      <a:pPr algn="ctr"/>
                      <a:r>
                        <a:rPr lang="en-US" sz="1800" b="1" u="sng" kern="1200" dirty="0" smtClean="0">
                          <a:solidFill>
                            <a:srgbClr val="FF0000"/>
                          </a:solidFill>
                          <a:effectLst/>
                        </a:rPr>
                        <a:t>December 8</a:t>
                      </a:r>
                      <a:r>
                        <a:rPr lang="en-US" sz="1800" b="1" u="sng" kern="1200" baseline="0" dirty="0" smtClean="0">
                          <a:solidFill>
                            <a:srgbClr val="FF0000"/>
                          </a:solidFill>
                          <a:effectLst/>
                        </a:rPr>
                        <a:t> or </a:t>
                      </a:r>
                      <a:r>
                        <a:rPr lang="en-US" sz="1800" b="1" u="sng" kern="1200" dirty="0" smtClean="0">
                          <a:solidFill>
                            <a:srgbClr val="FF0000"/>
                          </a:solidFill>
                          <a:effectLst/>
                        </a:rPr>
                        <a:t>9,</a:t>
                      </a:r>
                      <a:r>
                        <a:rPr lang="en-US" sz="1800" b="1" u="sng" kern="1200" baseline="0" dirty="0" smtClean="0">
                          <a:solidFill>
                            <a:srgbClr val="FF0000"/>
                          </a:solidFill>
                          <a:effectLst/>
                        </a:rPr>
                        <a:t> 2016</a:t>
                      </a:r>
                      <a:endParaRPr lang="en-US" sz="1800" b="1" u="sng" kern="1200" dirty="0">
                        <a:solidFill>
                          <a:srgbClr val="FF0000"/>
                        </a:solidFill>
                        <a:effectLst/>
                      </a:endParaRPr>
                    </a:p>
                    <a:p>
                      <a:pPr algn="ctr"/>
                      <a:r>
                        <a:rPr lang="en-US" sz="1800" kern="1200" dirty="0">
                          <a:effectLst/>
                        </a:rPr>
                        <a:t> </a:t>
                      </a:r>
                      <a:endParaRPr lang="en-US" sz="1800" b="1" kern="1200" dirty="0">
                        <a:solidFill>
                          <a:schemeClr val="tx1"/>
                        </a:solidFill>
                        <a:effectLst/>
                        <a:latin typeface="+mn-lt"/>
                        <a:ea typeface="+mn-ea"/>
                        <a:cs typeface="+mn-cs"/>
                      </a:endParaRPr>
                    </a:p>
                  </a:txBody>
                  <a:tcPr marL="68580" marR="68580" marT="0" marB="0">
                    <a:solidFill>
                      <a:srgbClr val="FFF0E1"/>
                    </a:solidFill>
                  </a:tcPr>
                </a:tc>
                <a:extLst>
                  <a:ext uri="{0D108BD9-81ED-4DB2-BD59-A6C34878D82A}">
                    <a16:rowId xmlns:a16="http://schemas.microsoft.com/office/drawing/2014/main" xmlns="" val="1000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sng" kern="1200" cap="none" spc="0" baseline="0" dirty="0">
                          <a:ln>
                            <a:solidFill>
                              <a:schemeClr val="tx1"/>
                            </a:solidFill>
                          </a:ln>
                          <a:solidFill>
                            <a:schemeClr val="bg1"/>
                          </a:solidFill>
                          <a:effectLst/>
                        </a:rPr>
                        <a:t>WHITE</a:t>
                      </a:r>
                      <a:r>
                        <a:rPr lang="en-US" sz="1800" kern="1200" cap="none" spc="0" baseline="0" dirty="0">
                          <a:ln>
                            <a:solidFill>
                              <a:schemeClr val="tx1"/>
                            </a:solidFill>
                          </a:ln>
                          <a:effectLst/>
                        </a:rPr>
                        <a:t> </a:t>
                      </a:r>
                      <a:r>
                        <a:rPr lang="en-US" sz="1800" kern="1200" cap="none" spc="0" baseline="0" dirty="0">
                          <a:ln>
                            <a:noFill/>
                          </a:ln>
                          <a:effectLst/>
                        </a:rPr>
                        <a:t>-- ”To Be Scored”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cap="none" spc="0" baseline="0" dirty="0">
                          <a:ln>
                            <a:noFill/>
                          </a:ln>
                          <a:effectLst/>
                        </a:rPr>
                        <a:t>(Large Print and OIPP)</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kern="1200" cap="none" spc="0" baseline="0" dirty="0">
                        <a:ln>
                          <a:noFill/>
                        </a:ln>
                        <a:effectLst/>
                      </a:endParaRPr>
                    </a:p>
                  </a:txBody>
                  <a:tcPr marL="68580" marR="68580" marT="0" marB="0">
                    <a:solidFill>
                      <a:srgbClr val="FFF0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sng" kern="1200" cap="none" spc="0" baseline="0" dirty="0">
                          <a:ln>
                            <a:noFill/>
                          </a:ln>
                          <a:solidFill>
                            <a:srgbClr val="FF0066"/>
                          </a:solidFill>
                          <a:effectLst/>
                        </a:rPr>
                        <a:t>PINK</a:t>
                      </a:r>
                      <a:r>
                        <a:rPr lang="en-US" sz="1800" kern="1200" cap="none" spc="0" baseline="0" dirty="0">
                          <a:ln>
                            <a:noFill/>
                          </a:ln>
                          <a:effectLst/>
                        </a:rPr>
                        <a:t> --”To Be Scored”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cap="none" spc="0" baseline="0" dirty="0">
                          <a:ln>
                            <a:noFill/>
                          </a:ln>
                          <a:effectLst/>
                        </a:rPr>
                        <a:t>(Braille)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kern="1200" cap="none" spc="0" baseline="0" dirty="0">
                        <a:ln>
                          <a:noFill/>
                        </a:ln>
                        <a:effectLst/>
                      </a:endParaRPr>
                    </a:p>
                  </a:txBody>
                  <a:tcPr marL="68580" marR="68580" marT="0" marB="0">
                    <a:solidFill>
                      <a:srgbClr val="FFF0E1"/>
                    </a:solidFill>
                  </a:tcPr>
                </a:tc>
                <a:tc vMerge="1">
                  <a:txBody>
                    <a:bodyPr/>
                    <a:lstStyle/>
                    <a:p>
                      <a:endParaRPr lang="en-US" dirty="0"/>
                    </a:p>
                  </a:txBody>
                  <a:tcPr marL="68580" marR="68580" marT="0" marB="0">
                    <a:solidFill>
                      <a:schemeClr val="accent2"/>
                    </a:solidFill>
                  </a:tcPr>
                </a:tc>
                <a:extLst>
                  <a:ext uri="{0D108BD9-81ED-4DB2-BD59-A6C34878D82A}">
                    <a16:rowId xmlns:a16="http://schemas.microsoft.com/office/drawing/2014/main" xmlns="" val="10002"/>
                  </a:ext>
                </a:extLst>
              </a:tr>
              <a:tr h="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sng" kern="1200" cap="none" spc="0" baseline="0" dirty="0">
                          <a:ln>
                            <a:noFill/>
                          </a:ln>
                          <a:solidFill>
                            <a:srgbClr val="FFFF00"/>
                          </a:solidFill>
                          <a:effectLst/>
                        </a:rPr>
                        <a:t>YELLOW</a:t>
                      </a:r>
                      <a:r>
                        <a:rPr lang="en-US" sz="1800" kern="1200" cap="none" spc="0" baseline="0" dirty="0">
                          <a:ln>
                            <a:noFill/>
                          </a:ln>
                          <a:effectLst/>
                        </a:rPr>
                        <a:t>* -- “Not To Be Scored”</a:t>
                      </a:r>
                      <a:endParaRPr lang="en-US" sz="1800" kern="1200" cap="none" spc="0" baseline="0" dirty="0">
                        <a:ln>
                          <a:noFill/>
                        </a:ln>
                        <a:solidFill>
                          <a:schemeClr val="tx1"/>
                        </a:solidFill>
                        <a:effectLst/>
                        <a:latin typeface="+mn-lt"/>
                      </a:endParaRPr>
                    </a:p>
                  </a:txBody>
                  <a:tcPr marL="68580" marR="68580" marT="0" marB="0">
                    <a:solidFill>
                      <a:srgbClr val="FFE2C5"/>
                    </a:solidFill>
                  </a:tcPr>
                </a:tc>
                <a:tc hMerge="1">
                  <a:txBody>
                    <a:bodyPr/>
                    <a:lstStyle/>
                    <a:p>
                      <a:endParaRPr lang="en-US"/>
                    </a:p>
                  </a:txBody>
                  <a:tcPr/>
                </a:tc>
                <a:tc vMerge="1">
                  <a:txBody>
                    <a:bodyPr/>
                    <a:lstStyle/>
                    <a:p>
                      <a:pPr algn="ctr"/>
                      <a:endParaRPr lang="en-US" sz="2000" b="1"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xmlns="" val="10003"/>
                  </a:ext>
                </a:extLst>
              </a:tr>
              <a:tr h="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u="sng"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sng" dirty="0"/>
                        <a:t>Note</a:t>
                      </a:r>
                      <a:r>
                        <a:rPr lang="en-US" sz="1800" dirty="0"/>
                        <a:t>: DAC</a:t>
                      </a:r>
                      <a:r>
                        <a:rPr lang="en-US" sz="1800" baseline="0" dirty="0"/>
                        <a:t> </a:t>
                      </a:r>
                      <a:r>
                        <a:rPr lang="en-US" sz="1800" dirty="0"/>
                        <a:t>ONLY Box/Envelope</a:t>
                      </a:r>
                      <a:r>
                        <a:rPr lang="en-US" sz="1800" baseline="0" dirty="0"/>
                        <a:t> </a:t>
                      </a:r>
                      <a:r>
                        <a:rPr lang="en-US" sz="1800" dirty="0"/>
                        <a:t> is due to TDC by </a:t>
                      </a:r>
                      <a:r>
                        <a:rPr lang="en-US" sz="1800" b="1" u="sng" dirty="0">
                          <a:solidFill>
                            <a:srgbClr val="FF0000"/>
                          </a:solidFill>
                        </a:rPr>
                        <a:t>December</a:t>
                      </a:r>
                      <a:r>
                        <a:rPr lang="en-US" sz="1800" b="1" u="sng" baseline="0" dirty="0">
                          <a:solidFill>
                            <a:srgbClr val="FF0000"/>
                          </a:solidFill>
                        </a:rPr>
                        <a:t> 19, 2016</a:t>
                      </a:r>
                      <a:endParaRPr lang="en-US" sz="1800" b="1" dirty="0">
                        <a:solidFill>
                          <a:srgbClr val="FF0000"/>
                        </a:solidFill>
                      </a:endParaRPr>
                    </a:p>
                  </a:txBody>
                  <a:tcPr marL="68580" marR="68580" marT="0" marB="0">
                    <a:solidFill>
                      <a:srgbClr val="FFF0E1"/>
                    </a:solidFill>
                  </a:tcPr>
                </a:tc>
                <a:tc hMerge="1">
                  <a:txBody>
                    <a:bodyPr/>
                    <a:lstStyle/>
                    <a:p>
                      <a:endParaRPr lang="en-US"/>
                    </a:p>
                  </a:txBody>
                  <a:tcPr/>
                </a:tc>
                <a:tc hMerge="1">
                  <a:txBody>
                    <a:bodyPr/>
                    <a:lstStyle/>
                    <a:p>
                      <a:pPr marL="0" marR="0">
                        <a:spcBef>
                          <a:spcPts val="0"/>
                        </a:spcBef>
                        <a:spcAft>
                          <a:spcPts val="0"/>
                        </a:spcAft>
                        <a:buFont typeface="Arial" pitchFamily="34" charset="0"/>
                        <a:buNone/>
                      </a:pPr>
                      <a:endParaRPr lang="en-US" sz="1400" cap="none" spc="0" dirty="0">
                        <a:ln>
                          <a:noFill/>
                        </a:ln>
                        <a:effectLst/>
                      </a:endParaRPr>
                    </a:p>
                  </a:txBody>
                  <a:tcPr marL="68580" marR="68580" marT="0" marB="0"/>
                </a:tc>
                <a:extLst>
                  <a:ext uri="{0D108BD9-81ED-4DB2-BD59-A6C34878D82A}">
                    <a16:rowId xmlns:a16="http://schemas.microsoft.com/office/drawing/2014/main" xmlns="" val="10004"/>
                  </a:ext>
                </a:extLst>
              </a:tr>
            </a:tbl>
          </a:graphicData>
        </a:graphic>
      </p:graphicFrame>
      <p:sp>
        <p:nvSpPr>
          <p:cNvPr id="6" name="TextBox 5"/>
          <p:cNvSpPr txBox="1"/>
          <p:nvPr/>
        </p:nvSpPr>
        <p:spPr>
          <a:xfrm>
            <a:off x="4870116" y="152400"/>
            <a:ext cx="4241800" cy="307777"/>
          </a:xfrm>
          <a:prstGeom prst="rect">
            <a:avLst/>
          </a:prstGeom>
          <a:noFill/>
        </p:spPr>
        <p:txBody>
          <a:bodyPr wrap="square" rtlCol="0">
            <a:spAutoFit/>
          </a:bodyPr>
          <a:lstStyle/>
          <a:p>
            <a:r>
              <a:rPr lang="en-US" sz="1400" b="1" dirty="0"/>
              <a:t>Training Packet (see </a:t>
            </a:r>
            <a:r>
              <a:rPr lang="en-US" sz="1400" b="1" i="1" dirty="0"/>
              <a:t>Friendly Reminder</a:t>
            </a:r>
            <a:r>
              <a:rPr lang="en-US" sz="1400" b="1" dirty="0"/>
              <a:t>)</a:t>
            </a:r>
          </a:p>
        </p:txBody>
      </p:sp>
      <p:sp>
        <p:nvSpPr>
          <p:cNvPr id="3" name="TextBox 2"/>
          <p:cNvSpPr txBox="1"/>
          <p:nvPr/>
        </p:nvSpPr>
        <p:spPr>
          <a:xfrm>
            <a:off x="2777247" y="5950539"/>
            <a:ext cx="6334669" cy="584775"/>
          </a:xfrm>
          <a:prstGeom prst="rect">
            <a:avLst/>
          </a:prstGeom>
          <a:noFill/>
        </p:spPr>
        <p:txBody>
          <a:bodyPr wrap="square" rtlCol="0">
            <a:spAutoFit/>
          </a:bodyPr>
          <a:lstStyle/>
          <a:p>
            <a:r>
              <a:rPr lang="en-US" sz="1600" dirty="0"/>
              <a:t>*Include unused Special Documents (Large Print, Braille, and OIPP) and any Special Documents with the DNS bubble marked.</a:t>
            </a:r>
          </a:p>
        </p:txBody>
      </p:sp>
      <p:sp>
        <p:nvSpPr>
          <p:cNvPr id="7" name="Rectangle 6"/>
          <p:cNvSpPr/>
          <p:nvPr/>
        </p:nvSpPr>
        <p:spPr>
          <a:xfrm>
            <a:off x="0" y="1752600"/>
            <a:ext cx="8991600" cy="615553"/>
          </a:xfrm>
          <a:prstGeom prst="rect">
            <a:avLst/>
          </a:prstGeom>
        </p:spPr>
        <p:txBody>
          <a:bodyPr wrap="square">
            <a:spAutoFit/>
          </a:bodyPr>
          <a:lstStyle/>
          <a:p>
            <a:r>
              <a:rPr lang="en-US" sz="3400" b="1" dirty="0" smtClean="0"/>
              <a:t>Winter </a:t>
            </a:r>
            <a:r>
              <a:rPr lang="en-US" sz="3400" b="1" dirty="0"/>
              <a:t>2016 NGSSS EOC Return Schedule</a:t>
            </a:r>
          </a:p>
        </p:txBody>
      </p:sp>
      <p:sp>
        <p:nvSpPr>
          <p:cNvPr id="8"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a:p>
            <a:pPr algn="ctr"/>
            <a:r>
              <a:rPr lang="en-US" sz="2000" dirty="0">
                <a:solidFill>
                  <a:schemeClr val="bg1"/>
                </a:solidFill>
              </a:rPr>
              <a:t>PBT</a:t>
            </a:r>
          </a:p>
        </p:txBody>
      </p:sp>
    </p:spTree>
    <p:extLst>
      <p:ext uri="{BB962C8B-B14F-4D97-AF65-F5344CB8AC3E}">
        <p14:creationId xmlns:p14="http://schemas.microsoft.com/office/powerpoint/2010/main" val="5153951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dirty="0"/>
              <a:t>Comment Forms</a:t>
            </a:r>
          </a:p>
        </p:txBody>
      </p:sp>
      <p:sp>
        <p:nvSpPr>
          <p:cNvPr id="101379" name="Content Placeholder 2"/>
          <p:cNvSpPr>
            <a:spLocks noGrp="1"/>
          </p:cNvSpPr>
          <p:nvPr>
            <p:ph idx="1"/>
          </p:nvPr>
        </p:nvSpPr>
        <p:spPr>
          <a:xfrm>
            <a:off x="76200" y="1905000"/>
            <a:ext cx="8915400" cy="4953000"/>
          </a:xfrm>
        </p:spPr>
        <p:txBody>
          <a:bodyPr/>
          <a:lstStyle/>
          <a:p>
            <a:pPr>
              <a:spcBef>
                <a:spcPts val="600"/>
              </a:spcBef>
              <a:spcAft>
                <a:spcPts val="600"/>
              </a:spcAft>
              <a:defRPr/>
            </a:pPr>
            <a:r>
              <a:rPr lang="en-US" sz="2600" dirty="0"/>
              <a:t>After testing, test administrators, school coordinators, technology coordinators, and district coordinators are encouraged to complete the appropriate comment form located at </a:t>
            </a:r>
            <a:r>
              <a:rPr lang="en-US" sz="2600" b="1" dirty="0">
                <a:hlinkClick r:id="rId3"/>
              </a:rPr>
              <a:t>http://avocet.pearson.com/FL/Home</a:t>
            </a:r>
            <a:r>
              <a:rPr lang="en-US" sz="2600" b="1" dirty="0"/>
              <a:t>. </a:t>
            </a:r>
            <a:endParaRPr lang="en-US" sz="2600" dirty="0"/>
          </a:p>
          <a:p>
            <a:pPr>
              <a:spcBef>
                <a:spcPts val="600"/>
              </a:spcBef>
              <a:spcAft>
                <a:spcPts val="600"/>
              </a:spcAft>
              <a:defRPr/>
            </a:pPr>
            <a:r>
              <a:rPr lang="en-US" sz="2600" dirty="0"/>
              <a:t>FLDOE and Pearson appreciate feedback from district and school personnel.</a:t>
            </a:r>
          </a:p>
        </p:txBody>
      </p:sp>
      <p:sp>
        <p:nvSpPr>
          <p:cNvPr id="98308" name="Slide Number Placeholder 3"/>
          <p:cNvSpPr>
            <a:spLocks noGrp="1"/>
          </p:cNvSpPr>
          <p:nvPr>
            <p:ph type="sldNum" sz="quarter" idx="12"/>
          </p:nvPr>
        </p:nvSpPr>
        <p:spPr>
          <a:xfrm>
            <a:off x="6781800" y="6248400"/>
            <a:ext cx="2133600" cy="476250"/>
          </a:xfrm>
        </p:spPr>
        <p:txBody>
          <a:bodyPr/>
          <a:lstStyle/>
          <a:p>
            <a:pPr>
              <a:defRPr/>
            </a:pPr>
            <a:fld id="{DD21768F-8917-495B-9253-B649ECB0E39A}" type="slidenum">
              <a:rPr lang="en-US" smtClean="0">
                <a:latin typeface="Arial" pitchFamily="34" charset="0"/>
              </a:rPr>
              <a:pPr>
                <a:defRPr/>
              </a:pPr>
              <a:t>61</a:t>
            </a:fld>
            <a:endParaRPr lang="en-US" dirty="0">
              <a:latin typeface="Arial" pitchFamily="34" charset="0"/>
            </a:endParaRPr>
          </a:p>
        </p:txBody>
      </p:sp>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a:p>
            <a:pPr algn="ctr"/>
            <a:r>
              <a:rPr lang="en-US" sz="2000" dirty="0">
                <a:solidFill>
                  <a:schemeClr val="bg1"/>
                </a:solidFill>
              </a:rPr>
              <a:t>PBT</a:t>
            </a:r>
          </a:p>
        </p:txBody>
      </p:sp>
    </p:spTree>
    <p:extLst>
      <p:ext uri="{BB962C8B-B14F-4D97-AF65-F5344CB8AC3E}">
        <p14:creationId xmlns:p14="http://schemas.microsoft.com/office/powerpoint/2010/main" val="33298065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6201" y="304800"/>
            <a:ext cx="7878763" cy="1257300"/>
          </a:xfrm>
        </p:spPr>
        <p:txBody>
          <a:bodyPr/>
          <a:lstStyle/>
          <a:p>
            <a:pPr eaLnBrk="1" hangingPunct="1"/>
            <a:r>
              <a:rPr lang="en-US" dirty="0"/>
              <a:t>Pearson Customer Support</a:t>
            </a:r>
          </a:p>
        </p:txBody>
      </p:sp>
      <p:sp>
        <p:nvSpPr>
          <p:cNvPr id="43012" name="Slide Number Placeholder 5"/>
          <p:cNvSpPr>
            <a:spLocks noGrp="1"/>
          </p:cNvSpPr>
          <p:nvPr>
            <p:ph type="sldNum" sz="quarter" idx="12"/>
          </p:nvPr>
        </p:nvSpPr>
        <p:spPr/>
        <p:txBody>
          <a:bodyPr/>
          <a:lstStyle/>
          <a:p>
            <a:pPr>
              <a:defRPr/>
            </a:pPr>
            <a:fld id="{73997F8B-563B-47DF-8F2D-4B2BC819E507}" type="slidenum">
              <a:rPr lang="en-US" smtClean="0">
                <a:latin typeface="Arial" pitchFamily="34" charset="0"/>
              </a:rPr>
              <a:pPr>
                <a:defRPr/>
              </a:pPr>
              <a:t>62</a:t>
            </a:fld>
            <a:endParaRPr lang="en-US" dirty="0">
              <a:latin typeface="Arial" pitchFamily="34" charset="0"/>
            </a:endParaRPr>
          </a:p>
        </p:txBody>
      </p:sp>
      <p:sp>
        <p:nvSpPr>
          <p:cNvPr id="7" name="Rectangle 3"/>
          <p:cNvSpPr txBox="1">
            <a:spLocks noChangeArrowheads="1"/>
          </p:cNvSpPr>
          <p:nvPr/>
        </p:nvSpPr>
        <p:spPr>
          <a:xfrm>
            <a:off x="5105400" y="1758843"/>
            <a:ext cx="3810000" cy="4648200"/>
          </a:xfrm>
          <a:prstGeom prst="rect">
            <a:avLst/>
          </a:prstGeom>
        </p:spPr>
        <p:txBody>
          <a:bodyPr vert="horz" lIns="91440" tIns="45720" rIns="91440" bIns="45720" rtlCol="0">
            <a:norm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90000"/>
              </a:lnSpc>
              <a:defRPr/>
            </a:pPr>
            <a:endParaRPr lang="en-US" sz="2400" dirty="0">
              <a:cs typeface="Tahoma" pitchFamily="34" charset="0"/>
            </a:endParaRPr>
          </a:p>
          <a:p>
            <a:pPr marL="457200" lvl="1" indent="0">
              <a:lnSpc>
                <a:spcPct val="90000"/>
              </a:lnSpc>
              <a:spcBef>
                <a:spcPts val="300"/>
              </a:spcBef>
              <a:spcAft>
                <a:spcPts val="300"/>
              </a:spcAft>
              <a:buFont typeface="Arial" panose="020B0604020202020204" pitchFamily="34" charset="0"/>
              <a:buNone/>
              <a:defRPr/>
            </a:pPr>
            <a:endParaRPr lang="en-US" sz="2400" dirty="0">
              <a:cs typeface="Tahoma" pitchFamily="34" charset="0"/>
            </a:endParaRPr>
          </a:p>
          <a:p>
            <a:pPr lvl="2">
              <a:lnSpc>
                <a:spcPct val="90000"/>
              </a:lnSpc>
              <a:spcBef>
                <a:spcPts val="300"/>
              </a:spcBef>
              <a:spcAft>
                <a:spcPts val="300"/>
              </a:spcAft>
              <a:buFont typeface="Arial" charset="0"/>
              <a:buNone/>
              <a:defRPr/>
            </a:pPr>
            <a:endParaRPr lang="en-US" dirty="0"/>
          </a:p>
        </p:txBody>
      </p:sp>
      <p:sp>
        <p:nvSpPr>
          <p:cNvPr id="3" name="Rectangle 2"/>
          <p:cNvSpPr/>
          <p:nvPr/>
        </p:nvSpPr>
        <p:spPr>
          <a:xfrm>
            <a:off x="457200" y="2121833"/>
            <a:ext cx="8437418" cy="2506840"/>
          </a:xfrm>
          <a:prstGeom prst="rect">
            <a:avLst/>
          </a:prstGeom>
        </p:spPr>
        <p:txBody>
          <a:bodyPr wrap="square">
            <a:spAutoFit/>
          </a:bodyPr>
          <a:lstStyle/>
          <a:p>
            <a:pPr eaLnBrk="1" fontAlgn="auto" hangingPunct="1">
              <a:lnSpc>
                <a:spcPct val="90000"/>
              </a:lnSpc>
              <a:spcBef>
                <a:spcPts val="600"/>
              </a:spcBef>
              <a:spcAft>
                <a:spcPts val="600"/>
              </a:spcAft>
              <a:buFontTx/>
              <a:buNone/>
              <a:defRPr/>
            </a:pPr>
            <a:r>
              <a:rPr lang="en-US" sz="3600" dirty="0"/>
              <a:t>Contact Pearson Customer Support at:</a:t>
            </a:r>
          </a:p>
          <a:p>
            <a:pPr marL="344488" lvl="1" indent="-344488" eaLnBrk="1" fontAlgn="auto" hangingPunct="1">
              <a:lnSpc>
                <a:spcPct val="90000"/>
              </a:lnSpc>
              <a:spcBef>
                <a:spcPts val="600"/>
              </a:spcBef>
              <a:spcAft>
                <a:spcPts val="600"/>
              </a:spcAft>
              <a:buFont typeface="Tahoma" pitchFamily="34" charset="0"/>
              <a:buChar char="•"/>
              <a:defRPr/>
            </a:pPr>
            <a:r>
              <a:rPr lang="en-US" sz="3600" dirty="0">
                <a:cs typeface="Tahoma" pitchFamily="34" charset="0"/>
              </a:rPr>
              <a:t>1-877-847-3043 </a:t>
            </a:r>
          </a:p>
          <a:p>
            <a:pPr marL="400050" lvl="1" indent="0" eaLnBrk="1" fontAlgn="auto" hangingPunct="1">
              <a:lnSpc>
                <a:spcPct val="90000"/>
              </a:lnSpc>
              <a:spcBef>
                <a:spcPts val="600"/>
              </a:spcBef>
              <a:spcAft>
                <a:spcPts val="600"/>
              </a:spcAft>
              <a:buNone/>
              <a:defRPr/>
            </a:pPr>
            <a:r>
              <a:rPr lang="en-US" sz="3300" dirty="0">
                <a:cs typeface="Tahoma" pitchFamily="34" charset="0"/>
              </a:rPr>
              <a:t>(</a:t>
            </a:r>
            <a:r>
              <a:rPr lang="en-US" sz="3300" dirty="0"/>
              <a:t>Monday–Friday, 7:00 am–8:30 pm ET)</a:t>
            </a:r>
            <a:endParaRPr lang="en-US" sz="3300" dirty="0">
              <a:cs typeface="Tahoma" pitchFamily="34" charset="0"/>
            </a:endParaRPr>
          </a:p>
          <a:p>
            <a:pPr marL="344488" lvl="1" indent="-344488" eaLnBrk="1" fontAlgn="auto" hangingPunct="1">
              <a:lnSpc>
                <a:spcPct val="90000"/>
              </a:lnSpc>
              <a:spcBef>
                <a:spcPts val="600"/>
              </a:spcBef>
              <a:spcAft>
                <a:spcPts val="600"/>
              </a:spcAft>
              <a:buFont typeface="Tahoma" pitchFamily="34" charset="0"/>
              <a:buChar char="•"/>
              <a:defRPr/>
            </a:pPr>
            <a:r>
              <a:rPr lang="en-US" sz="3600" b="1" dirty="0">
                <a:cs typeface="Tahoma" pitchFamily="34" charset="0"/>
              </a:rPr>
              <a:t>Florida@support.pearson.com</a:t>
            </a:r>
            <a:r>
              <a:rPr lang="en-US" sz="3600" dirty="0">
                <a:cs typeface="Tahoma" pitchFamily="34" charset="0"/>
              </a:rPr>
              <a:t> </a:t>
            </a:r>
          </a:p>
        </p:txBody>
      </p:sp>
      <p:sp>
        <p:nvSpPr>
          <p:cNvPr id="9"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a:p>
            <a:pPr algn="ctr"/>
            <a:r>
              <a:rPr lang="en-US" sz="2000" dirty="0">
                <a:solidFill>
                  <a:schemeClr val="bg1"/>
                </a:solidFill>
              </a:rPr>
              <a:t>PBT</a:t>
            </a:r>
          </a:p>
        </p:txBody>
      </p:sp>
    </p:spTree>
    <p:extLst>
      <p:ext uri="{BB962C8B-B14F-4D97-AF65-F5344CB8AC3E}">
        <p14:creationId xmlns:p14="http://schemas.microsoft.com/office/powerpoint/2010/main" val="18685830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dirty="0"/>
              <a:t>Contact Information</a:t>
            </a:r>
          </a:p>
        </p:txBody>
      </p:sp>
      <p:sp>
        <p:nvSpPr>
          <p:cNvPr id="3" name="Content Placeholder 2"/>
          <p:cNvSpPr>
            <a:spLocks noGrp="1"/>
          </p:cNvSpPr>
          <p:nvPr>
            <p:ph idx="1"/>
          </p:nvPr>
        </p:nvSpPr>
        <p:spPr>
          <a:xfrm>
            <a:off x="228600" y="2057401"/>
            <a:ext cx="8686800" cy="2895600"/>
          </a:xfrm>
        </p:spPr>
        <p:txBody>
          <a:bodyPr/>
          <a:lstStyle/>
          <a:p>
            <a:pPr algn="ctr">
              <a:buFontTx/>
              <a:buNone/>
              <a:defRPr/>
            </a:pPr>
            <a:r>
              <a:rPr lang="en-US" sz="2600" b="1" dirty="0">
                <a:cs typeface="Tahoma" pitchFamily="34" charset="0"/>
              </a:rPr>
              <a:t>Student Assessment &amp; Educational Testing (SAET) </a:t>
            </a:r>
          </a:p>
          <a:p>
            <a:pPr lvl="1" algn="ctr">
              <a:spcBef>
                <a:spcPts val="0"/>
              </a:spcBef>
              <a:buFont typeface="Wingdings" pitchFamily="2" charset="2"/>
              <a:buNone/>
              <a:defRPr/>
            </a:pPr>
            <a:r>
              <a:rPr lang="en-US" sz="2600" dirty="0">
                <a:cs typeface="Tahoma" pitchFamily="34" charset="0"/>
              </a:rPr>
              <a:t>Maria C. Bruguera, Director </a:t>
            </a:r>
          </a:p>
          <a:p>
            <a:pPr lvl="1" algn="ctr">
              <a:spcBef>
                <a:spcPts val="0"/>
              </a:spcBef>
              <a:buFont typeface="Wingdings" pitchFamily="2" charset="2"/>
              <a:buNone/>
              <a:defRPr/>
            </a:pPr>
            <a:r>
              <a:rPr lang="en-US" sz="2600" dirty="0">
                <a:cs typeface="Tahoma" pitchFamily="34" charset="0"/>
              </a:rPr>
              <a:t>Email: </a:t>
            </a:r>
            <a:r>
              <a:rPr lang="en-US" sz="2600" dirty="0">
                <a:solidFill>
                  <a:schemeClr val="accent6">
                    <a:lumMod val="90000"/>
                    <a:lumOff val="10000"/>
                  </a:schemeClr>
                </a:solidFill>
                <a:cs typeface="Tahoma" pitchFamily="34" charset="0"/>
                <a:hlinkClick r:id="rId3"/>
              </a:rPr>
              <a:t>mbruguera@dadeschools.net</a:t>
            </a:r>
            <a:r>
              <a:rPr lang="en-US" sz="2600" dirty="0">
                <a:solidFill>
                  <a:schemeClr val="accent6">
                    <a:lumMod val="90000"/>
                    <a:lumOff val="10000"/>
                  </a:schemeClr>
                </a:solidFill>
                <a:cs typeface="Tahoma" pitchFamily="34" charset="0"/>
              </a:rPr>
              <a:t> </a:t>
            </a:r>
            <a:r>
              <a:rPr lang="en-US" sz="2600" dirty="0">
                <a:cs typeface="Tahoma" pitchFamily="34" charset="0"/>
              </a:rPr>
              <a:t> or </a:t>
            </a:r>
          </a:p>
          <a:p>
            <a:pPr lvl="1" algn="ctr">
              <a:spcBef>
                <a:spcPts val="0"/>
              </a:spcBef>
              <a:buFont typeface="Wingdings" pitchFamily="2" charset="2"/>
              <a:buNone/>
              <a:defRPr/>
            </a:pPr>
            <a:r>
              <a:rPr lang="en-US" sz="2600" dirty="0">
                <a:cs typeface="Tahoma" pitchFamily="34" charset="0"/>
              </a:rPr>
              <a:t>Mara Ugando, Staff Specialist</a:t>
            </a:r>
          </a:p>
          <a:p>
            <a:pPr lvl="1" algn="ctr">
              <a:spcBef>
                <a:spcPts val="0"/>
              </a:spcBef>
              <a:buFont typeface="Wingdings" pitchFamily="2" charset="2"/>
              <a:buNone/>
              <a:defRPr/>
            </a:pPr>
            <a:r>
              <a:rPr lang="en-US" sz="2600" dirty="0">
                <a:cs typeface="Tahoma" pitchFamily="34" charset="0"/>
              </a:rPr>
              <a:t>Email: </a:t>
            </a:r>
            <a:r>
              <a:rPr lang="en-US" sz="2600" dirty="0">
                <a:solidFill>
                  <a:srgbClr val="C00000"/>
                </a:solidFill>
                <a:cs typeface="Tahoma" pitchFamily="34" charset="0"/>
                <a:hlinkClick r:id="rId4"/>
              </a:rPr>
              <a:t>mugando@dadeschools.net</a:t>
            </a:r>
            <a:endParaRPr lang="en-US" sz="2600" dirty="0">
              <a:solidFill>
                <a:srgbClr val="C00000"/>
              </a:solidFill>
              <a:cs typeface="Tahoma" pitchFamily="34" charset="0"/>
            </a:endParaRPr>
          </a:p>
          <a:p>
            <a:pPr algn="ctr">
              <a:spcBef>
                <a:spcPts val="0"/>
              </a:spcBef>
              <a:buFontTx/>
              <a:buNone/>
              <a:defRPr/>
            </a:pPr>
            <a:r>
              <a:rPr lang="en-US" sz="2600" dirty="0">
                <a:cs typeface="Tahoma" pitchFamily="34" charset="0"/>
              </a:rPr>
              <a:t>Phone: 305-995-7520</a:t>
            </a:r>
          </a:p>
          <a:p>
            <a:pPr algn="ctr">
              <a:spcBef>
                <a:spcPts val="0"/>
              </a:spcBef>
              <a:buFontTx/>
              <a:buNone/>
              <a:defRPr/>
            </a:pPr>
            <a:r>
              <a:rPr lang="en-US" sz="2600" dirty="0">
                <a:cs typeface="Tahoma" pitchFamily="34" charset="0"/>
              </a:rPr>
              <a:t>Fax: 305-995-7522</a:t>
            </a:r>
          </a:p>
          <a:p>
            <a:pPr>
              <a:defRPr/>
            </a:pPr>
            <a:endParaRPr lang="en-US" dirty="0"/>
          </a:p>
        </p:txBody>
      </p:sp>
      <p:sp>
        <p:nvSpPr>
          <p:cNvPr id="553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920EFE4F-0F80-4B74-B2DB-AE593581F88E}" type="slidenum">
              <a:rPr lang="en-US" altLang="en-US" sz="1400" smtClean="0"/>
              <a:pPr eaLnBrk="1" hangingPunct="1">
                <a:spcBef>
                  <a:spcPct val="0"/>
                </a:spcBef>
                <a:buFontTx/>
                <a:buNone/>
              </a:pPr>
              <a:t>63</a:t>
            </a:fld>
            <a:endParaRPr lang="en-US" altLang="en-US" sz="1400" dirty="0"/>
          </a:p>
        </p:txBody>
      </p:sp>
      <p:sp>
        <p:nvSpPr>
          <p:cNvPr id="2" name="TextBox 1"/>
          <p:cNvSpPr txBox="1"/>
          <p:nvPr/>
        </p:nvSpPr>
        <p:spPr>
          <a:xfrm>
            <a:off x="685800" y="5038635"/>
            <a:ext cx="7848600" cy="1569660"/>
          </a:xfrm>
          <a:prstGeom prst="rect">
            <a:avLst/>
          </a:prstGeom>
          <a:noFill/>
        </p:spPr>
        <p:txBody>
          <a:bodyPr wrap="square" rtlCol="0">
            <a:spAutoFit/>
          </a:bodyPr>
          <a:lstStyle/>
          <a:p>
            <a:r>
              <a:rPr lang="en-US" sz="2600" u="sng" dirty="0"/>
              <a:t>District MSTs</a:t>
            </a:r>
            <a:r>
              <a:rPr lang="en-US" sz="2600" dirty="0"/>
              <a:t> will be available to help schools with any hardware/internet issues.  Contact SAET at 305-995-7520 for technical issues not resolved. </a:t>
            </a:r>
          </a:p>
          <a:p>
            <a:endParaRPr lang="en-US" dirty="0"/>
          </a:p>
        </p:txBody>
      </p:sp>
    </p:spTree>
    <p:extLst>
      <p:ext uri="{BB962C8B-B14F-4D97-AF65-F5344CB8AC3E}">
        <p14:creationId xmlns:p14="http://schemas.microsoft.com/office/powerpoint/2010/main" val="31545633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Content Placeholder 2"/>
          <p:cNvSpPr>
            <a:spLocks noGrp="1"/>
          </p:cNvSpPr>
          <p:nvPr>
            <p:ph idx="1"/>
          </p:nvPr>
        </p:nvSpPr>
        <p:spPr>
          <a:xfrm>
            <a:off x="76200" y="1905000"/>
            <a:ext cx="8915400" cy="4953000"/>
          </a:xfrm>
        </p:spPr>
        <p:txBody>
          <a:bodyPr/>
          <a:lstStyle/>
          <a:p>
            <a:pPr marL="0" indent="0" algn="ctr">
              <a:buNone/>
            </a:pPr>
            <a:endParaRPr lang="en-US" sz="4400" dirty="0"/>
          </a:p>
          <a:p>
            <a:pPr marL="0" indent="0" algn="ctr">
              <a:buNone/>
            </a:pPr>
            <a:endParaRPr lang="en-US" sz="4400" dirty="0"/>
          </a:p>
          <a:p>
            <a:pPr marL="0" indent="0" algn="ctr">
              <a:buNone/>
            </a:pPr>
            <a:r>
              <a:rPr lang="en-US" sz="4400" dirty="0"/>
              <a:t>Thank you for ensuring a secure and successful administration!</a:t>
            </a:r>
          </a:p>
        </p:txBody>
      </p:sp>
      <p:sp>
        <p:nvSpPr>
          <p:cNvPr id="98308" name="Slide Number Placeholder 3"/>
          <p:cNvSpPr>
            <a:spLocks noGrp="1"/>
          </p:cNvSpPr>
          <p:nvPr>
            <p:ph type="sldNum" sz="quarter" idx="12"/>
          </p:nvPr>
        </p:nvSpPr>
        <p:spPr>
          <a:xfrm>
            <a:off x="6781800" y="6248400"/>
            <a:ext cx="2133600" cy="476250"/>
          </a:xfrm>
        </p:spPr>
        <p:txBody>
          <a:bodyPr/>
          <a:lstStyle/>
          <a:p>
            <a:pPr>
              <a:defRPr/>
            </a:pPr>
            <a:fld id="{DD21768F-8917-495B-9253-B649ECB0E39A}" type="slidenum">
              <a:rPr lang="en-US" smtClean="0">
                <a:latin typeface="Arial" pitchFamily="34" charset="0"/>
              </a:rPr>
              <a:pPr>
                <a:defRPr/>
              </a:pPr>
              <a:t>64</a:t>
            </a:fld>
            <a:endParaRPr lang="en-US" dirty="0">
              <a:latin typeface="Arial" pitchFamily="34" charset="0"/>
            </a:endParaRPr>
          </a:p>
        </p:txBody>
      </p:sp>
      <p:pic>
        <p:nvPicPr>
          <p:cNvPr id="6" name="Picture 5"/>
          <p:cNvPicPr>
            <a:picLocks noChangeAspect="1"/>
          </p:cNvPicPr>
          <p:nvPr/>
        </p:nvPicPr>
        <p:blipFill>
          <a:blip r:embed="rId3"/>
          <a:stretch>
            <a:fillRect/>
          </a:stretch>
        </p:blipFill>
        <p:spPr>
          <a:xfrm>
            <a:off x="1087193" y="158995"/>
            <a:ext cx="7045814" cy="1259887"/>
          </a:xfrm>
          <a:prstGeom prst="rect">
            <a:avLst/>
          </a:prstGeom>
        </p:spPr>
      </p:pic>
    </p:spTree>
    <p:extLst>
      <p:ext uri="{BB962C8B-B14F-4D97-AF65-F5344CB8AC3E}">
        <p14:creationId xmlns:p14="http://schemas.microsoft.com/office/powerpoint/2010/main" val="1422481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Test Administration Schedule</a:t>
            </a:r>
          </a:p>
        </p:txBody>
      </p:sp>
      <p:sp>
        <p:nvSpPr>
          <p:cNvPr id="18435" name="Rectangle 3"/>
          <p:cNvSpPr>
            <a:spLocks noGrp="1" noChangeArrowheads="1"/>
          </p:cNvSpPr>
          <p:nvPr>
            <p:ph idx="1"/>
          </p:nvPr>
        </p:nvSpPr>
        <p:spPr>
          <a:xfrm>
            <a:off x="381000" y="1986991"/>
            <a:ext cx="8610600" cy="527610"/>
          </a:xfrm>
        </p:spPr>
        <p:txBody>
          <a:bodyPr>
            <a:normAutofit lnSpcReduction="10000"/>
          </a:bodyPr>
          <a:lstStyle/>
          <a:p>
            <a:pPr>
              <a:spcAft>
                <a:spcPts val="600"/>
              </a:spcAft>
              <a:buFontTx/>
              <a:buNone/>
              <a:defRPr/>
            </a:pPr>
            <a:r>
              <a:rPr lang="en-US" b="1" dirty="0" smtClean="0"/>
              <a:t>Winter </a:t>
            </a:r>
            <a:r>
              <a:rPr lang="en-US" b="1" dirty="0"/>
              <a:t>2016 NGSSS EOC Scheduling</a:t>
            </a:r>
          </a:p>
          <a:p>
            <a:pPr>
              <a:spcAft>
                <a:spcPts val="600"/>
              </a:spcAft>
              <a:buFontTx/>
              <a:buNone/>
              <a:defRPr/>
            </a:pPr>
            <a:endParaRPr lang="en-US" sz="2800" b="1" dirty="0"/>
          </a:p>
          <a:p>
            <a:pPr>
              <a:spcAft>
                <a:spcPts val="600"/>
              </a:spcAft>
              <a:buFontTx/>
              <a:buNone/>
              <a:defRPr/>
            </a:pPr>
            <a:endParaRPr lang="en-US" sz="2800" b="1" dirty="0"/>
          </a:p>
        </p:txBody>
      </p:sp>
      <p:sp>
        <p:nvSpPr>
          <p:cNvPr id="9220" name="Slide Number Placeholder 5"/>
          <p:cNvSpPr>
            <a:spLocks noGrp="1"/>
          </p:cNvSpPr>
          <p:nvPr>
            <p:ph type="sldNum" sz="quarter" idx="12"/>
          </p:nvPr>
        </p:nvSpPr>
        <p:spPr/>
        <p:txBody>
          <a:bodyPr/>
          <a:lstStyle/>
          <a:p>
            <a:pPr>
              <a:defRPr/>
            </a:pPr>
            <a:fld id="{39D9C2E6-9AD3-48F9-8618-51451C841C5B}" type="slidenum">
              <a:rPr lang="en-US" smtClean="0">
                <a:latin typeface="Arial" pitchFamily="34" charset="0"/>
              </a:rPr>
              <a:pPr>
                <a:defRPr/>
              </a:pPr>
              <a:t>7</a:t>
            </a:fld>
            <a:endParaRPr lang="en-US" dirty="0">
              <a:latin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983410008"/>
              </p:ext>
            </p:extLst>
          </p:nvPr>
        </p:nvGraphicFramePr>
        <p:xfrm>
          <a:off x="304800" y="2514600"/>
          <a:ext cx="8458200" cy="2341819"/>
        </p:xfrm>
        <a:graphic>
          <a:graphicData uri="http://schemas.openxmlformats.org/drawingml/2006/table">
            <a:tbl>
              <a:tblPr firstRow="1" bandRow="1">
                <a:tableStyleId>{5C22544A-7EE6-4342-B048-85BDC9FD1C3A}</a:tableStyleId>
              </a:tblPr>
              <a:tblGrid>
                <a:gridCol w="2114550">
                  <a:extLst>
                    <a:ext uri="{9D8B030D-6E8A-4147-A177-3AD203B41FA5}">
                      <a16:colId xmlns:a16="http://schemas.microsoft.com/office/drawing/2014/main" xmlns="" val="20000"/>
                    </a:ext>
                  </a:extLst>
                </a:gridCol>
                <a:gridCol w="2114550">
                  <a:extLst>
                    <a:ext uri="{9D8B030D-6E8A-4147-A177-3AD203B41FA5}">
                      <a16:colId xmlns:a16="http://schemas.microsoft.com/office/drawing/2014/main" xmlns="" val="20001"/>
                    </a:ext>
                  </a:extLst>
                </a:gridCol>
                <a:gridCol w="2114550">
                  <a:extLst>
                    <a:ext uri="{9D8B030D-6E8A-4147-A177-3AD203B41FA5}">
                      <a16:colId xmlns:a16="http://schemas.microsoft.com/office/drawing/2014/main" xmlns="" val="20002"/>
                    </a:ext>
                  </a:extLst>
                </a:gridCol>
                <a:gridCol w="2114550">
                  <a:extLst>
                    <a:ext uri="{9D8B030D-6E8A-4147-A177-3AD203B41FA5}">
                      <a16:colId xmlns:a16="http://schemas.microsoft.com/office/drawing/2014/main" xmlns="" val="20003"/>
                    </a:ext>
                  </a:extLst>
                </a:gridCol>
              </a:tblGrid>
              <a:tr h="348501">
                <a:tc>
                  <a:txBody>
                    <a:bodyPr/>
                    <a:lstStyle/>
                    <a:p>
                      <a:r>
                        <a:rPr lang="en-US" sz="2000" b="1" dirty="0">
                          <a:solidFill>
                            <a:schemeClr val="tx1"/>
                          </a:solidFill>
                        </a:rPr>
                        <a:t>Dates</a:t>
                      </a:r>
                    </a:p>
                  </a:txBody>
                  <a:tcPr>
                    <a:solidFill>
                      <a:srgbClr val="FF6A13"/>
                    </a:solidFill>
                  </a:tcPr>
                </a:tc>
                <a:tc>
                  <a:txBody>
                    <a:bodyPr/>
                    <a:lstStyle/>
                    <a:p>
                      <a:r>
                        <a:rPr lang="en-US" sz="2000" b="1" dirty="0">
                          <a:solidFill>
                            <a:schemeClr val="tx1"/>
                          </a:solidFill>
                        </a:rPr>
                        <a:t>Mode</a:t>
                      </a:r>
                    </a:p>
                  </a:txBody>
                  <a:tcPr>
                    <a:solidFill>
                      <a:srgbClr val="FF6A13"/>
                    </a:solidFill>
                  </a:tcPr>
                </a:tc>
                <a:tc>
                  <a:txBody>
                    <a:bodyPr/>
                    <a:lstStyle/>
                    <a:p>
                      <a:r>
                        <a:rPr lang="en-US" sz="2000" b="1" dirty="0">
                          <a:solidFill>
                            <a:schemeClr val="tx1"/>
                          </a:solidFill>
                        </a:rPr>
                        <a:t>EOC Subjects</a:t>
                      </a:r>
                    </a:p>
                  </a:txBody>
                  <a:tcPr>
                    <a:solidFill>
                      <a:srgbClr val="FF6A13"/>
                    </a:solidFill>
                  </a:tcPr>
                </a:tc>
                <a:tc>
                  <a:txBody>
                    <a:bodyPr/>
                    <a:lstStyle/>
                    <a:p>
                      <a:r>
                        <a:rPr lang="en-US" sz="2000" b="1" dirty="0">
                          <a:solidFill>
                            <a:schemeClr val="tx1"/>
                          </a:solidFill>
                        </a:rPr>
                        <a:t>Duration*</a:t>
                      </a:r>
                    </a:p>
                  </a:txBody>
                  <a:tcPr>
                    <a:solidFill>
                      <a:srgbClr val="FF6A13"/>
                    </a:solidFill>
                  </a:tcPr>
                </a:tc>
                <a:extLst>
                  <a:ext uri="{0D108BD9-81ED-4DB2-BD59-A6C34878D82A}">
                    <a16:rowId xmlns:a16="http://schemas.microsoft.com/office/drawing/2014/main" xmlns="" val="10000"/>
                  </a:ext>
                </a:extLst>
              </a:tr>
              <a:tr h="601521">
                <a:tc>
                  <a:txBody>
                    <a:bodyPr/>
                    <a:lstStyle/>
                    <a:p>
                      <a:r>
                        <a:rPr lang="en-US" dirty="0" smtClean="0">
                          <a:solidFill>
                            <a:schemeClr val="tx1"/>
                          </a:solidFill>
                        </a:rPr>
                        <a:t>November 28 – December</a:t>
                      </a:r>
                      <a:r>
                        <a:rPr lang="en-US" baseline="0" dirty="0" smtClean="0">
                          <a:solidFill>
                            <a:schemeClr val="tx1"/>
                          </a:solidFill>
                        </a:rPr>
                        <a:t> 9</a:t>
                      </a:r>
                      <a:endParaRPr lang="en-US" dirty="0">
                        <a:solidFill>
                          <a:schemeClr val="tx1"/>
                        </a:solidFill>
                      </a:endParaRPr>
                    </a:p>
                  </a:txBody>
                  <a:tcPr>
                    <a:gradFill flip="none" rotWithShape="1">
                      <a:gsLst>
                        <a:gs pos="0">
                          <a:srgbClr val="FBB57D">
                            <a:tint val="66000"/>
                            <a:satMod val="160000"/>
                          </a:srgbClr>
                        </a:gs>
                        <a:gs pos="50000">
                          <a:srgbClr val="FBB57D">
                            <a:tint val="44500"/>
                            <a:satMod val="160000"/>
                          </a:srgbClr>
                        </a:gs>
                        <a:gs pos="100000">
                          <a:srgbClr val="FBB57D">
                            <a:tint val="23500"/>
                            <a:satMod val="160000"/>
                          </a:srgbClr>
                        </a:gs>
                      </a:gsLst>
                      <a:lin ang="270000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Paper-based Accommodations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gradFill flip="none" rotWithShape="1">
                      <a:gsLst>
                        <a:gs pos="0">
                          <a:srgbClr val="FBB57D">
                            <a:tint val="66000"/>
                            <a:satMod val="160000"/>
                          </a:srgbClr>
                        </a:gs>
                        <a:gs pos="50000">
                          <a:srgbClr val="FBB57D">
                            <a:tint val="44500"/>
                            <a:satMod val="160000"/>
                          </a:srgbClr>
                        </a:gs>
                        <a:gs pos="100000">
                          <a:srgbClr val="FBB57D">
                            <a:tint val="23500"/>
                            <a:satMod val="160000"/>
                          </a:srgbClr>
                        </a:gs>
                      </a:gsLst>
                      <a:lin ang="2700000" scaled="1"/>
                      <a:tileRect/>
                    </a:gradFill>
                  </a:tcPr>
                </a:tc>
                <a:tc rowSpan="2">
                  <a:txBody>
                    <a:bodyPr/>
                    <a:lstStyle/>
                    <a:p>
                      <a:endParaRPr lang="en-US" dirty="0">
                        <a:solidFill>
                          <a:schemeClr val="tx1"/>
                        </a:solidFill>
                      </a:endParaRPr>
                    </a:p>
                    <a:p>
                      <a:pPr algn="ctr"/>
                      <a:r>
                        <a:rPr lang="en-US" dirty="0">
                          <a:solidFill>
                            <a:schemeClr val="tx1"/>
                          </a:solidFill>
                        </a:rPr>
                        <a:t>Algebra 1 Retake, Biology 1, Civics, and US History EOC</a:t>
                      </a:r>
                    </a:p>
                  </a:txBody>
                  <a:tcPr>
                    <a:gradFill flip="none" rotWithShape="1">
                      <a:gsLst>
                        <a:gs pos="0">
                          <a:srgbClr val="FBB57D">
                            <a:tint val="66000"/>
                            <a:satMod val="160000"/>
                          </a:srgbClr>
                        </a:gs>
                        <a:gs pos="50000">
                          <a:srgbClr val="FBB57D">
                            <a:tint val="44500"/>
                            <a:satMod val="160000"/>
                          </a:srgbClr>
                        </a:gs>
                        <a:gs pos="100000">
                          <a:srgbClr val="FBB57D">
                            <a:tint val="23500"/>
                            <a:satMod val="160000"/>
                          </a:srgbClr>
                        </a:gs>
                      </a:gsLst>
                      <a:lin ang="2700000" scaled="1"/>
                      <a:tileRect/>
                    </a:gradFill>
                  </a:tcPr>
                </a:tc>
                <a:tc rowSpan="2">
                  <a:txBody>
                    <a:bodyPr/>
                    <a:lstStyle/>
                    <a:p>
                      <a:endParaRPr lang="en-US" dirty="0">
                        <a:solidFill>
                          <a:schemeClr val="tx1"/>
                        </a:solidFill>
                      </a:endParaRPr>
                    </a:p>
                    <a:p>
                      <a:endParaRPr lang="en-US" dirty="0">
                        <a:solidFill>
                          <a:schemeClr val="tx1"/>
                        </a:solidFill>
                      </a:endParaRPr>
                    </a:p>
                    <a:p>
                      <a:r>
                        <a:rPr lang="en-US" dirty="0">
                          <a:solidFill>
                            <a:schemeClr val="tx1"/>
                          </a:solidFill>
                        </a:rPr>
                        <a:t>1 session, </a:t>
                      </a:r>
                    </a:p>
                    <a:p>
                      <a:r>
                        <a:rPr lang="en-US" dirty="0">
                          <a:solidFill>
                            <a:schemeClr val="tx1"/>
                          </a:solidFill>
                        </a:rPr>
                        <a:t>160 minutes</a:t>
                      </a:r>
                    </a:p>
                  </a:txBody>
                  <a:tcPr>
                    <a:gradFill flip="none" rotWithShape="1">
                      <a:gsLst>
                        <a:gs pos="0">
                          <a:srgbClr val="FBB57D">
                            <a:tint val="66000"/>
                            <a:satMod val="160000"/>
                          </a:srgbClr>
                        </a:gs>
                        <a:gs pos="50000">
                          <a:srgbClr val="FBB57D">
                            <a:tint val="44500"/>
                            <a:satMod val="160000"/>
                          </a:srgbClr>
                        </a:gs>
                        <a:gs pos="100000">
                          <a:srgbClr val="FBB57D">
                            <a:tint val="23500"/>
                            <a:satMod val="160000"/>
                          </a:srgbClr>
                        </a:gs>
                      </a:gsLst>
                      <a:lin ang="2700000" scaled="1"/>
                      <a:tileRect/>
                    </a:gradFill>
                  </a:tcPr>
                </a:tc>
                <a:extLst>
                  <a:ext uri="{0D108BD9-81ED-4DB2-BD59-A6C34878D82A}">
                    <a16:rowId xmlns:a16="http://schemas.microsoft.com/office/drawing/2014/main" xmlns="" val="10001"/>
                  </a:ext>
                </a:extLst>
              </a:tr>
              <a:tr h="1031179">
                <a:tc>
                  <a:txBody>
                    <a:bodyPr/>
                    <a:lstStyle/>
                    <a:p>
                      <a:r>
                        <a:rPr lang="en-US" dirty="0" smtClean="0">
                          <a:solidFill>
                            <a:schemeClr val="tx1"/>
                          </a:solidFill>
                        </a:rPr>
                        <a:t>November 28 – December 16</a:t>
                      </a:r>
                      <a:endParaRPr lang="en-US" dirty="0">
                        <a:solidFill>
                          <a:schemeClr val="tx1"/>
                        </a:solidFill>
                      </a:endParaRPr>
                    </a:p>
                  </a:txBody>
                  <a:tcPr>
                    <a:gradFill flip="none" rotWithShape="1">
                      <a:gsLst>
                        <a:gs pos="0">
                          <a:srgbClr val="FBB57D">
                            <a:tint val="66000"/>
                            <a:satMod val="160000"/>
                          </a:srgbClr>
                        </a:gs>
                        <a:gs pos="50000">
                          <a:srgbClr val="FBB57D">
                            <a:tint val="44500"/>
                            <a:satMod val="160000"/>
                          </a:srgbClr>
                        </a:gs>
                        <a:gs pos="100000">
                          <a:srgbClr val="FBB57D">
                            <a:tint val="23500"/>
                            <a:satMod val="160000"/>
                          </a:srgbClr>
                        </a:gs>
                      </a:gsLst>
                      <a:lin ang="270000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Computer-based</a:t>
                      </a:r>
                    </a:p>
                    <a:p>
                      <a:endParaRPr lang="en-US" dirty="0">
                        <a:solidFill>
                          <a:schemeClr val="tx1"/>
                        </a:solidFill>
                      </a:endParaRPr>
                    </a:p>
                  </a:txBody>
                  <a:tcPr>
                    <a:gradFill flip="none" rotWithShape="1">
                      <a:gsLst>
                        <a:gs pos="0">
                          <a:srgbClr val="FBB57D">
                            <a:tint val="66000"/>
                            <a:satMod val="160000"/>
                          </a:srgbClr>
                        </a:gs>
                        <a:gs pos="50000">
                          <a:srgbClr val="FBB57D">
                            <a:tint val="44500"/>
                            <a:satMod val="160000"/>
                          </a:srgbClr>
                        </a:gs>
                        <a:gs pos="100000">
                          <a:srgbClr val="FBB57D">
                            <a:tint val="23500"/>
                            <a:satMod val="160000"/>
                          </a:srgbClr>
                        </a:gs>
                      </a:gsLst>
                      <a:lin ang="2700000" scaled="1"/>
                      <a:tileRect/>
                    </a:gradFill>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xmlns="" val="10002"/>
                  </a:ext>
                </a:extLst>
              </a:tr>
            </a:tbl>
          </a:graphicData>
        </a:graphic>
      </p:graphicFrame>
      <p:sp>
        <p:nvSpPr>
          <p:cNvPr id="8" name="TextBox 7"/>
          <p:cNvSpPr txBox="1"/>
          <p:nvPr/>
        </p:nvSpPr>
        <p:spPr>
          <a:xfrm>
            <a:off x="152400" y="4953000"/>
            <a:ext cx="8839200" cy="1631216"/>
          </a:xfrm>
          <a:prstGeom prst="rect">
            <a:avLst/>
          </a:prstGeom>
          <a:noFill/>
        </p:spPr>
        <p:txBody>
          <a:bodyPr wrap="square" rtlCol="0">
            <a:spAutoFit/>
          </a:bodyPr>
          <a:lstStyle/>
          <a:p>
            <a:pPr>
              <a:spcBef>
                <a:spcPts val="600"/>
              </a:spcBef>
              <a:spcAft>
                <a:spcPts val="600"/>
              </a:spcAft>
            </a:pPr>
            <a:r>
              <a:rPr lang="en-US" sz="1600" dirty="0"/>
              <a:t>*Any student not finished by the end of the 160-minute test session may continue working; however, testing must be completed within the same school day.</a:t>
            </a:r>
          </a:p>
          <a:p>
            <a:pPr>
              <a:spcBef>
                <a:spcPts val="600"/>
              </a:spcBef>
              <a:spcAft>
                <a:spcPts val="600"/>
              </a:spcAft>
            </a:pPr>
            <a:r>
              <a:rPr lang="en-US" sz="1600" b="1" dirty="0"/>
              <a:t>Any deviation from these scheduling rules requires written approval from FDOE prior to implementation.</a:t>
            </a:r>
          </a:p>
          <a:p>
            <a:pPr>
              <a:spcBef>
                <a:spcPts val="600"/>
              </a:spcBef>
              <a:spcAft>
                <a:spcPts val="600"/>
              </a:spcAft>
            </a:pPr>
            <a:endParaRPr lang="en-US" sz="1600" dirty="0"/>
          </a:p>
        </p:txBody>
      </p:sp>
      <p:sp>
        <p:nvSpPr>
          <p:cNvPr id="9" name="Title 1"/>
          <p:cNvSpPr txBox="1">
            <a:spLocks/>
          </p:cNvSpPr>
          <p:nvPr/>
        </p:nvSpPr>
        <p:spPr>
          <a:xfrm>
            <a:off x="8153400" y="990599"/>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a:p>
            <a:pPr algn="ctr"/>
            <a:r>
              <a:rPr lang="en-US" sz="2000" dirty="0">
                <a:solidFill>
                  <a:schemeClr val="bg1"/>
                </a:solidFill>
              </a:rPr>
              <a:t>PBT</a:t>
            </a:r>
          </a:p>
        </p:txBody>
      </p:sp>
    </p:spTree>
    <p:extLst>
      <p:ext uri="{BB962C8B-B14F-4D97-AF65-F5344CB8AC3E}">
        <p14:creationId xmlns:p14="http://schemas.microsoft.com/office/powerpoint/2010/main" val="2634573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a:t>Students to be Tested</a:t>
            </a:r>
          </a:p>
        </p:txBody>
      </p:sp>
      <p:sp>
        <p:nvSpPr>
          <p:cNvPr id="38915" name="Rectangle 3"/>
          <p:cNvSpPr>
            <a:spLocks noGrp="1" noChangeArrowheads="1"/>
          </p:cNvSpPr>
          <p:nvPr>
            <p:ph idx="1"/>
          </p:nvPr>
        </p:nvSpPr>
        <p:spPr>
          <a:xfrm>
            <a:off x="228599" y="1905000"/>
            <a:ext cx="8782665" cy="5257800"/>
          </a:xfrm>
        </p:spPr>
        <p:txBody>
          <a:bodyPr/>
          <a:lstStyle/>
          <a:p>
            <a:pPr eaLnBrk="1" hangingPunct="1">
              <a:lnSpc>
                <a:spcPct val="100000"/>
              </a:lnSpc>
              <a:buFontTx/>
              <a:buNone/>
              <a:defRPr/>
            </a:pPr>
            <a:endParaRPr lang="en-US" sz="1800" dirty="0"/>
          </a:p>
          <a:p>
            <a:pPr eaLnBrk="1" hangingPunct="1">
              <a:lnSpc>
                <a:spcPct val="100000"/>
              </a:lnSpc>
              <a:buFontTx/>
              <a:buNone/>
              <a:defRPr/>
            </a:pPr>
            <a:endParaRPr lang="en-US" sz="1800" dirty="0"/>
          </a:p>
          <a:p>
            <a:pPr eaLnBrk="1" hangingPunct="1">
              <a:lnSpc>
                <a:spcPct val="100000"/>
              </a:lnSpc>
              <a:defRPr/>
            </a:pPr>
            <a:endParaRPr lang="en-US" sz="1800" dirty="0"/>
          </a:p>
        </p:txBody>
      </p:sp>
      <p:sp>
        <p:nvSpPr>
          <p:cNvPr id="44036" name="Slide Number Placeholder 5"/>
          <p:cNvSpPr>
            <a:spLocks noGrp="1"/>
          </p:cNvSpPr>
          <p:nvPr>
            <p:ph type="sldNum" sz="quarter" idx="12"/>
          </p:nvPr>
        </p:nvSpPr>
        <p:spPr/>
        <p:txBody>
          <a:bodyPr/>
          <a:lstStyle/>
          <a:p>
            <a:pPr>
              <a:defRPr/>
            </a:pPr>
            <a:fld id="{4C906F1C-62BC-4A07-B7FB-2E2FD15477C2}" type="slidenum">
              <a:rPr lang="en-US" smtClean="0">
                <a:latin typeface="Arial" pitchFamily="34" charset="0"/>
              </a:rPr>
              <a:pPr>
                <a:defRPr/>
              </a:pPr>
              <a:t>8</a:t>
            </a:fld>
            <a:endParaRPr lang="en-US" dirty="0">
              <a:latin typeface="Arial" pitchFamily="34" charset="0"/>
            </a:endParaRPr>
          </a:p>
        </p:txBody>
      </p:sp>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a:p>
            <a:pPr algn="ctr"/>
            <a:r>
              <a:rPr lang="en-US" sz="2000" dirty="0">
                <a:solidFill>
                  <a:schemeClr val="bg1"/>
                </a:solidFill>
              </a:rPr>
              <a:t>PBT</a:t>
            </a:r>
          </a:p>
        </p:txBody>
      </p:sp>
      <p:sp>
        <p:nvSpPr>
          <p:cNvPr id="3" name="Rectangle 2"/>
          <p:cNvSpPr/>
          <p:nvPr/>
        </p:nvSpPr>
        <p:spPr>
          <a:xfrm>
            <a:off x="366252" y="1828800"/>
            <a:ext cx="8248650" cy="4708981"/>
          </a:xfrm>
          <a:prstGeom prst="rect">
            <a:avLst/>
          </a:prstGeom>
        </p:spPr>
        <p:txBody>
          <a:bodyPr wrap="square">
            <a:spAutoFit/>
          </a:bodyPr>
          <a:lstStyle/>
          <a:p>
            <a:pPr marL="285750" indent="-285750">
              <a:spcBef>
                <a:spcPts val="0"/>
              </a:spcBef>
              <a:spcAft>
                <a:spcPts val="0"/>
              </a:spcAft>
              <a:buFont typeface="Arial" panose="020B0604020202020204" pitchFamily="34" charset="0"/>
              <a:buChar char="•"/>
            </a:pPr>
            <a:r>
              <a:rPr lang="en-US" sz="2000" dirty="0"/>
              <a:t>Students that failed the NGSSS  Algebra 1 EOC test and do </a:t>
            </a:r>
            <a:r>
              <a:rPr lang="en-US" sz="2000" u="sng" dirty="0"/>
              <a:t>NOT</a:t>
            </a:r>
            <a:r>
              <a:rPr lang="en-US" sz="2000" dirty="0"/>
              <a:t> have a comparative PERT mathematics score.</a:t>
            </a:r>
          </a:p>
          <a:p>
            <a:pPr marL="285750" indent="-285750">
              <a:spcBef>
                <a:spcPts val="0"/>
              </a:spcBef>
              <a:spcAft>
                <a:spcPts val="0"/>
              </a:spcAft>
              <a:buFont typeface="Arial" panose="020B0604020202020204" pitchFamily="34" charset="0"/>
              <a:buChar char="•"/>
            </a:pPr>
            <a:r>
              <a:rPr lang="en-US" sz="2000" dirty="0"/>
              <a:t>Students who took the Algebra 1 course prior to Fall 2014.</a:t>
            </a:r>
          </a:p>
          <a:p>
            <a:pPr marL="285750" indent="-285750">
              <a:spcBef>
                <a:spcPts val="0"/>
              </a:spcBef>
              <a:spcAft>
                <a:spcPts val="0"/>
              </a:spcAft>
              <a:buFont typeface="Arial" panose="020B0604020202020204" pitchFamily="34" charset="0"/>
              <a:buChar char="•"/>
            </a:pPr>
            <a:r>
              <a:rPr lang="en-US" sz="2000" dirty="0"/>
              <a:t>Students whose NGSSS Algebra 1 Retake test was invalidated and don’t have a valid score.</a:t>
            </a:r>
          </a:p>
          <a:p>
            <a:pPr marL="285750" indent="-285750">
              <a:spcBef>
                <a:spcPts val="0"/>
              </a:spcBef>
              <a:spcAft>
                <a:spcPts val="0"/>
              </a:spcAft>
              <a:buFont typeface="Arial" panose="020B0604020202020204" pitchFamily="34" charset="0"/>
              <a:buChar char="•"/>
            </a:pPr>
            <a:r>
              <a:rPr lang="en-US" sz="2000" dirty="0"/>
              <a:t>Students who have an NG reported for an EOC course because they did not take the EOC test to be calculated as 30% of the final course grade.</a:t>
            </a:r>
          </a:p>
          <a:p>
            <a:pPr marL="285750" indent="-285750">
              <a:spcBef>
                <a:spcPts val="0"/>
              </a:spcBef>
              <a:spcAft>
                <a:spcPts val="0"/>
              </a:spcAft>
              <a:buFont typeface="Arial" panose="020B0604020202020204" pitchFamily="34" charset="0"/>
              <a:buChar char="•"/>
            </a:pPr>
            <a:r>
              <a:rPr lang="en-US" sz="2000" dirty="0"/>
              <a:t>Students that have completed an eligible EOC course via the part-time Florida Virtual Program and are at 80% or more complete or recent completers.</a:t>
            </a:r>
          </a:p>
          <a:p>
            <a:pPr marL="285750" lvl="1" indent="-285750">
              <a:spcBef>
                <a:spcPts val="0"/>
              </a:spcBef>
              <a:spcAft>
                <a:spcPts val="0"/>
              </a:spcAft>
              <a:buFont typeface="Arial" panose="020B0604020202020204" pitchFamily="34" charset="0"/>
              <a:buChar char="•"/>
            </a:pPr>
            <a:r>
              <a:rPr lang="en-US" sz="2000" dirty="0"/>
              <a:t>Students who must earn a passing score in Biology 1 and/or US History for a standard diploma with a scholar designation.</a:t>
            </a:r>
          </a:p>
          <a:p>
            <a:pPr marL="285750" lvl="1" indent="-285750">
              <a:spcBef>
                <a:spcPts val="0"/>
              </a:spcBef>
              <a:spcAft>
                <a:spcPts val="0"/>
              </a:spcAft>
              <a:buFont typeface="Arial" panose="020B0604020202020204" pitchFamily="34" charset="0"/>
              <a:buChar char="•"/>
            </a:pPr>
            <a:r>
              <a:rPr lang="en-US" sz="2000" dirty="0"/>
              <a:t>Students in a credit acceleration program (CAP) who wish to take the assessment to earn course credit.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a:t>Students to be Tested</a:t>
            </a:r>
          </a:p>
        </p:txBody>
      </p:sp>
      <p:sp>
        <p:nvSpPr>
          <p:cNvPr id="47107" name="Rectangle 3"/>
          <p:cNvSpPr>
            <a:spLocks noGrp="1" noChangeArrowheads="1"/>
          </p:cNvSpPr>
          <p:nvPr>
            <p:ph idx="1"/>
          </p:nvPr>
        </p:nvSpPr>
        <p:spPr>
          <a:xfrm>
            <a:off x="76200" y="1905000"/>
            <a:ext cx="8915400" cy="381000"/>
          </a:xfrm>
        </p:spPr>
        <p:txBody>
          <a:bodyPr/>
          <a:lstStyle/>
          <a:p>
            <a:pPr eaLnBrk="1" hangingPunct="1">
              <a:spcBef>
                <a:spcPts val="600"/>
              </a:spcBef>
              <a:spcAft>
                <a:spcPts val="600"/>
              </a:spcAft>
              <a:buNone/>
              <a:defRPr/>
            </a:pPr>
            <a:r>
              <a:rPr lang="en-US" b="1" dirty="0">
                <a:solidFill>
                  <a:srgbClr val="000000"/>
                </a:solidFill>
              </a:rPr>
              <a:t>Special Program Students</a:t>
            </a:r>
          </a:p>
          <a:p>
            <a:pPr eaLnBrk="1" hangingPunct="1">
              <a:lnSpc>
                <a:spcPct val="100000"/>
              </a:lnSpc>
              <a:buFontTx/>
              <a:buNone/>
            </a:pPr>
            <a:endParaRPr lang="en-US" dirty="0"/>
          </a:p>
          <a:p>
            <a:pPr eaLnBrk="1" hangingPunct="1">
              <a:lnSpc>
                <a:spcPct val="100000"/>
              </a:lnSpc>
              <a:buFontTx/>
              <a:buNone/>
            </a:pPr>
            <a:endParaRPr lang="en-US" dirty="0"/>
          </a:p>
          <a:p>
            <a:pPr eaLnBrk="1" hangingPunct="1">
              <a:lnSpc>
                <a:spcPct val="100000"/>
              </a:lnSpc>
              <a:buFontTx/>
              <a:buNone/>
            </a:pPr>
            <a:endParaRPr lang="en-US" dirty="0"/>
          </a:p>
        </p:txBody>
      </p:sp>
      <p:sp>
        <p:nvSpPr>
          <p:cNvPr id="52228" name="Slide Number Placeholder 5"/>
          <p:cNvSpPr>
            <a:spLocks noGrp="1"/>
          </p:cNvSpPr>
          <p:nvPr>
            <p:ph type="sldNum" sz="quarter" idx="12"/>
          </p:nvPr>
        </p:nvSpPr>
        <p:spPr/>
        <p:txBody>
          <a:bodyPr/>
          <a:lstStyle/>
          <a:p>
            <a:pPr>
              <a:defRPr/>
            </a:pPr>
            <a:fld id="{7558C77C-BDCA-412A-9EAC-15FE692EA002}" type="slidenum">
              <a:rPr lang="en-US" smtClean="0">
                <a:latin typeface="Arial" pitchFamily="34" charset="0"/>
              </a:rPr>
              <a:pPr>
                <a:defRPr/>
              </a:pPr>
              <a:t>9</a:t>
            </a:fld>
            <a:endParaRPr lang="en-US" dirty="0">
              <a:latin typeface="Arial" pitchFamily="34" charset="0"/>
            </a:endParaRPr>
          </a:p>
        </p:txBody>
      </p:sp>
      <p:sp>
        <p:nvSpPr>
          <p:cNvPr id="6" name="Title 1"/>
          <p:cNvSpPr txBox="1">
            <a:spLocks/>
          </p:cNvSpPr>
          <p:nvPr/>
        </p:nvSpPr>
        <p:spPr>
          <a:xfrm>
            <a:off x="8267700" y="990600"/>
            <a:ext cx="723900" cy="604709"/>
          </a:xfrm>
          <a:prstGeom prst="rect">
            <a:avLst/>
          </a:prstGeom>
          <a:solidFill>
            <a:srgbClr val="FF6A13"/>
          </a:solidFill>
          <a:ln>
            <a:solidFill>
              <a:schemeClr val="bg1"/>
            </a:solidFill>
          </a:ln>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2000" dirty="0">
                <a:solidFill>
                  <a:schemeClr val="bg1"/>
                </a:solidFill>
              </a:rPr>
              <a:t>CBT</a:t>
            </a:r>
          </a:p>
          <a:p>
            <a:pPr algn="ctr"/>
            <a:r>
              <a:rPr lang="en-US" sz="2000" dirty="0">
                <a:solidFill>
                  <a:schemeClr val="bg1"/>
                </a:solidFill>
              </a:rPr>
              <a:t>PBT</a:t>
            </a:r>
          </a:p>
        </p:txBody>
      </p:sp>
      <p:graphicFrame>
        <p:nvGraphicFramePr>
          <p:cNvPr id="7" name="Content Placeholder 4"/>
          <p:cNvGraphicFramePr>
            <a:graphicFrameLocks/>
          </p:cNvGraphicFramePr>
          <p:nvPr>
            <p:extLst>
              <p:ext uri="{D42A27DB-BD31-4B8C-83A1-F6EECF244321}">
                <p14:modId xmlns:p14="http://schemas.microsoft.com/office/powerpoint/2010/main" val="3250174377"/>
              </p:ext>
            </p:extLst>
          </p:nvPr>
        </p:nvGraphicFramePr>
        <p:xfrm>
          <a:off x="152399" y="2438400"/>
          <a:ext cx="8477251" cy="2667000"/>
        </p:xfrm>
        <a:graphic>
          <a:graphicData uri="http://schemas.openxmlformats.org/drawingml/2006/table">
            <a:tbl>
              <a:tblPr firstRow="1" bandRow="1">
                <a:tableStyleId>{5C22544A-7EE6-4342-B048-85BDC9FD1C3A}</a:tableStyleId>
              </a:tblPr>
              <a:tblGrid>
                <a:gridCol w="2060569">
                  <a:extLst>
                    <a:ext uri="{9D8B030D-6E8A-4147-A177-3AD203B41FA5}">
                      <a16:colId xmlns:a16="http://schemas.microsoft.com/office/drawing/2014/main" xmlns="" val="20000"/>
                    </a:ext>
                  </a:extLst>
                </a:gridCol>
                <a:gridCol w="3127004">
                  <a:extLst>
                    <a:ext uri="{9D8B030D-6E8A-4147-A177-3AD203B41FA5}">
                      <a16:colId xmlns:a16="http://schemas.microsoft.com/office/drawing/2014/main" xmlns="" val="20001"/>
                    </a:ext>
                  </a:extLst>
                </a:gridCol>
                <a:gridCol w="1644839">
                  <a:extLst>
                    <a:ext uri="{9D8B030D-6E8A-4147-A177-3AD203B41FA5}">
                      <a16:colId xmlns:a16="http://schemas.microsoft.com/office/drawing/2014/main" xmlns="" val="20002"/>
                    </a:ext>
                  </a:extLst>
                </a:gridCol>
                <a:gridCol w="1644839">
                  <a:extLst>
                    <a:ext uri="{9D8B030D-6E8A-4147-A177-3AD203B41FA5}">
                      <a16:colId xmlns:a16="http://schemas.microsoft.com/office/drawing/2014/main" xmlns="" val="20003"/>
                    </a:ext>
                  </a:extLst>
                </a:gridCol>
              </a:tblGrid>
              <a:tr h="622422">
                <a:tc gridSpan="2">
                  <a:txBody>
                    <a:bodyPr/>
                    <a:lstStyle/>
                    <a:p>
                      <a:pPr algn="ctr"/>
                      <a:r>
                        <a:rPr lang="en-US" sz="1600" dirty="0">
                          <a:solidFill>
                            <a:schemeClr val="tx1"/>
                          </a:solidFill>
                        </a:rPr>
                        <a:t>Special Programs</a:t>
                      </a:r>
                      <a:endParaRPr lang="en-US" sz="1600" dirty="0">
                        <a:solidFill>
                          <a:schemeClr val="tx1"/>
                        </a:solidFill>
                        <a:latin typeface="+mn-lt"/>
                      </a:endParaRPr>
                    </a:p>
                  </a:txBody>
                  <a:tcPr marT="45739" marB="45739">
                    <a:solidFill>
                      <a:srgbClr val="FF6A13"/>
                    </a:solidFill>
                  </a:tcPr>
                </a:tc>
                <a:tc hMerge="1">
                  <a:txBody>
                    <a:bodyPr/>
                    <a:lstStyle/>
                    <a:p>
                      <a:endParaRPr lang="en-US"/>
                    </a:p>
                  </a:txBody>
                  <a:tcPr/>
                </a:tc>
                <a:tc>
                  <a:txBody>
                    <a:bodyPr/>
                    <a:lstStyle/>
                    <a:p>
                      <a:pPr algn="ctr"/>
                      <a:r>
                        <a:rPr lang="en-US" sz="1600" dirty="0">
                          <a:solidFill>
                            <a:schemeClr val="tx1"/>
                          </a:solidFill>
                        </a:rPr>
                        <a:t>District Number</a:t>
                      </a:r>
                      <a:endParaRPr lang="en-US" sz="1600" dirty="0">
                        <a:solidFill>
                          <a:schemeClr val="tx1"/>
                        </a:solidFill>
                        <a:latin typeface="+mn-lt"/>
                      </a:endParaRPr>
                    </a:p>
                  </a:txBody>
                  <a:tcPr marT="45739" marB="45739">
                    <a:solidFill>
                      <a:srgbClr val="FF6A13"/>
                    </a:solidFill>
                  </a:tcPr>
                </a:tc>
                <a:tc>
                  <a:txBody>
                    <a:bodyPr/>
                    <a:lstStyle/>
                    <a:p>
                      <a:pPr algn="ctr"/>
                      <a:r>
                        <a:rPr lang="en-US" sz="1600" dirty="0">
                          <a:solidFill>
                            <a:schemeClr val="tx1"/>
                          </a:solidFill>
                        </a:rPr>
                        <a:t>School Number</a:t>
                      </a:r>
                      <a:endParaRPr lang="en-US" sz="1600" dirty="0">
                        <a:solidFill>
                          <a:schemeClr val="tx1"/>
                        </a:solidFill>
                        <a:latin typeface="+mn-lt"/>
                      </a:endParaRPr>
                    </a:p>
                  </a:txBody>
                  <a:tcPr marT="45739" marB="45739">
                    <a:solidFill>
                      <a:srgbClr val="FF6A13"/>
                    </a:solidFill>
                  </a:tcPr>
                </a:tc>
                <a:extLst>
                  <a:ext uri="{0D108BD9-81ED-4DB2-BD59-A6C34878D82A}">
                    <a16:rowId xmlns:a16="http://schemas.microsoft.com/office/drawing/2014/main" xmlns="" val="10000"/>
                  </a:ext>
                </a:extLst>
              </a:tr>
              <a:tr h="605962">
                <a:tc rowSpan="2">
                  <a:txBody>
                    <a:bodyPr/>
                    <a:lstStyle/>
                    <a:p>
                      <a:r>
                        <a:rPr lang="en-US" sz="1600" b="1" dirty="0"/>
                        <a:t>FLVS</a:t>
                      </a:r>
                      <a:endParaRPr lang="en-US" sz="1600" b="1" dirty="0">
                        <a:solidFill>
                          <a:schemeClr val="tx1"/>
                        </a:solidFill>
                        <a:latin typeface="+mn-lt"/>
                      </a:endParaRPr>
                    </a:p>
                  </a:txBody>
                  <a:tcPr marT="45739" marB="45739">
                    <a:solidFill>
                      <a:srgbClr val="FFCC99"/>
                    </a:solidFill>
                  </a:tcPr>
                </a:tc>
                <a:tc>
                  <a:txBody>
                    <a:bodyPr/>
                    <a:lstStyle/>
                    <a:p>
                      <a:r>
                        <a:rPr lang="en-US" sz="1600" b="1" dirty="0"/>
                        <a:t>Full-Time K-8</a:t>
                      </a:r>
                      <a:endParaRPr lang="en-US" sz="1600" b="1" dirty="0">
                        <a:solidFill>
                          <a:schemeClr val="tx1"/>
                        </a:solidFill>
                        <a:latin typeface="+mn-lt"/>
                      </a:endParaRPr>
                    </a:p>
                  </a:txBody>
                  <a:tcPr marT="45739" marB="45739">
                    <a:solidFill>
                      <a:srgbClr val="FFCC99"/>
                    </a:solidFill>
                  </a:tcPr>
                </a:tc>
                <a:tc>
                  <a:txBody>
                    <a:bodyPr/>
                    <a:lstStyle/>
                    <a:p>
                      <a:pPr algn="ctr"/>
                      <a:r>
                        <a:rPr lang="en-US" sz="1600" b="1" dirty="0"/>
                        <a:t>71</a:t>
                      </a:r>
                      <a:endParaRPr lang="en-US" sz="1600" b="1" dirty="0">
                        <a:solidFill>
                          <a:schemeClr val="tx1"/>
                        </a:solidFill>
                        <a:latin typeface="+mn-lt"/>
                      </a:endParaRPr>
                    </a:p>
                  </a:txBody>
                  <a:tcPr marT="45739" marB="45739">
                    <a:solidFill>
                      <a:srgbClr val="FFCC99"/>
                    </a:solidFill>
                  </a:tcPr>
                </a:tc>
                <a:tc>
                  <a:txBody>
                    <a:bodyPr/>
                    <a:lstStyle/>
                    <a:p>
                      <a:pPr algn="ctr"/>
                      <a:r>
                        <a:rPr lang="en-US" sz="1600" b="1" dirty="0"/>
                        <a:t>0300</a:t>
                      </a:r>
                      <a:endParaRPr lang="en-US" sz="1600" b="1" dirty="0">
                        <a:solidFill>
                          <a:schemeClr val="tx1"/>
                        </a:solidFill>
                        <a:latin typeface="+mn-lt"/>
                      </a:endParaRPr>
                    </a:p>
                  </a:txBody>
                  <a:tcPr marT="45739" marB="45739">
                    <a:solidFill>
                      <a:srgbClr val="FFCC99"/>
                    </a:solidFill>
                  </a:tcPr>
                </a:tc>
                <a:extLst>
                  <a:ext uri="{0D108BD9-81ED-4DB2-BD59-A6C34878D82A}">
                    <a16:rowId xmlns:a16="http://schemas.microsoft.com/office/drawing/2014/main" xmlns="" val="10001"/>
                  </a:ext>
                </a:extLst>
              </a:tr>
              <a:tr h="573246">
                <a:tc vMerge="1">
                  <a:txBody>
                    <a:bodyPr/>
                    <a:lstStyle/>
                    <a:p>
                      <a:endParaRPr lang="en-US"/>
                    </a:p>
                  </a:txBody>
                  <a:tcPr/>
                </a:tc>
                <a:tc>
                  <a:txBody>
                    <a:bodyPr/>
                    <a:lstStyle/>
                    <a:p>
                      <a:r>
                        <a:rPr lang="en-US" sz="1600" b="1" dirty="0"/>
                        <a:t>Full-Time 9-12</a:t>
                      </a:r>
                      <a:endParaRPr lang="en-US" sz="1600" b="1" dirty="0">
                        <a:solidFill>
                          <a:schemeClr val="tx1"/>
                        </a:solidFill>
                        <a:latin typeface="+mn-lt"/>
                      </a:endParaRPr>
                    </a:p>
                  </a:txBody>
                  <a:tcPr>
                    <a:solidFill>
                      <a:srgbClr val="FFCC99"/>
                    </a:solidFill>
                  </a:tcPr>
                </a:tc>
                <a:tc>
                  <a:txBody>
                    <a:bodyPr/>
                    <a:lstStyle/>
                    <a:p>
                      <a:pPr algn="ctr"/>
                      <a:r>
                        <a:rPr lang="en-US" sz="1600" b="1" dirty="0"/>
                        <a:t>71</a:t>
                      </a:r>
                      <a:endParaRPr lang="en-US" sz="1600" b="1" dirty="0">
                        <a:solidFill>
                          <a:schemeClr val="tx1"/>
                        </a:solidFill>
                        <a:latin typeface="+mn-lt"/>
                      </a:endParaRPr>
                    </a:p>
                  </a:txBody>
                  <a:tcPr marT="45739" marB="45739">
                    <a:solidFill>
                      <a:srgbClr val="FFCC99"/>
                    </a:solidFill>
                  </a:tcPr>
                </a:tc>
                <a:tc>
                  <a:txBody>
                    <a:bodyPr/>
                    <a:lstStyle/>
                    <a:p>
                      <a:pPr algn="ctr"/>
                      <a:r>
                        <a:rPr lang="en-US" sz="1600" b="1" dirty="0"/>
                        <a:t>0400</a:t>
                      </a:r>
                      <a:endParaRPr lang="en-US" sz="1600" b="1" dirty="0">
                        <a:solidFill>
                          <a:schemeClr val="tx1"/>
                        </a:solidFill>
                        <a:latin typeface="+mn-lt"/>
                      </a:endParaRPr>
                    </a:p>
                  </a:txBody>
                  <a:tcPr marT="45739" marB="45739">
                    <a:solidFill>
                      <a:srgbClr val="FFCC99"/>
                    </a:solidFill>
                  </a:tcPr>
                </a:tc>
                <a:extLst>
                  <a:ext uri="{0D108BD9-81ED-4DB2-BD59-A6C34878D82A}">
                    <a16:rowId xmlns:a16="http://schemas.microsoft.com/office/drawing/2014/main" xmlns="" val="10002"/>
                  </a:ext>
                </a:extLst>
              </a:tr>
              <a:tr h="491354">
                <a:tc gridSpan="2">
                  <a:txBody>
                    <a:bodyPr/>
                    <a:lstStyle/>
                    <a:p>
                      <a:r>
                        <a:rPr lang="en-US" sz="1600" b="1" dirty="0"/>
                        <a:t>Miami-Dade Online Academy </a:t>
                      </a:r>
                      <a:endParaRPr lang="en-US" sz="1600" b="1" dirty="0">
                        <a:solidFill>
                          <a:schemeClr val="tx1"/>
                        </a:solidFill>
                        <a:latin typeface="+mn-lt"/>
                      </a:endParaRPr>
                    </a:p>
                  </a:txBody>
                  <a:tcPr marT="45739" marB="45739">
                    <a:solidFill>
                      <a:srgbClr val="FFCC99"/>
                    </a:solidFill>
                  </a:tcPr>
                </a:tc>
                <a:tc hMerge="1">
                  <a:txBody>
                    <a:bodyPr/>
                    <a:lstStyle/>
                    <a:p>
                      <a:endParaRPr lang="en-US"/>
                    </a:p>
                  </a:txBody>
                  <a:tcPr/>
                </a:tc>
                <a:tc>
                  <a:txBody>
                    <a:bodyPr/>
                    <a:lstStyle/>
                    <a:p>
                      <a:pPr algn="ctr"/>
                      <a:r>
                        <a:rPr lang="en-US" sz="1600" b="1" dirty="0"/>
                        <a:t>13</a:t>
                      </a:r>
                      <a:endParaRPr lang="en-US" sz="1600" b="1" dirty="0">
                        <a:solidFill>
                          <a:schemeClr val="tx1"/>
                        </a:solidFill>
                        <a:latin typeface="+mn-lt"/>
                      </a:endParaRPr>
                    </a:p>
                  </a:txBody>
                  <a:tcPr marT="45739" marB="45739">
                    <a:solidFill>
                      <a:srgbClr val="FFCC99"/>
                    </a:solidFill>
                  </a:tcPr>
                </a:tc>
                <a:tc>
                  <a:txBody>
                    <a:bodyPr/>
                    <a:lstStyle/>
                    <a:p>
                      <a:pPr algn="ctr"/>
                      <a:r>
                        <a:rPr lang="en-US" sz="1600" b="1" dirty="0"/>
                        <a:t>7001</a:t>
                      </a:r>
                      <a:endParaRPr lang="en-US" sz="1600" b="1" dirty="0">
                        <a:solidFill>
                          <a:schemeClr val="tx1"/>
                        </a:solidFill>
                        <a:latin typeface="+mn-lt"/>
                      </a:endParaRPr>
                    </a:p>
                  </a:txBody>
                  <a:tcPr marT="45739" marB="45739">
                    <a:solidFill>
                      <a:srgbClr val="FFCC99"/>
                    </a:solidFill>
                  </a:tcPr>
                </a:tc>
                <a:extLst>
                  <a:ext uri="{0D108BD9-81ED-4DB2-BD59-A6C34878D82A}">
                    <a16:rowId xmlns:a16="http://schemas.microsoft.com/office/drawing/2014/main" xmlns="" val="10003"/>
                  </a:ext>
                </a:extLst>
              </a:tr>
              <a:tr h="374016">
                <a:tc gridSpan="2">
                  <a:txBody>
                    <a:bodyPr/>
                    <a:lstStyle/>
                    <a:p>
                      <a:r>
                        <a:rPr lang="en-US" sz="1600" b="1" dirty="0"/>
                        <a:t>Florida Home Education </a:t>
                      </a:r>
                      <a:endParaRPr lang="en-US" sz="1600" b="1" dirty="0">
                        <a:solidFill>
                          <a:schemeClr val="tx1"/>
                        </a:solidFill>
                        <a:latin typeface="+mn-lt"/>
                      </a:endParaRPr>
                    </a:p>
                  </a:txBody>
                  <a:tcPr marT="45739" marB="45739">
                    <a:solidFill>
                      <a:srgbClr val="FFCC99"/>
                    </a:solidFill>
                  </a:tcPr>
                </a:tc>
                <a:tc hMerge="1">
                  <a:txBody>
                    <a:bodyPr/>
                    <a:lstStyle/>
                    <a:p>
                      <a:endParaRPr lang="en-US"/>
                    </a:p>
                  </a:txBody>
                  <a:tcPr/>
                </a:tc>
                <a:tc>
                  <a:txBody>
                    <a:bodyPr/>
                    <a:lstStyle/>
                    <a:p>
                      <a:pPr algn="ctr"/>
                      <a:r>
                        <a:rPr lang="en-US" sz="1600" b="1" dirty="0"/>
                        <a:t>13</a:t>
                      </a:r>
                      <a:endParaRPr lang="en-US" sz="1600" b="1" dirty="0">
                        <a:solidFill>
                          <a:schemeClr val="tx1"/>
                        </a:solidFill>
                        <a:latin typeface="+mn-lt"/>
                      </a:endParaRPr>
                    </a:p>
                  </a:txBody>
                  <a:tcPr marT="45739" marB="45739">
                    <a:solidFill>
                      <a:srgbClr val="FFCC99"/>
                    </a:solidFill>
                  </a:tcPr>
                </a:tc>
                <a:tc>
                  <a:txBody>
                    <a:bodyPr/>
                    <a:lstStyle/>
                    <a:p>
                      <a:pPr algn="ctr"/>
                      <a:r>
                        <a:rPr lang="en-US" sz="1600" b="1" dirty="0"/>
                        <a:t>9998</a:t>
                      </a:r>
                      <a:endParaRPr lang="en-US" sz="1600" b="1" dirty="0">
                        <a:solidFill>
                          <a:schemeClr val="tx1"/>
                        </a:solidFill>
                        <a:latin typeface="+mn-lt"/>
                      </a:endParaRPr>
                    </a:p>
                  </a:txBody>
                  <a:tcPr marT="45739" marB="45739">
                    <a:solidFill>
                      <a:srgbClr val="FFCC99"/>
                    </a:solidFill>
                  </a:tcPr>
                </a:tc>
                <a:extLst>
                  <a:ext uri="{0D108BD9-81ED-4DB2-BD59-A6C34878D82A}">
                    <a16:rowId xmlns:a16="http://schemas.microsoft.com/office/drawing/2014/main" xmlns="" val="10004"/>
                  </a:ext>
                </a:extLst>
              </a:tr>
            </a:tbl>
          </a:graphicData>
        </a:graphic>
      </p:graphicFrame>
      <p:sp>
        <p:nvSpPr>
          <p:cNvPr id="3" name="Rectangle 2"/>
          <p:cNvSpPr/>
          <p:nvPr/>
        </p:nvSpPr>
        <p:spPr>
          <a:xfrm>
            <a:off x="228600" y="5157019"/>
            <a:ext cx="8172450" cy="1354217"/>
          </a:xfrm>
          <a:prstGeom prst="rect">
            <a:avLst/>
          </a:prstGeom>
        </p:spPr>
        <p:txBody>
          <a:bodyPr wrap="square">
            <a:spAutoFit/>
          </a:bodyPr>
          <a:lstStyle/>
          <a:p>
            <a:pPr marL="0" indent="0">
              <a:lnSpc>
                <a:spcPct val="100000"/>
              </a:lnSpc>
              <a:spcBef>
                <a:spcPts val="0"/>
              </a:spcBef>
              <a:spcAft>
                <a:spcPts val="0"/>
              </a:spcAft>
              <a:buNone/>
              <a:defRPr/>
            </a:pPr>
            <a:r>
              <a:rPr lang="en-US" sz="2800" b="1" dirty="0">
                <a:solidFill>
                  <a:srgbClr val="000000"/>
                </a:solidFill>
                <a:latin typeface="+mj-lt"/>
              </a:rPr>
              <a:t>FLVS Full Time Students</a:t>
            </a:r>
          </a:p>
          <a:p>
            <a:pPr marL="0" indent="0">
              <a:lnSpc>
                <a:spcPct val="100000"/>
              </a:lnSpc>
              <a:spcBef>
                <a:spcPts val="0"/>
              </a:spcBef>
              <a:spcAft>
                <a:spcPts val="0"/>
              </a:spcAft>
              <a:buNone/>
              <a:defRPr/>
            </a:pPr>
            <a:r>
              <a:rPr lang="en-US" dirty="0">
                <a:latin typeface="+mn-lt"/>
              </a:rPr>
              <a:t>Per Section 1002.45(6)b, Florida Statutes (F.S.), districts must make arrangements to test Florida Virtual School (FLVS) Full Time public school students, as well as other virtual program students.</a:t>
            </a:r>
            <a:endParaRPr lang="en-US" b="1" dirty="0">
              <a:latin typeface="+mn-lt"/>
            </a:endParaRPr>
          </a:p>
        </p:txBody>
      </p:sp>
    </p:spTree>
    <p:extLst>
      <p:ext uri="{BB962C8B-B14F-4D97-AF65-F5344CB8AC3E}">
        <p14:creationId xmlns:p14="http://schemas.microsoft.com/office/powerpoint/2010/main" val="488420732"/>
      </p:ext>
    </p:extLst>
  </p:cSld>
  <p:clrMapOvr>
    <a:masterClrMapping/>
  </p:clrMapOvr>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22578</TotalTime>
  <Words>5890</Words>
  <Application>Microsoft Office PowerPoint</Application>
  <PresentationFormat>On-screen Show (4:3)</PresentationFormat>
  <Paragraphs>765</Paragraphs>
  <Slides>64</Slides>
  <Notes>64</Notes>
  <HiddenSlides>0</HiddenSlides>
  <MMClips>0</MMClips>
  <ScaleCrop>false</ScaleCrop>
  <HeadingPairs>
    <vt:vector size="4" baseType="variant">
      <vt:variant>
        <vt:lpstr>Theme</vt:lpstr>
      </vt:variant>
      <vt:variant>
        <vt:i4>2</vt:i4>
      </vt:variant>
      <vt:variant>
        <vt:lpstr>Slide Titles</vt:lpstr>
      </vt:variant>
      <vt:variant>
        <vt:i4>64</vt:i4>
      </vt:variant>
    </vt:vector>
  </HeadingPairs>
  <TitlesOfParts>
    <vt:vector size="66" baseType="lpstr">
      <vt:lpstr>Default Design</vt:lpstr>
      <vt:lpstr>1_Default Design</vt:lpstr>
      <vt:lpstr>Winter 2016  Next Generation Sunshine State Standards End-of-Course Assessments Training Materials </vt:lpstr>
      <vt:lpstr>Test Administration Manual</vt:lpstr>
      <vt:lpstr>Appendices</vt:lpstr>
      <vt:lpstr>Avocet</vt:lpstr>
      <vt:lpstr>Technology Coordinator Resources</vt:lpstr>
      <vt:lpstr>Presentation Features</vt:lpstr>
      <vt:lpstr>Test Administration Schedule</vt:lpstr>
      <vt:lpstr>Students to be Tested</vt:lpstr>
      <vt:lpstr>Students to be Tested</vt:lpstr>
      <vt:lpstr>Students to be Tested</vt:lpstr>
      <vt:lpstr>Final Grade NG Report</vt:lpstr>
      <vt:lpstr> State and District Requirements </vt:lpstr>
      <vt:lpstr>Test Security</vt:lpstr>
      <vt:lpstr>Test Irregularities/Security Breaches</vt:lpstr>
      <vt:lpstr>Missing Materials</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During Testing</vt:lpstr>
      <vt:lpstr>School Assessment Coordinator During Testing</vt:lpstr>
      <vt:lpstr>School Assessment Coordinator After Testing</vt:lpstr>
      <vt:lpstr>School Assessment Coordinator After Testing</vt:lpstr>
      <vt:lpstr>School Assessment Coordinator After Testing</vt:lpstr>
      <vt:lpstr>School Assessment Coordinator After Testing</vt:lpstr>
      <vt:lpstr>School Assessment Coordinator After Testing</vt:lpstr>
      <vt:lpstr>School Assessment Coordinator After Testing</vt:lpstr>
      <vt:lpstr>School Assessment Coordinator After Testing</vt:lpstr>
      <vt:lpstr>School Assessment Coordinator After Testing</vt:lpstr>
      <vt:lpstr>School Assessment Coordinator After Testing</vt:lpstr>
      <vt:lpstr> School Assessment Coordinator After Testing </vt:lpstr>
      <vt:lpstr>School Assessment Coordinator After Testing</vt:lpstr>
      <vt:lpstr>Comment Forms</vt:lpstr>
      <vt:lpstr>Pearson Customer Support</vt:lpstr>
      <vt:lpstr>Contact Information</vt:lpstr>
      <vt:lpstr>PowerPoint Presentation</vt:lpstr>
    </vt:vector>
  </TitlesOfParts>
  <Company>Florida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Susie Lee</dc:creator>
  <cp:lastModifiedBy>Bruguera, Maria C.</cp:lastModifiedBy>
  <cp:revision>1784</cp:revision>
  <cp:lastPrinted>2016-08-25T17:38:35Z</cp:lastPrinted>
  <dcterms:created xsi:type="dcterms:W3CDTF">2012-01-09T14:03:07Z</dcterms:created>
  <dcterms:modified xsi:type="dcterms:W3CDTF">2016-10-26T14:29:50Z</dcterms:modified>
</cp:coreProperties>
</file>