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4" r:id="rId6"/>
    <p:sldId id="265" r:id="rId7"/>
    <p:sldId id="267" r:id="rId8"/>
    <p:sldId id="261" r:id="rId9"/>
    <p:sldId id="263" r:id="rId10"/>
    <p:sldId id="262" r:id="rId11"/>
    <p:sldId id="273" r:id="rId12"/>
    <p:sldId id="282" r:id="rId13"/>
    <p:sldId id="284" r:id="rId14"/>
    <p:sldId id="292" r:id="rId15"/>
    <p:sldId id="275" r:id="rId16"/>
    <p:sldId id="279" r:id="rId17"/>
    <p:sldId id="276" r:id="rId18"/>
    <p:sldId id="283" r:id="rId19"/>
    <p:sldId id="285" r:id="rId20"/>
    <p:sldId id="270" r:id="rId21"/>
    <p:sldId id="271" r:id="rId22"/>
    <p:sldId id="278" r:id="rId23"/>
    <p:sldId id="287" r:id="rId24"/>
    <p:sldId id="288" r:id="rId25"/>
    <p:sldId id="293" r:id="rId26"/>
    <p:sldId id="294" r:id="rId27"/>
    <p:sldId id="286" r:id="rId28"/>
    <p:sldId id="29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953"/>
    <a:srgbClr val="C74339"/>
    <a:srgbClr val="3E79C0"/>
    <a:srgbClr val="1E84E0"/>
    <a:srgbClr val="66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p:scale>
          <a:sx n="100" d="100"/>
          <a:sy n="100" d="100"/>
        </p:scale>
        <p:origin x="-210" y="-96"/>
      </p:cViewPr>
      <p:guideLst>
        <p:guide orient="horz" pos="2160"/>
        <p:guide pos="2880"/>
      </p:guideLst>
    </p:cSldViewPr>
  </p:slideViewPr>
  <p:outlineViewPr>
    <p:cViewPr>
      <p:scale>
        <a:sx n="33" d="100"/>
        <a:sy n="33" d="100"/>
      </p:scale>
      <p:origin x="0" y="1156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97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Teacher X</a:t>
            </a:r>
          </a:p>
        </c:rich>
      </c:tx>
      <c:layout/>
      <c:overlay val="0"/>
    </c:title>
    <c:autoTitleDeleted val="0"/>
    <c:plotArea>
      <c:layout/>
      <c:barChart>
        <c:barDir val="col"/>
        <c:grouping val="clustered"/>
        <c:varyColors val="0"/>
        <c:ser>
          <c:idx val="0"/>
          <c:order val="0"/>
          <c:tx>
            <c:strRef>
              <c:f>Sheet1!$A$2</c:f>
              <c:strCache>
                <c:ptCount val="1"/>
                <c:pt idx="0">
                  <c:v>Prior Performance</c:v>
                </c:pt>
              </c:strCache>
            </c:strRef>
          </c:tx>
          <c:spPr>
            <a:solidFill>
              <a:srgbClr val="6666FF"/>
            </a:solidFill>
          </c:spPr>
          <c:invertIfNegative val="0"/>
          <c:dPt>
            <c:idx val="0"/>
            <c:invertIfNegative val="0"/>
            <c:bubble3D val="0"/>
            <c:spPr>
              <a:solidFill>
                <a:srgbClr val="3E79C0"/>
              </a:solidFill>
            </c:spPr>
          </c:dPt>
          <c:cat>
            <c:strRef>
              <c:f>Sheet1!$B$1</c:f>
              <c:strCache>
                <c:ptCount val="1"/>
                <c:pt idx="0">
                  <c:v>Student E</c:v>
                </c:pt>
              </c:strCache>
            </c:strRef>
          </c:cat>
          <c:val>
            <c:numRef>
              <c:f>Sheet1!$B$2</c:f>
              <c:numCache>
                <c:formatCode>General</c:formatCode>
                <c:ptCount val="1"/>
                <c:pt idx="0">
                  <c:v>250</c:v>
                </c:pt>
              </c:numCache>
            </c:numRef>
          </c:val>
        </c:ser>
        <c:ser>
          <c:idx val="1"/>
          <c:order val="1"/>
          <c:tx>
            <c:strRef>
              <c:f>Sheet1!$A$3</c:f>
              <c:strCache>
                <c:ptCount val="1"/>
                <c:pt idx="0">
                  <c:v>Current Performance</c:v>
                </c:pt>
              </c:strCache>
            </c:strRef>
          </c:tx>
          <c:spPr>
            <a:solidFill>
              <a:srgbClr val="C74339"/>
            </a:solidFill>
          </c:spPr>
          <c:invertIfNegative val="0"/>
          <c:cat>
            <c:strRef>
              <c:f>Sheet1!$B$1</c:f>
              <c:strCache>
                <c:ptCount val="1"/>
                <c:pt idx="0">
                  <c:v>Student E</c:v>
                </c:pt>
              </c:strCache>
            </c:strRef>
          </c:cat>
          <c:val>
            <c:numRef>
              <c:f>Sheet1!$B$3</c:f>
              <c:numCache>
                <c:formatCode>General</c:formatCode>
                <c:ptCount val="1"/>
                <c:pt idx="0">
                  <c:v>340</c:v>
                </c:pt>
              </c:numCache>
            </c:numRef>
          </c:val>
        </c:ser>
        <c:ser>
          <c:idx val="2"/>
          <c:order val="2"/>
          <c:tx>
            <c:strRef>
              <c:f>Sheet1!$A$4</c:f>
              <c:strCache>
                <c:ptCount val="1"/>
                <c:pt idx="0">
                  <c:v>Predicted Performance</c:v>
                </c:pt>
              </c:strCache>
            </c:strRef>
          </c:tx>
          <c:spPr>
            <a:solidFill>
              <a:srgbClr val="A7C953"/>
            </a:solidFill>
          </c:spPr>
          <c:invertIfNegative val="0"/>
          <c:cat>
            <c:strRef>
              <c:f>Sheet1!$B$1</c:f>
              <c:strCache>
                <c:ptCount val="1"/>
                <c:pt idx="0">
                  <c:v>Student E</c:v>
                </c:pt>
              </c:strCache>
            </c:strRef>
          </c:cat>
          <c:val>
            <c:numRef>
              <c:f>Sheet1!$B$4</c:f>
              <c:numCache>
                <c:formatCode>General</c:formatCode>
                <c:ptCount val="1"/>
                <c:pt idx="0">
                  <c:v>300</c:v>
                </c:pt>
              </c:numCache>
            </c:numRef>
          </c:val>
        </c:ser>
        <c:dLbls>
          <c:showLegendKey val="0"/>
          <c:showVal val="0"/>
          <c:showCatName val="0"/>
          <c:showSerName val="0"/>
          <c:showPercent val="0"/>
          <c:showBubbleSize val="0"/>
        </c:dLbls>
        <c:gapWidth val="190"/>
        <c:axId val="90547712"/>
        <c:axId val="90549248"/>
      </c:barChart>
      <c:catAx>
        <c:axId val="90547712"/>
        <c:scaling>
          <c:orientation val="minMax"/>
        </c:scaling>
        <c:delete val="0"/>
        <c:axPos val="b"/>
        <c:majorTickMark val="out"/>
        <c:minorTickMark val="none"/>
        <c:tickLblPos val="nextTo"/>
        <c:spPr>
          <a:ln>
            <a:solidFill>
              <a:schemeClr val="tx2">
                <a:lumMod val="10000"/>
              </a:schemeClr>
            </a:solidFill>
          </a:ln>
        </c:spPr>
        <c:txPr>
          <a:bodyPr/>
          <a:lstStyle/>
          <a:p>
            <a:pPr>
              <a:defRPr sz="1400"/>
            </a:pPr>
            <a:endParaRPr lang="en-US"/>
          </a:p>
        </c:txPr>
        <c:crossAx val="90549248"/>
        <c:crosses val="autoZero"/>
        <c:auto val="1"/>
        <c:lblAlgn val="ctr"/>
        <c:lblOffset val="100"/>
        <c:noMultiLvlLbl val="0"/>
      </c:catAx>
      <c:valAx>
        <c:axId val="90549248"/>
        <c:scaling>
          <c:orientation val="minMax"/>
          <c:max val="500"/>
        </c:scaling>
        <c:delete val="0"/>
        <c:axPos val="l"/>
        <c:majorGridlines>
          <c:spPr>
            <a:ln>
              <a:solidFill>
                <a:schemeClr val="tx2">
                  <a:lumMod val="10000"/>
                </a:schemeClr>
              </a:solidFill>
            </a:ln>
          </c:spPr>
        </c:majorGridlines>
        <c:numFmt formatCode="General" sourceLinked="1"/>
        <c:majorTickMark val="out"/>
        <c:minorTickMark val="none"/>
        <c:tickLblPos val="nextTo"/>
        <c:spPr>
          <a:ln>
            <a:solidFill>
              <a:schemeClr val="tx2">
                <a:lumMod val="10000"/>
              </a:schemeClr>
            </a:solidFill>
          </a:ln>
        </c:spPr>
        <c:txPr>
          <a:bodyPr/>
          <a:lstStyle/>
          <a:p>
            <a:pPr>
              <a:defRPr sz="1800"/>
            </a:pPr>
            <a:endParaRPr lang="en-US"/>
          </a:p>
        </c:txPr>
        <c:crossAx val="90547712"/>
        <c:crosses val="autoZero"/>
        <c:crossBetween val="between"/>
        <c:majorUnit val="100"/>
      </c:valAx>
      <c:spPr>
        <a:solidFill>
          <a:schemeClr val="tx1"/>
        </a:solidFill>
        <a:ln>
          <a:solidFill>
            <a:schemeClr val="tx2">
              <a:lumMod val="10000"/>
            </a:schemeClr>
          </a:solidFill>
        </a:ln>
      </c:spPr>
    </c:plotArea>
    <c:legend>
      <c:legendPos val="b"/>
      <c:layout/>
      <c:overlay val="0"/>
      <c:txPr>
        <a:bodyPr/>
        <a:lstStyle/>
        <a:p>
          <a:pPr>
            <a:defRPr sz="1400"/>
          </a:pPr>
          <a:endParaRPr lang="en-US"/>
        </a:p>
      </c:txPr>
    </c:legend>
    <c:plotVisOnly val="1"/>
    <c:dispBlanksAs val="gap"/>
    <c:showDLblsOverMax val="0"/>
  </c:chart>
  <c:spPr>
    <a:solidFill>
      <a:schemeClr val="tx1"/>
    </a:solidFill>
    <a:ln>
      <a:solidFill>
        <a:schemeClr val="tx2">
          <a:lumMod val="10000"/>
        </a:schemeClr>
      </a:solidFill>
    </a:ln>
  </c:spPr>
  <c:txPr>
    <a:bodyPr/>
    <a:lstStyle/>
    <a:p>
      <a:pPr>
        <a:defRPr>
          <a:solidFill>
            <a:schemeClr val="tx2">
              <a:lumMod val="10000"/>
            </a:schemeClr>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1080C-3F2C-4C74-82CE-3628E3D8500F}" type="datetimeFigureOut">
              <a:rPr lang="en-US" smtClean="0"/>
              <a:pPr/>
              <a:t>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BC64F6-42A9-40C7-94C6-7B6D73BE47D8}" type="slidenum">
              <a:rPr lang="en-US" smtClean="0"/>
              <a:pPr/>
              <a:t>‹#›</a:t>
            </a:fld>
            <a:endParaRPr lang="en-US"/>
          </a:p>
        </p:txBody>
      </p:sp>
    </p:spTree>
    <p:extLst>
      <p:ext uri="{BB962C8B-B14F-4D97-AF65-F5344CB8AC3E}">
        <p14:creationId xmlns:p14="http://schemas.microsoft.com/office/powerpoint/2010/main" val="3639377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BC64F6-42A9-40C7-94C6-7B6D73BE47D8}" type="slidenum">
              <a:rPr lang="en-US" smtClean="0"/>
              <a:pPr/>
              <a:t>1</a:t>
            </a:fld>
            <a:endParaRPr lang="en-US"/>
          </a:p>
        </p:txBody>
      </p:sp>
    </p:spTree>
    <p:extLst>
      <p:ext uri="{BB962C8B-B14F-4D97-AF65-F5344CB8AC3E}">
        <p14:creationId xmlns:p14="http://schemas.microsoft.com/office/powerpoint/2010/main" val="666533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BC64F6-42A9-40C7-94C6-7B6D73BE47D8}" type="slidenum">
              <a:rPr lang="en-US" smtClean="0"/>
              <a:pPr/>
              <a:t>28</a:t>
            </a:fld>
            <a:endParaRPr lang="en-US"/>
          </a:p>
        </p:txBody>
      </p:sp>
    </p:spTree>
    <p:extLst>
      <p:ext uri="{BB962C8B-B14F-4D97-AF65-F5344CB8AC3E}">
        <p14:creationId xmlns:p14="http://schemas.microsoft.com/office/powerpoint/2010/main" val="666533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772400" cy="1904999"/>
          </a:xfrm>
        </p:spPr>
        <p:txBody>
          <a:bodyPr lIns="0" rIns="0" anchor="t">
            <a:noAutofit/>
          </a:bodyPr>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A50B96A-E130-46E4-9DCE-DA23E95CE625}" type="datetime1">
              <a:rPr lang="en-US" smtClean="0"/>
              <a:pPr/>
              <a:t>1/5/2012</a:t>
            </a:fld>
            <a:endParaRPr lang="en-US"/>
          </a:p>
        </p:txBody>
      </p:sp>
      <p:sp>
        <p:nvSpPr>
          <p:cNvPr id="8" name="Slide Number Placeholder 7"/>
          <p:cNvSpPr>
            <a:spLocks noGrp="1"/>
          </p:cNvSpPr>
          <p:nvPr>
            <p:ph type="sldNum" sz="quarter" idx="11"/>
          </p:nvPr>
        </p:nvSpPr>
        <p:spPr/>
        <p:txBody>
          <a:bodyPr/>
          <a:lstStyle/>
          <a:p>
            <a:fld id="{5864AFC6-42A6-47D9-A98B-56433142D0E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43871-6554-4AF1-97E3-C844E15FFE6F}" type="datetime1">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AFC6-42A6-47D9-A98B-56433142D0E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420FE-DB3D-47FE-BCAB-7F180904F010}" type="datetime1">
              <a:rPr lang="en-US" smtClean="0"/>
              <a:pPr/>
              <a:t>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64AFC6-42A6-47D9-A98B-56433142D0E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609600" y="1981200"/>
            <a:ext cx="8077200" cy="3450336"/>
          </a:xfrm>
        </p:spPr>
        <p:txBody>
          <a:bodyPr/>
          <a:lstStyle>
            <a:lvl1pPr>
              <a:defRPr>
                <a:solidFill>
                  <a:schemeClr val="tx2">
                    <a:lumMod val="10000"/>
                  </a:schemeClr>
                </a:solidFill>
              </a:defRPr>
            </a:lvl1pPr>
            <a:lvl2pPr>
              <a:defRPr>
                <a:solidFill>
                  <a:schemeClr val="tx2">
                    <a:lumMod val="10000"/>
                  </a:schemeClr>
                </a:solidFill>
              </a:defRPr>
            </a:lvl2pPr>
            <a:lvl3pPr>
              <a:defRPr>
                <a:solidFill>
                  <a:schemeClr val="tx2">
                    <a:lumMod val="10000"/>
                  </a:schemeClr>
                </a:solidFill>
              </a:defRPr>
            </a:lvl3pPr>
            <a:lvl4pPr>
              <a:defRPr>
                <a:solidFill>
                  <a:schemeClr val="tx2">
                    <a:lumMod val="10000"/>
                  </a:schemeClr>
                </a:solidFill>
              </a:defRPr>
            </a:lvl4pPr>
            <a:lvl5pPr>
              <a:defRPr>
                <a:solidFill>
                  <a:schemeClr val="tx2">
                    <a:lumMod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8"/>
          <p:cNvSpPr>
            <a:spLocks noGrp="1"/>
          </p:cNvSpPr>
          <p:nvPr>
            <p:ph type="dt" sz="half" idx="14"/>
          </p:nvPr>
        </p:nvSpPr>
        <p:spPr/>
        <p:txBody>
          <a:bodyPr/>
          <a:lstStyle/>
          <a:p>
            <a:fld id="{55A8C03F-462C-4173-9F7D-76170411F503}" type="datetime1">
              <a:rPr lang="en-US" smtClean="0"/>
              <a:pPr/>
              <a:t>1/5/2012</a:t>
            </a:fld>
            <a:endParaRPr lang="en-US"/>
          </a:p>
        </p:txBody>
      </p:sp>
      <p:sp>
        <p:nvSpPr>
          <p:cNvPr id="10" name="Slide Number Placeholder 9"/>
          <p:cNvSpPr>
            <a:spLocks noGrp="1"/>
          </p:cNvSpPr>
          <p:nvPr>
            <p:ph type="sldNum" sz="quarter" idx="15"/>
          </p:nvPr>
        </p:nvSpPr>
        <p:spPr/>
        <p:txBody>
          <a:bodyPr/>
          <a:lstStyle>
            <a:lvl1pPr algn="r">
              <a:defRPr/>
            </a:lvl1pPr>
          </a:lstStyle>
          <a:p>
            <a:fld id="{5864AFC6-42A6-47D9-A98B-56433142D0ED}" type="slidenum">
              <a:rPr lang="en-US" smtClean="0"/>
              <a:pPr/>
              <a:t>‹#›</a:t>
            </a:fld>
            <a:endParaRPr lang="en-US" dirty="0"/>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a:xfrm>
            <a:off x="381000" y="685800"/>
            <a:ext cx="8382000" cy="1066800"/>
          </a:xfr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1472184"/>
            <a:ext cx="7696200" cy="2130552"/>
          </a:xfrm>
        </p:spPr>
        <p:txBody>
          <a:bodyPr anchor="t">
            <a:noAutofit/>
          </a:bodyPr>
          <a:lstStyle>
            <a:lvl1pPr algn="ctr">
              <a:defRPr sz="48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3810000"/>
            <a:ext cx="7391400" cy="1905000"/>
          </a:xfrm>
        </p:spPr>
        <p:txBody>
          <a:bodyPr anchor="t">
            <a:normAutofit/>
          </a:bodyPr>
          <a:lstStyle>
            <a:lvl1pPr marL="0" indent="0" algn="ctr">
              <a:buNone/>
              <a:defRPr sz="1800">
                <a:solidFill>
                  <a:srgbClr val="0000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6"/>
          <p:cNvSpPr>
            <a:spLocks noGrp="1"/>
          </p:cNvSpPr>
          <p:nvPr>
            <p:ph type="dt" sz="half" idx="10"/>
          </p:nvPr>
        </p:nvSpPr>
        <p:spPr/>
        <p:txBody>
          <a:bodyPr/>
          <a:lstStyle/>
          <a:p>
            <a:fld id="{0A6AB17C-6E50-4E67-A0BE-7B2883751BCD}" type="datetime1">
              <a:rPr lang="en-US" smtClean="0"/>
              <a:pPr/>
              <a:t>1/5/2012</a:t>
            </a:fld>
            <a:endParaRPr lang="en-US"/>
          </a:p>
        </p:txBody>
      </p:sp>
      <p:sp>
        <p:nvSpPr>
          <p:cNvPr id="8" name="Slide Number Placeholder 7"/>
          <p:cNvSpPr>
            <a:spLocks noGrp="1"/>
          </p:cNvSpPr>
          <p:nvPr>
            <p:ph type="sldNum" sz="quarter" idx="11"/>
          </p:nvPr>
        </p:nvSpPr>
        <p:spPr/>
        <p:txBody>
          <a:bodyPr/>
          <a:lstStyle/>
          <a:p>
            <a:fld id="{5864AFC6-42A6-47D9-A98B-56433142D0E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8116824" cy="10668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811234"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0990"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8"/>
          <p:cNvSpPr>
            <a:spLocks noGrp="1"/>
          </p:cNvSpPr>
          <p:nvPr>
            <p:ph type="dt" sz="half" idx="10"/>
          </p:nvPr>
        </p:nvSpPr>
        <p:spPr/>
        <p:txBody>
          <a:bodyPr/>
          <a:lstStyle/>
          <a:p>
            <a:fld id="{2FC93D27-345D-45CA-9F27-F94C3F3033F1}" type="datetime1">
              <a:rPr lang="en-US" smtClean="0"/>
              <a:pPr/>
              <a:t>1/5/2012</a:t>
            </a:fld>
            <a:endParaRPr lang="en-US"/>
          </a:p>
        </p:txBody>
      </p:sp>
      <p:sp>
        <p:nvSpPr>
          <p:cNvPr id="10" name="Slide Number Placeholder 9"/>
          <p:cNvSpPr>
            <a:spLocks noGrp="1"/>
          </p:cNvSpPr>
          <p:nvPr>
            <p:ph type="sldNum" sz="quarter" idx="11"/>
          </p:nvPr>
        </p:nvSpPr>
        <p:spPr/>
        <p:txBody>
          <a:bodyPr/>
          <a:lstStyle/>
          <a:p>
            <a:fld id="{5864AFC6-42A6-47D9-A98B-56433142D0ED}" type="slidenum">
              <a:rPr lang="en-US" smtClean="0"/>
              <a:pPr/>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8116824" cy="1066799"/>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001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01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4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74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66EE70CE-1D80-41DF-8348-C9756F383244}" type="datetime1">
              <a:rPr lang="en-US" smtClean="0"/>
              <a:pPr/>
              <a:t>1/5/2012</a:t>
            </a:fld>
            <a:endParaRPr lang="en-US"/>
          </a:p>
        </p:txBody>
      </p:sp>
      <p:sp>
        <p:nvSpPr>
          <p:cNvPr id="11" name="Slide Number Placeholder 10"/>
          <p:cNvSpPr>
            <a:spLocks noGrp="1"/>
          </p:cNvSpPr>
          <p:nvPr>
            <p:ph type="sldNum" sz="quarter" idx="11"/>
          </p:nvPr>
        </p:nvSpPr>
        <p:spPr/>
        <p:txBody>
          <a:bodyPr/>
          <a:lstStyle/>
          <a:p>
            <a:fld id="{5864AFC6-42A6-47D9-A98B-56433142D0ED}" type="slidenum">
              <a:rPr lang="en-US" smtClean="0"/>
              <a:pPr/>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E9783B11-07AF-4734-A859-86A6DAB1F8A8}" type="datetime1">
              <a:rPr lang="en-US" smtClean="0"/>
              <a:pPr/>
              <a:t>1/5/2012</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5864AFC6-42A6-47D9-A98B-56433142D0ED}" type="slidenum">
              <a:rPr lang="en-US" smtClean="0"/>
              <a:pPr/>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7027A-807F-4CC8-9C67-D07FA5DBEFF1}" type="datetime1">
              <a:rPr lang="en-US" smtClean="0"/>
              <a:pPr/>
              <a:t>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64AFC6-42A6-47D9-A98B-56433142D0E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36562A7-DB6C-443C-AD66-09505AAB0AC8}" type="datetime1">
              <a:rPr lang="en-US" smtClean="0"/>
              <a:pPr/>
              <a:t>1/5/2012</a:t>
            </a:fld>
            <a:endParaRPr lang="en-US"/>
          </a:p>
        </p:txBody>
      </p:sp>
      <p:sp>
        <p:nvSpPr>
          <p:cNvPr id="9" name="Slide Number Placeholder 8"/>
          <p:cNvSpPr>
            <a:spLocks noGrp="1"/>
          </p:cNvSpPr>
          <p:nvPr>
            <p:ph type="sldNum" sz="quarter" idx="11"/>
          </p:nvPr>
        </p:nvSpPr>
        <p:spPr/>
        <p:txBody>
          <a:bodyPr/>
          <a:lstStyle/>
          <a:p>
            <a:fld id="{5864AFC6-42A6-47D9-A98B-56433142D0ED}"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3BB78D0-6E04-4BCA-8E13-993E892F5F0E}" type="datetime1">
              <a:rPr lang="en-US" smtClean="0"/>
              <a:pPr/>
              <a:t>1/5/2012</a:t>
            </a:fld>
            <a:endParaRPr lang="en-US"/>
          </a:p>
        </p:txBody>
      </p:sp>
      <p:sp>
        <p:nvSpPr>
          <p:cNvPr id="9" name="Slide Number Placeholder 8"/>
          <p:cNvSpPr>
            <a:spLocks noGrp="1"/>
          </p:cNvSpPr>
          <p:nvPr>
            <p:ph type="sldNum" sz="quarter" idx="11"/>
          </p:nvPr>
        </p:nvSpPr>
        <p:spPr/>
        <p:txBody>
          <a:bodyPr/>
          <a:lstStyle/>
          <a:p>
            <a:fld id="{5864AFC6-42A6-47D9-A98B-56433142D0ED}"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533400"/>
            <a:ext cx="8382000" cy="10668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828800"/>
            <a:ext cx="8382000" cy="388620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bg1">
                    <a:lumMod val="50000"/>
                  </a:schemeClr>
                </a:solidFill>
              </a:defRPr>
            </a:lvl1pPr>
          </a:lstStyle>
          <a:p>
            <a:fld id="{28590DFF-0D20-4C71-80B7-054103D05A41}" type="datetime1">
              <a:rPr lang="en-US" smtClean="0"/>
              <a:pPr/>
              <a:t>1/5/2012</a:t>
            </a:fld>
            <a:endParaRPr lang="en-US" dirty="0"/>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bg1">
                    <a:lumMod val="50000"/>
                  </a:schemeClr>
                </a:solidFill>
              </a:defRPr>
            </a:lvl1pPr>
          </a:lstStyle>
          <a:p>
            <a:fld id="{5864AFC6-42A6-47D9-A98B-56433142D0E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3600" kern="1200" cap="all" baseline="0">
          <a:solidFill>
            <a:srgbClr val="002060"/>
          </a:solidFill>
          <a:latin typeface="Eras Medium ITC"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2800" i="1"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i="1"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i="1"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i="1"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i="1"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523999"/>
          </a:xfrm>
        </p:spPr>
        <p:txBody>
          <a:bodyPr>
            <a:normAutofit fontScale="90000"/>
          </a:bodyPr>
          <a:lstStyle/>
          <a:p>
            <a:r>
              <a:rPr lang="en-US" sz="4900" dirty="0" smtClean="0">
                <a:effectLst>
                  <a:outerShdw blurRad="38100" dist="38100" dir="2700000" algn="tl">
                    <a:srgbClr val="000000">
                      <a:alpha val="43137"/>
                    </a:srgbClr>
                  </a:outerShdw>
                </a:effectLst>
              </a:rPr>
              <a:t> </a:t>
            </a:r>
            <a:r>
              <a:rPr lang="en-US" sz="4900" b="1" dirty="0">
                <a:effectLst>
                  <a:outerShdw blurRad="38100" dist="38100" dir="2700000" algn="tl">
                    <a:srgbClr val="000000">
                      <a:alpha val="43137"/>
                    </a:srgbClr>
                  </a:outerShdw>
                </a:effectLst>
                <a:latin typeface="Eras Medium ITC" pitchFamily="34" charset="0"/>
              </a:rPr>
              <a:t>Florida’s Value Added Model</a:t>
            </a:r>
            <a:r>
              <a:rPr lang="en-US" dirty="0"/>
              <a:t/>
            </a:r>
            <a:br>
              <a:rPr lang="en-US" dirty="0"/>
            </a:br>
            <a:endParaRPr lang="en-US" dirty="0"/>
          </a:p>
        </p:txBody>
      </p:sp>
      <p:sp>
        <p:nvSpPr>
          <p:cNvPr id="3" name="Subtitle 2"/>
          <p:cNvSpPr>
            <a:spLocks noGrp="1"/>
          </p:cNvSpPr>
          <p:nvPr>
            <p:ph type="subTitle" idx="1"/>
          </p:nvPr>
        </p:nvSpPr>
        <p:spPr>
          <a:xfrm>
            <a:off x="381000" y="3905864"/>
            <a:ext cx="8382000" cy="2494936"/>
          </a:xfrm>
        </p:spPr>
        <p:txBody>
          <a:bodyPr>
            <a:noAutofit/>
          </a:bodyPr>
          <a:lstStyle/>
          <a:p>
            <a:pPr algn="ctr"/>
            <a:r>
              <a:rPr lang="en-US" sz="2400" dirty="0" smtClean="0">
                <a:solidFill>
                  <a:srgbClr val="002060"/>
                </a:solidFill>
                <a:effectLst>
                  <a:outerShdw blurRad="38100" dist="38100" dir="2700000" algn="tl">
                    <a:srgbClr val="000000">
                      <a:alpha val="43137"/>
                    </a:srgbClr>
                  </a:outerShdw>
                </a:effectLst>
              </a:rPr>
              <a:t>Overview of </a:t>
            </a:r>
          </a:p>
          <a:p>
            <a:pPr algn="ctr"/>
            <a:r>
              <a:rPr lang="en-US" sz="2400" dirty="0">
                <a:solidFill>
                  <a:srgbClr val="002060"/>
                </a:solidFill>
                <a:effectLst>
                  <a:outerShdw blurRad="38100" dist="38100" dir="2700000" algn="tl">
                    <a:srgbClr val="000000">
                      <a:alpha val="43137"/>
                    </a:srgbClr>
                  </a:outerShdw>
                </a:effectLst>
              </a:rPr>
              <a:t>t</a:t>
            </a:r>
            <a:r>
              <a:rPr lang="en-US" sz="2400" dirty="0" smtClean="0">
                <a:solidFill>
                  <a:srgbClr val="002060"/>
                </a:solidFill>
                <a:effectLst>
                  <a:outerShdw blurRad="38100" dist="38100" dir="2700000" algn="tl">
                    <a:srgbClr val="000000">
                      <a:alpha val="43137"/>
                    </a:srgbClr>
                  </a:outerShdw>
                </a:effectLst>
              </a:rPr>
              <a:t>he Model to Measure Student Learning Growth on FCAT </a:t>
            </a:r>
          </a:p>
          <a:p>
            <a:pPr algn="ctr"/>
            <a:endParaRPr lang="en-US" sz="2400" dirty="0">
              <a:solidFill>
                <a:srgbClr val="002060"/>
              </a:solidFill>
              <a:effectLst>
                <a:outerShdw blurRad="38100" dist="38100" dir="2700000" algn="tl">
                  <a:srgbClr val="000000">
                    <a:alpha val="43137"/>
                  </a:srgbClr>
                </a:outerShdw>
              </a:effectLst>
            </a:endParaRPr>
          </a:p>
          <a:p>
            <a:pPr algn="ctr"/>
            <a:endParaRPr lang="en-US" sz="2400" dirty="0" smtClean="0">
              <a:effectLst>
                <a:outerShdw blurRad="38100" dist="38100" dir="2700000" algn="tl">
                  <a:srgbClr val="000000">
                    <a:alpha val="43137"/>
                  </a:srgbClr>
                </a:outerShdw>
              </a:effectLst>
            </a:endParaRPr>
          </a:p>
          <a:p>
            <a:pPr algn="ctr"/>
            <a:r>
              <a:rPr lang="en-US" sz="2400" smtClean="0">
                <a:solidFill>
                  <a:srgbClr val="002060"/>
                </a:solidFill>
                <a:effectLst>
                  <a:outerShdw blurRad="38100" dist="38100" dir="2700000" algn="tl">
                    <a:srgbClr val="000000">
                      <a:alpha val="43137"/>
                    </a:srgbClr>
                  </a:outerShdw>
                </a:effectLst>
              </a:rPr>
              <a:t>January 2012 </a:t>
            </a:r>
            <a:endParaRPr lang="en-US" sz="2400" dirty="0">
              <a:solidFill>
                <a:srgbClr val="00206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1"/>
          </p:nvPr>
        </p:nvSpPr>
        <p:spPr/>
        <p:txBody>
          <a:bodyPr/>
          <a:lstStyle/>
          <a:p>
            <a:fld id="{5864AFC6-42A6-47D9-A98B-56433142D0ED}" type="slidenum">
              <a:rPr lang="en-US" smtClean="0"/>
              <a:pPr/>
              <a:t>1</a:t>
            </a:fld>
            <a:endParaRPr lang="en-US"/>
          </a:p>
        </p:txBody>
      </p:sp>
    </p:spTree>
    <p:extLst>
      <p:ext uri="{BB962C8B-B14F-4D97-AF65-F5344CB8AC3E}">
        <p14:creationId xmlns:p14="http://schemas.microsoft.com/office/powerpoint/2010/main" val="1125921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p14="http://schemas.microsoft.com/office/powerpoint/2010/main" val="7189553"/>
              </p:ext>
            </p:extLst>
          </p:nvPr>
        </p:nvGraphicFramePr>
        <p:xfrm>
          <a:off x="304800" y="1600200"/>
          <a:ext cx="68580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5"/>
          </p:nvPr>
        </p:nvSpPr>
        <p:spPr/>
        <p:txBody>
          <a:bodyPr/>
          <a:lstStyle/>
          <a:p>
            <a:fld id="{5864AFC6-42A6-47D9-A98B-56433142D0ED}" type="slidenum">
              <a:rPr lang="en-US" smtClean="0"/>
              <a:pPr/>
              <a:t>10</a:t>
            </a:fld>
            <a:endParaRPr lang="en-US" dirty="0"/>
          </a:p>
        </p:txBody>
      </p:sp>
      <p:sp>
        <p:nvSpPr>
          <p:cNvPr id="2" name="Title 1"/>
          <p:cNvSpPr>
            <a:spLocks noGrp="1"/>
          </p:cNvSpPr>
          <p:nvPr>
            <p:ph type="title"/>
          </p:nvPr>
        </p:nvSpPr>
        <p:spPr>
          <a:xfrm>
            <a:off x="381000" y="457200"/>
            <a:ext cx="8382000" cy="1066800"/>
          </a:xfrm>
        </p:spPr>
        <p:txBody>
          <a:bodyPr/>
          <a:lstStyle/>
          <a:p>
            <a:r>
              <a:rPr lang="en-US" dirty="0"/>
              <a:t>Value-Added Example</a:t>
            </a:r>
          </a:p>
        </p:txBody>
      </p:sp>
      <p:sp>
        <p:nvSpPr>
          <p:cNvPr id="9" name="Right Bracket 8"/>
          <p:cNvSpPr/>
          <p:nvPr/>
        </p:nvSpPr>
        <p:spPr>
          <a:xfrm>
            <a:off x="4636008" y="3374136"/>
            <a:ext cx="164592" cy="256032"/>
          </a:xfrm>
          <a:prstGeom prst="rightBracket">
            <a:avLst/>
          </a:prstGeom>
          <a:noFill/>
          <a:ln w="19050">
            <a:solidFill>
              <a:schemeClr val="tx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248400" y="2362200"/>
            <a:ext cx="2667000" cy="1323439"/>
          </a:xfrm>
          <a:prstGeom prst="rect">
            <a:avLst/>
          </a:prstGeom>
          <a:solidFill>
            <a:schemeClr val="tx1"/>
          </a:solidFill>
          <a:ln w="19050">
            <a:solidFill>
              <a:schemeClr val="tx2">
                <a:lumMod val="10000"/>
              </a:schemeClr>
            </a:solidFill>
          </a:ln>
        </p:spPr>
        <p:txBody>
          <a:bodyPr wrap="square" rtlCol="0">
            <a:spAutoFit/>
          </a:bodyPr>
          <a:lstStyle/>
          <a:p>
            <a:r>
              <a:rPr lang="en-US" sz="1600" dirty="0">
                <a:solidFill>
                  <a:schemeClr val="tx2">
                    <a:lumMod val="10000"/>
                  </a:schemeClr>
                </a:solidFill>
              </a:rPr>
              <a:t>The difference between the </a:t>
            </a:r>
            <a:r>
              <a:rPr lang="en-US" sz="1600" dirty="0" smtClean="0">
                <a:solidFill>
                  <a:schemeClr val="tx2">
                    <a:lumMod val="10000"/>
                  </a:schemeClr>
                </a:solidFill>
              </a:rPr>
              <a:t>predicted  </a:t>
            </a:r>
            <a:r>
              <a:rPr lang="en-US" sz="1600" dirty="0">
                <a:solidFill>
                  <a:schemeClr val="tx2">
                    <a:lumMod val="10000"/>
                  </a:schemeClr>
                </a:solidFill>
              </a:rPr>
              <a:t>performance and the actual performance represents the</a:t>
            </a:r>
            <a:r>
              <a:rPr lang="en-US" sz="1600" b="1" i="1" dirty="0">
                <a:solidFill>
                  <a:schemeClr val="tx2">
                    <a:lumMod val="10000"/>
                  </a:schemeClr>
                </a:solidFill>
              </a:rPr>
              <a:t> </a:t>
            </a:r>
            <a:r>
              <a:rPr lang="en-US" sz="1600" b="1" i="1" dirty="0" smtClean="0">
                <a:solidFill>
                  <a:schemeClr val="tx2">
                    <a:lumMod val="10000"/>
                  </a:schemeClr>
                </a:solidFill>
              </a:rPr>
              <a:t>value-added </a:t>
            </a:r>
            <a:r>
              <a:rPr lang="en-US" sz="1600" dirty="0" smtClean="0">
                <a:solidFill>
                  <a:schemeClr val="tx2">
                    <a:lumMod val="10000"/>
                  </a:schemeClr>
                </a:solidFill>
              </a:rPr>
              <a:t>by </a:t>
            </a:r>
            <a:r>
              <a:rPr lang="en-US" sz="1600" dirty="0">
                <a:solidFill>
                  <a:schemeClr val="tx2">
                    <a:lumMod val="10000"/>
                  </a:schemeClr>
                </a:solidFill>
              </a:rPr>
              <a:t>the teacher’s instruction.</a:t>
            </a:r>
          </a:p>
        </p:txBody>
      </p:sp>
      <p:sp>
        <p:nvSpPr>
          <p:cNvPr id="11" name="TextBox 10"/>
          <p:cNvSpPr txBox="1"/>
          <p:nvPr/>
        </p:nvSpPr>
        <p:spPr>
          <a:xfrm>
            <a:off x="6248400" y="4038600"/>
            <a:ext cx="2667000" cy="1815882"/>
          </a:xfrm>
          <a:prstGeom prst="rect">
            <a:avLst/>
          </a:prstGeom>
          <a:solidFill>
            <a:schemeClr val="tx1"/>
          </a:solidFill>
          <a:ln w="19050">
            <a:solidFill>
              <a:schemeClr val="tx2">
                <a:lumMod val="10000"/>
              </a:schemeClr>
            </a:solidFill>
          </a:ln>
        </p:spPr>
        <p:txBody>
          <a:bodyPr wrap="square" rtlCol="0">
            <a:spAutoFit/>
          </a:bodyPr>
          <a:lstStyle/>
          <a:p>
            <a:r>
              <a:rPr lang="en-US" sz="1600" dirty="0">
                <a:solidFill>
                  <a:schemeClr val="tx2">
                    <a:lumMod val="10000"/>
                  </a:schemeClr>
                </a:solidFill>
              </a:rPr>
              <a:t>The </a:t>
            </a:r>
            <a:r>
              <a:rPr lang="en-US" sz="1600" dirty="0" smtClean="0">
                <a:solidFill>
                  <a:schemeClr val="tx2">
                    <a:lumMod val="10000"/>
                  </a:schemeClr>
                </a:solidFill>
              </a:rPr>
              <a:t>predicted performance </a:t>
            </a:r>
            <a:r>
              <a:rPr lang="en-US" sz="1600" dirty="0">
                <a:solidFill>
                  <a:schemeClr val="tx2">
                    <a:lumMod val="10000"/>
                  </a:schemeClr>
                </a:solidFill>
              </a:rPr>
              <a:t>represents the level of performance the student is expected to demonstrate after statistically accounting for factors through a value-added model. </a:t>
            </a:r>
          </a:p>
        </p:txBody>
      </p:sp>
      <p:cxnSp>
        <p:nvCxnSpPr>
          <p:cNvPr id="13" name="Straight Arrow Connector 12"/>
          <p:cNvCxnSpPr/>
          <p:nvPr/>
        </p:nvCxnSpPr>
        <p:spPr>
          <a:xfrm flipH="1">
            <a:off x="4800600" y="2743200"/>
            <a:ext cx="1447800" cy="758952"/>
          </a:xfrm>
          <a:prstGeom prst="straightConnector1">
            <a:avLst/>
          </a:prstGeom>
          <a:ln w="19050">
            <a:solidFill>
              <a:schemeClr val="tx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867400" y="3685640"/>
            <a:ext cx="381000" cy="429160"/>
          </a:xfrm>
          <a:prstGeom prst="straightConnector1">
            <a:avLst/>
          </a:prstGeom>
          <a:ln w="19050">
            <a:solidFill>
              <a:schemeClr val="tx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4825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5864AFC6-42A6-47D9-A98B-56433142D0ED}" type="slidenum">
              <a:rPr lang="en-US" smtClean="0"/>
              <a:pPr/>
              <a:t>11</a:t>
            </a:fld>
            <a:endParaRPr lang="en-US" dirty="0"/>
          </a:p>
        </p:txBody>
      </p:sp>
      <p:sp>
        <p:nvSpPr>
          <p:cNvPr id="4" name="Title 3"/>
          <p:cNvSpPr>
            <a:spLocks noGrp="1"/>
          </p:cNvSpPr>
          <p:nvPr>
            <p:ph type="title"/>
          </p:nvPr>
        </p:nvSpPr>
        <p:spPr>
          <a:xfrm>
            <a:off x="381000" y="533400"/>
            <a:ext cx="8382000" cy="1066800"/>
          </a:xfrm>
        </p:spPr>
        <p:txBody>
          <a:bodyPr>
            <a:normAutofit/>
          </a:bodyPr>
          <a:lstStyle/>
          <a:p>
            <a:r>
              <a:rPr lang="en-US" dirty="0" smtClean="0"/>
              <a:t>What are the scores?</a:t>
            </a:r>
            <a:endParaRPr lang="en-US" dirty="0">
              <a:solidFill>
                <a:schemeClr val="tx2">
                  <a:lumMod val="10000"/>
                </a:schemeClr>
              </a:solidFill>
            </a:endParaRPr>
          </a:p>
        </p:txBody>
      </p:sp>
      <p:sp>
        <p:nvSpPr>
          <p:cNvPr id="5" name="Content Placeholder 4"/>
          <p:cNvSpPr>
            <a:spLocks noGrp="1"/>
          </p:cNvSpPr>
          <p:nvPr>
            <p:ph sz="quarter" idx="13"/>
          </p:nvPr>
        </p:nvSpPr>
        <p:spPr>
          <a:xfrm>
            <a:off x="457200" y="1524000"/>
            <a:ext cx="8077200" cy="4800600"/>
          </a:xfrm>
        </p:spPr>
        <p:txBody>
          <a:bodyPr>
            <a:normAutofit fontScale="85000" lnSpcReduction="20000"/>
          </a:bodyPr>
          <a:lstStyle/>
          <a:p>
            <a:pPr>
              <a:buNone/>
              <a:defRPr/>
            </a:pPr>
            <a:r>
              <a:rPr lang="en-US" b="1" i="0" dirty="0" smtClean="0"/>
              <a:t>What </a:t>
            </a:r>
            <a:r>
              <a:rPr lang="en-US" b="1" i="0" dirty="0"/>
              <a:t>is the </a:t>
            </a:r>
            <a:r>
              <a:rPr lang="en-US" b="1" i="0" dirty="0" smtClean="0"/>
              <a:t>Predicted </a:t>
            </a:r>
            <a:r>
              <a:rPr lang="en-US" b="1" i="0" dirty="0"/>
              <a:t>Student Score</a:t>
            </a:r>
            <a:r>
              <a:rPr lang="en-US" b="1" i="0" dirty="0" smtClean="0"/>
              <a:t>?</a:t>
            </a:r>
            <a:r>
              <a:rPr lang="en-US" b="1" i="0" dirty="0"/>
              <a:t> </a:t>
            </a:r>
          </a:p>
          <a:p>
            <a:pPr>
              <a:buNone/>
              <a:defRPr/>
            </a:pPr>
            <a:endParaRPr lang="en-US" b="1" i="0" dirty="0" smtClean="0"/>
          </a:p>
          <a:p>
            <a:pPr>
              <a:defRPr/>
            </a:pPr>
            <a:r>
              <a:rPr lang="en-US" i="0" dirty="0" smtClean="0"/>
              <a:t>It </a:t>
            </a:r>
            <a:r>
              <a:rPr lang="en-US" i="0" dirty="0"/>
              <a:t>is </a:t>
            </a:r>
            <a:r>
              <a:rPr lang="en-US" i="0" dirty="0" smtClean="0"/>
              <a:t>the score </a:t>
            </a:r>
            <a:r>
              <a:rPr lang="en-US" i="0" dirty="0"/>
              <a:t>you would </a:t>
            </a:r>
            <a:r>
              <a:rPr lang="en-US" i="0" dirty="0" smtClean="0"/>
              <a:t>EXPECT </a:t>
            </a:r>
            <a:r>
              <a:rPr lang="en-US" i="0" dirty="0"/>
              <a:t>a student to </a:t>
            </a:r>
            <a:r>
              <a:rPr lang="en-US" i="0" dirty="0" smtClean="0"/>
              <a:t>achieve based </a:t>
            </a:r>
            <a:r>
              <a:rPr lang="en-US" i="0" dirty="0"/>
              <a:t>on the student’s performance on prior tests and other information available on the </a:t>
            </a:r>
            <a:r>
              <a:rPr lang="en-US" i="0" dirty="0" smtClean="0"/>
              <a:t>student. </a:t>
            </a:r>
          </a:p>
          <a:p>
            <a:pPr marL="0" indent="0">
              <a:buNone/>
              <a:defRPr/>
            </a:pPr>
            <a:endParaRPr lang="en-US" i="0" dirty="0" smtClean="0"/>
          </a:p>
          <a:p>
            <a:pPr>
              <a:defRPr/>
            </a:pPr>
            <a:r>
              <a:rPr lang="en-US" i="0" dirty="0" smtClean="0"/>
              <a:t>A predicted score for a student is generated based on what would normally happen in an average class with a </a:t>
            </a:r>
            <a:r>
              <a:rPr lang="en-US" u="sng" dirty="0" smtClean="0"/>
              <a:t>typical</a:t>
            </a:r>
            <a:r>
              <a:rPr lang="en-US" i="0" dirty="0" smtClean="0"/>
              <a:t> teacher. </a:t>
            </a:r>
          </a:p>
          <a:p>
            <a:pPr>
              <a:buNone/>
              <a:defRPr/>
            </a:pPr>
            <a:endParaRPr lang="en-US" i="0" u="sng" baseline="-25000" dirty="0"/>
          </a:p>
          <a:p>
            <a:pPr>
              <a:buNone/>
              <a:defRPr/>
            </a:pPr>
            <a:r>
              <a:rPr lang="en-US" b="1" i="0" dirty="0"/>
              <a:t>What is the Student Learning Growth Score? </a:t>
            </a:r>
            <a:endParaRPr lang="en-US" b="1" i="0" dirty="0" smtClean="0"/>
          </a:p>
          <a:p>
            <a:pPr>
              <a:buNone/>
              <a:defRPr/>
            </a:pPr>
            <a:endParaRPr lang="en-US" b="1" i="0" dirty="0"/>
          </a:p>
          <a:p>
            <a:pPr>
              <a:defRPr/>
            </a:pPr>
            <a:r>
              <a:rPr lang="en-US" i="0" dirty="0"/>
              <a:t>The difference between </a:t>
            </a:r>
            <a:r>
              <a:rPr lang="en-US" b="1" i="0" dirty="0"/>
              <a:t>Current test score </a:t>
            </a:r>
            <a:r>
              <a:rPr lang="en-US" i="0" dirty="0"/>
              <a:t>and </a:t>
            </a:r>
            <a:r>
              <a:rPr lang="en-US" b="1" i="0" dirty="0" smtClean="0"/>
              <a:t>Predicted </a:t>
            </a:r>
            <a:r>
              <a:rPr lang="en-US" b="1" i="0" dirty="0"/>
              <a:t>test </a:t>
            </a:r>
            <a:r>
              <a:rPr lang="en-US" b="1" i="0" dirty="0" smtClean="0"/>
              <a:t>score. </a:t>
            </a:r>
          </a:p>
          <a:p>
            <a:pPr>
              <a:buNone/>
              <a:defRPr/>
            </a:pPr>
            <a:endParaRPr lang="en-US" b="1" i="0" dirty="0">
              <a:solidFill>
                <a:srgbClr val="002060"/>
              </a:solidFill>
            </a:endParaRPr>
          </a:p>
          <a:p>
            <a:endParaRPr lang="en-US" i="0" dirty="0">
              <a:solidFill>
                <a:srgbClr val="FFFF00"/>
              </a:solidFill>
              <a:latin typeface="Arial Narrow" pitchFamily="34" charset="0"/>
            </a:endParaRPr>
          </a:p>
          <a:p>
            <a:endParaRPr lang="en-US" i="0" dirty="0"/>
          </a:p>
        </p:txBody>
      </p:sp>
    </p:spTree>
    <p:extLst>
      <p:ext uri="{BB962C8B-B14F-4D97-AF65-F5344CB8AC3E}">
        <p14:creationId xmlns:p14="http://schemas.microsoft.com/office/powerpoint/2010/main" val="3422855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1066800"/>
            <a:ext cx="8610600" cy="5562600"/>
          </a:xfrm>
        </p:spPr>
        <p:txBody>
          <a:bodyPr>
            <a:noAutofit/>
          </a:bodyPr>
          <a:lstStyle/>
          <a:p>
            <a:pPr marL="0" indent="0">
              <a:buNone/>
            </a:pPr>
            <a:r>
              <a:rPr lang="en-US" sz="2600" i="0" dirty="0"/>
              <a:t>Student Characteristics</a:t>
            </a:r>
            <a:r>
              <a:rPr lang="en-US" sz="2600" i="0" dirty="0" smtClean="0"/>
              <a:t>:</a:t>
            </a:r>
            <a:endParaRPr lang="en-US" sz="2400" i="0" dirty="0"/>
          </a:p>
          <a:p>
            <a:pPr lvl="1"/>
            <a:r>
              <a:rPr lang="en-US" sz="2000" dirty="0"/>
              <a:t>Up to two prior years of achievement scores (the </a:t>
            </a:r>
            <a:r>
              <a:rPr lang="en-US" sz="2000" u="sng" dirty="0"/>
              <a:t>strongest </a:t>
            </a:r>
            <a:r>
              <a:rPr lang="en-US" sz="2000" dirty="0"/>
              <a:t>predictor of student growth</a:t>
            </a:r>
            <a:r>
              <a:rPr lang="en-US" sz="2000" dirty="0" smtClean="0"/>
              <a:t>)</a:t>
            </a:r>
            <a:endParaRPr lang="en-US" sz="2000" dirty="0"/>
          </a:p>
          <a:p>
            <a:pPr lvl="1"/>
            <a:r>
              <a:rPr lang="en-US" sz="2000" dirty="0"/>
              <a:t>The number of subject-relevant courses in which the student is </a:t>
            </a:r>
            <a:r>
              <a:rPr lang="en-US" sz="2000" dirty="0" smtClean="0"/>
              <a:t>enrolled</a:t>
            </a:r>
            <a:endParaRPr lang="en-US" sz="2000" dirty="0"/>
          </a:p>
          <a:p>
            <a:pPr lvl="1"/>
            <a:r>
              <a:rPr lang="en-US" sz="2000" dirty="0"/>
              <a:t>Students with Disabilities (SWD) </a:t>
            </a:r>
            <a:r>
              <a:rPr lang="en-US" sz="2000" dirty="0" smtClean="0"/>
              <a:t>status</a:t>
            </a:r>
            <a:endParaRPr lang="en-US" sz="2000" dirty="0"/>
          </a:p>
          <a:p>
            <a:pPr lvl="1"/>
            <a:r>
              <a:rPr lang="en-US" sz="2000" dirty="0"/>
              <a:t>English Language Learner (ELL) </a:t>
            </a:r>
            <a:r>
              <a:rPr lang="en-US" sz="2000" dirty="0" smtClean="0"/>
              <a:t>status</a:t>
            </a:r>
            <a:endParaRPr lang="en-US" sz="2000" dirty="0"/>
          </a:p>
          <a:p>
            <a:pPr lvl="1"/>
            <a:r>
              <a:rPr lang="en-US" sz="2000" dirty="0"/>
              <a:t>Gifted </a:t>
            </a:r>
            <a:r>
              <a:rPr lang="en-US" sz="2000" dirty="0" smtClean="0"/>
              <a:t>status</a:t>
            </a:r>
            <a:endParaRPr lang="en-US" sz="2000" dirty="0"/>
          </a:p>
          <a:p>
            <a:pPr lvl="1"/>
            <a:r>
              <a:rPr lang="en-US" sz="2000" dirty="0" smtClean="0"/>
              <a:t>Attendance</a:t>
            </a:r>
            <a:endParaRPr lang="en-US" sz="2000" dirty="0"/>
          </a:p>
          <a:p>
            <a:pPr lvl="1"/>
            <a:r>
              <a:rPr lang="en-US" sz="2000" dirty="0"/>
              <a:t>Mobility (number of </a:t>
            </a:r>
            <a:r>
              <a:rPr lang="en-US" sz="2000" dirty="0" smtClean="0"/>
              <a:t>transitions)</a:t>
            </a:r>
          </a:p>
          <a:p>
            <a:pPr lvl="1"/>
            <a:r>
              <a:rPr lang="en-US" sz="2000" dirty="0" smtClean="0"/>
              <a:t>Difference </a:t>
            </a:r>
            <a:r>
              <a:rPr lang="en-US" sz="2000" dirty="0"/>
              <a:t>from modal age in grade (as an indicator of </a:t>
            </a:r>
            <a:r>
              <a:rPr lang="en-US" sz="2000" dirty="0" smtClean="0"/>
              <a:t>retention)</a:t>
            </a:r>
          </a:p>
          <a:p>
            <a:pPr marL="457200" lvl="1" indent="0">
              <a:buNone/>
            </a:pPr>
            <a:endParaRPr lang="en-US" sz="2000" dirty="0" smtClean="0"/>
          </a:p>
          <a:p>
            <a:pPr marL="0" indent="0">
              <a:buNone/>
            </a:pPr>
            <a:r>
              <a:rPr lang="en-US" i="0" dirty="0"/>
              <a:t>Classroom </a:t>
            </a:r>
            <a:r>
              <a:rPr lang="en-US" i="0" dirty="0" smtClean="0"/>
              <a:t>characteristics:</a:t>
            </a:r>
          </a:p>
          <a:p>
            <a:pPr lvl="1"/>
            <a:r>
              <a:rPr lang="en-US" sz="2000" dirty="0" smtClean="0"/>
              <a:t>Class size</a:t>
            </a:r>
          </a:p>
          <a:p>
            <a:pPr lvl="1"/>
            <a:r>
              <a:rPr lang="en-US" sz="2000" dirty="0" smtClean="0"/>
              <a:t>Homogeneity of students’ entering test scores in the class </a:t>
            </a:r>
          </a:p>
          <a:p>
            <a:pPr lvl="1"/>
            <a:endParaRPr lang="en-US" sz="2200" dirty="0" smtClean="0"/>
          </a:p>
        </p:txBody>
      </p:sp>
      <p:sp>
        <p:nvSpPr>
          <p:cNvPr id="4" name="Slide Number Placeholder 3"/>
          <p:cNvSpPr>
            <a:spLocks noGrp="1"/>
          </p:cNvSpPr>
          <p:nvPr>
            <p:ph type="sldNum" sz="quarter" idx="15"/>
          </p:nvPr>
        </p:nvSpPr>
        <p:spPr/>
        <p:txBody>
          <a:bodyPr/>
          <a:lstStyle/>
          <a:p>
            <a:fld id="{5864AFC6-42A6-47D9-A98B-56433142D0ED}" type="slidenum">
              <a:rPr lang="en-US" smtClean="0">
                <a:solidFill>
                  <a:srgbClr val="7F7F7F">
                    <a:lumMod val="50000"/>
                  </a:srgbClr>
                </a:solidFill>
              </a:rPr>
              <a:pPr/>
              <a:t>12</a:t>
            </a:fld>
            <a:endParaRPr lang="en-US">
              <a:solidFill>
                <a:srgbClr val="7F7F7F">
                  <a:lumMod val="50000"/>
                </a:srgbClr>
              </a:solidFill>
            </a:endParaRPr>
          </a:p>
        </p:txBody>
      </p:sp>
      <p:sp>
        <p:nvSpPr>
          <p:cNvPr id="2" name="Title 1"/>
          <p:cNvSpPr>
            <a:spLocks noGrp="1"/>
          </p:cNvSpPr>
          <p:nvPr>
            <p:ph type="title"/>
          </p:nvPr>
        </p:nvSpPr>
        <p:spPr>
          <a:xfrm>
            <a:off x="38100" y="304800"/>
            <a:ext cx="8991600" cy="762000"/>
          </a:xfrm>
        </p:spPr>
        <p:txBody>
          <a:bodyPr>
            <a:normAutofit fontScale="90000"/>
          </a:bodyPr>
          <a:lstStyle/>
          <a:p>
            <a:r>
              <a:rPr lang="en-US" dirty="0"/>
              <a:t>Factors </a:t>
            </a:r>
            <a:r>
              <a:rPr lang="en-US" dirty="0" smtClean="0"/>
              <a:t>used to adjust predicted score </a:t>
            </a:r>
            <a:endParaRPr lang="en-US" dirty="0"/>
          </a:p>
        </p:txBody>
      </p:sp>
    </p:spTree>
    <p:extLst>
      <p:ext uri="{BB962C8B-B14F-4D97-AF65-F5344CB8AC3E}">
        <p14:creationId xmlns:p14="http://schemas.microsoft.com/office/powerpoint/2010/main" val="3195828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371600"/>
            <a:ext cx="8077200" cy="5334000"/>
          </a:xfrm>
        </p:spPr>
        <p:txBody>
          <a:bodyPr>
            <a:noAutofit/>
          </a:bodyPr>
          <a:lstStyle/>
          <a:p>
            <a:pPr marL="0" indent="0">
              <a:buNone/>
            </a:pPr>
            <a:r>
              <a:rPr lang="en-US" i="0" dirty="0" smtClean="0"/>
              <a:t>Student Characteristics</a:t>
            </a:r>
            <a:r>
              <a:rPr lang="en-US" i="0" dirty="0"/>
              <a:t> </a:t>
            </a:r>
            <a:r>
              <a:rPr lang="en-US" b="1" i="0" dirty="0" smtClean="0"/>
              <a:t>NOT</a:t>
            </a:r>
            <a:r>
              <a:rPr lang="en-US" i="0" dirty="0" smtClean="0"/>
              <a:t> directly accounted for:</a:t>
            </a:r>
          </a:p>
          <a:p>
            <a:pPr lvl="1"/>
            <a:r>
              <a:rPr lang="en-US" dirty="0" smtClean="0"/>
              <a:t>Gender</a:t>
            </a:r>
          </a:p>
          <a:p>
            <a:pPr lvl="1"/>
            <a:r>
              <a:rPr lang="en-US" dirty="0" smtClean="0"/>
              <a:t>Race</a:t>
            </a:r>
          </a:p>
          <a:p>
            <a:pPr lvl="1"/>
            <a:r>
              <a:rPr lang="en-US" dirty="0" smtClean="0"/>
              <a:t>Ethnicity</a:t>
            </a:r>
          </a:p>
          <a:p>
            <a:pPr lvl="1"/>
            <a:r>
              <a:rPr lang="en-US" dirty="0" smtClean="0"/>
              <a:t>Socio-Economic Status</a:t>
            </a:r>
          </a:p>
          <a:p>
            <a:pPr marL="457200" lvl="1" indent="0">
              <a:buNone/>
            </a:pPr>
            <a:endParaRPr lang="en-US" sz="2000" i="0" dirty="0"/>
          </a:p>
          <a:p>
            <a:pPr marL="331470" indent="-342900">
              <a:spcBef>
                <a:spcPts val="0"/>
              </a:spcBef>
            </a:pPr>
            <a:r>
              <a:rPr lang="en-US" sz="2400" i="0" dirty="0" smtClean="0"/>
              <a:t>These factors are not directly  included in a teacher’s VAM score. </a:t>
            </a:r>
          </a:p>
          <a:p>
            <a:pPr marL="0" indent="0">
              <a:spcBef>
                <a:spcPts val="0"/>
              </a:spcBef>
              <a:buNone/>
            </a:pPr>
            <a:endParaRPr lang="en-US" sz="2400" i="0" dirty="0" smtClean="0"/>
          </a:p>
          <a:p>
            <a:pPr marL="331470" indent="-342900">
              <a:spcBef>
                <a:spcPts val="0"/>
              </a:spcBef>
            </a:pPr>
            <a:r>
              <a:rPr lang="en-US" sz="2400" i="0" dirty="0" smtClean="0"/>
              <a:t>However, since these factors already influence a student’s performance and prior performance is the predictor with the strongest weight, they are indirectly accounted for </a:t>
            </a:r>
          </a:p>
          <a:p>
            <a:pPr lvl="1"/>
            <a:endParaRPr lang="en-US" sz="1800" i="0" dirty="0" smtClean="0"/>
          </a:p>
        </p:txBody>
      </p:sp>
      <p:sp>
        <p:nvSpPr>
          <p:cNvPr id="4" name="Slide Number Placeholder 3"/>
          <p:cNvSpPr>
            <a:spLocks noGrp="1"/>
          </p:cNvSpPr>
          <p:nvPr>
            <p:ph type="sldNum" sz="quarter" idx="15"/>
          </p:nvPr>
        </p:nvSpPr>
        <p:spPr/>
        <p:txBody>
          <a:bodyPr/>
          <a:lstStyle/>
          <a:p>
            <a:fld id="{5864AFC6-42A6-47D9-A98B-56433142D0ED}" type="slidenum">
              <a:rPr lang="en-US" smtClean="0">
                <a:solidFill>
                  <a:srgbClr val="7F7F7F">
                    <a:lumMod val="50000"/>
                  </a:srgbClr>
                </a:solidFill>
              </a:rPr>
              <a:pPr/>
              <a:t>13</a:t>
            </a:fld>
            <a:endParaRPr lang="en-US">
              <a:solidFill>
                <a:srgbClr val="7F7F7F">
                  <a:lumMod val="50000"/>
                </a:srgbClr>
              </a:solidFill>
            </a:endParaRPr>
          </a:p>
        </p:txBody>
      </p:sp>
      <p:sp>
        <p:nvSpPr>
          <p:cNvPr id="2" name="Title 1"/>
          <p:cNvSpPr>
            <a:spLocks noGrp="1"/>
          </p:cNvSpPr>
          <p:nvPr>
            <p:ph type="title"/>
          </p:nvPr>
        </p:nvSpPr>
        <p:spPr>
          <a:xfrm>
            <a:off x="38100" y="152400"/>
            <a:ext cx="8991600" cy="1143000"/>
          </a:xfrm>
        </p:spPr>
        <p:txBody>
          <a:bodyPr>
            <a:normAutofit fontScale="90000"/>
          </a:bodyPr>
          <a:lstStyle/>
          <a:p>
            <a:r>
              <a:rPr lang="en-US" dirty="0"/>
              <a:t>Factors </a:t>
            </a:r>
            <a:r>
              <a:rPr lang="en-US" b="1" dirty="0" smtClean="0"/>
              <a:t>NOT </a:t>
            </a:r>
            <a:r>
              <a:rPr lang="en-US" dirty="0" smtClean="0"/>
              <a:t>used </a:t>
            </a:r>
            <a:br>
              <a:rPr lang="en-US" dirty="0" smtClean="0"/>
            </a:br>
            <a:r>
              <a:rPr lang="en-US" dirty="0" smtClean="0"/>
              <a:t>to adjust predicted score </a:t>
            </a:r>
            <a:endParaRPr lang="en-US" dirty="0"/>
          </a:p>
        </p:txBody>
      </p:sp>
    </p:spTree>
    <p:extLst>
      <p:ext uri="{BB962C8B-B14F-4D97-AF65-F5344CB8AC3E}">
        <p14:creationId xmlns:p14="http://schemas.microsoft.com/office/powerpoint/2010/main" val="432097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371600"/>
            <a:ext cx="8077200" cy="5410200"/>
          </a:xfrm>
        </p:spPr>
        <p:txBody>
          <a:bodyPr>
            <a:normAutofit fontScale="70000" lnSpcReduction="20000"/>
          </a:bodyPr>
          <a:lstStyle/>
          <a:p>
            <a:r>
              <a:rPr lang="en-US" dirty="0" smtClean="0"/>
              <a:t>In a classroom of 25 students, every student may have a different predicted(expected) score because of the student’s individual prior performance and student characteristic variables</a:t>
            </a:r>
          </a:p>
          <a:p>
            <a:endParaRPr lang="en-US" dirty="0"/>
          </a:p>
          <a:p>
            <a:r>
              <a:rPr lang="en-US" dirty="0" smtClean="0"/>
              <a:t>For example  2 students in the same class with the same teacher:</a:t>
            </a:r>
          </a:p>
          <a:p>
            <a:pPr marL="0" indent="0">
              <a:buNone/>
            </a:pPr>
            <a:endParaRPr lang="en-US" dirty="0" smtClean="0"/>
          </a:p>
          <a:p>
            <a:pPr lvl="1"/>
            <a:r>
              <a:rPr lang="en-US" dirty="0" smtClean="0"/>
              <a:t>Student A has </a:t>
            </a:r>
          </a:p>
          <a:p>
            <a:pPr lvl="2"/>
            <a:r>
              <a:rPr lang="en-US" dirty="0" smtClean="0"/>
              <a:t>Prior Year FCAT Reading Score of 1700</a:t>
            </a:r>
          </a:p>
          <a:p>
            <a:pPr lvl="2"/>
            <a:r>
              <a:rPr lang="en-US" dirty="0" smtClean="0"/>
              <a:t> Attendance = 10 days absent</a:t>
            </a:r>
          </a:p>
          <a:p>
            <a:pPr lvl="2"/>
            <a:r>
              <a:rPr lang="en-US" dirty="0" smtClean="0"/>
              <a:t>Student is </a:t>
            </a:r>
            <a:r>
              <a:rPr lang="en-US" dirty="0"/>
              <a:t>E</a:t>
            </a:r>
            <a:r>
              <a:rPr lang="en-US" dirty="0" smtClean="0"/>
              <a:t>nglish </a:t>
            </a:r>
            <a:r>
              <a:rPr lang="en-US" dirty="0"/>
              <a:t>L</a:t>
            </a:r>
            <a:r>
              <a:rPr lang="en-US" dirty="0" smtClean="0"/>
              <a:t>anguage Learner</a:t>
            </a:r>
          </a:p>
          <a:p>
            <a:pPr lvl="2"/>
            <a:endParaRPr lang="en-US" dirty="0" smtClean="0"/>
          </a:p>
          <a:p>
            <a:pPr lvl="1"/>
            <a:r>
              <a:rPr lang="en-US" dirty="0"/>
              <a:t>Student </a:t>
            </a:r>
            <a:r>
              <a:rPr lang="en-US" dirty="0" smtClean="0"/>
              <a:t>B </a:t>
            </a:r>
            <a:r>
              <a:rPr lang="en-US" dirty="0"/>
              <a:t>has </a:t>
            </a:r>
          </a:p>
          <a:p>
            <a:pPr lvl="2"/>
            <a:r>
              <a:rPr lang="en-US" dirty="0"/>
              <a:t>Prior Year FCAT Reading Score of 1700</a:t>
            </a:r>
          </a:p>
          <a:p>
            <a:pPr lvl="2"/>
            <a:r>
              <a:rPr lang="en-US" dirty="0"/>
              <a:t> Attendance = </a:t>
            </a:r>
            <a:r>
              <a:rPr lang="en-US" dirty="0" smtClean="0"/>
              <a:t>no </a:t>
            </a:r>
            <a:r>
              <a:rPr lang="en-US" dirty="0"/>
              <a:t>days absent</a:t>
            </a:r>
          </a:p>
          <a:p>
            <a:pPr lvl="2"/>
            <a:r>
              <a:rPr lang="en-US" dirty="0"/>
              <a:t>Student is </a:t>
            </a:r>
            <a:r>
              <a:rPr lang="en-US" dirty="0" smtClean="0"/>
              <a:t>NOT </a:t>
            </a:r>
            <a:r>
              <a:rPr lang="en-US" dirty="0"/>
              <a:t>E</a:t>
            </a:r>
            <a:r>
              <a:rPr lang="en-US" dirty="0" smtClean="0"/>
              <a:t>nglish Language Learner</a:t>
            </a:r>
          </a:p>
          <a:p>
            <a:pPr lvl="2"/>
            <a:endParaRPr lang="en-US" dirty="0" smtClean="0"/>
          </a:p>
          <a:p>
            <a:pPr lvl="1"/>
            <a:r>
              <a:rPr lang="en-US" dirty="0" smtClean="0"/>
              <a:t>What is the expected score for each of these students ?</a:t>
            </a:r>
          </a:p>
          <a:p>
            <a:pPr lvl="2"/>
            <a:r>
              <a:rPr lang="en-US" dirty="0" smtClean="0"/>
              <a:t>Student A has an expected score of 1750 and </a:t>
            </a:r>
          </a:p>
          <a:p>
            <a:pPr lvl="2"/>
            <a:r>
              <a:rPr lang="en-US" dirty="0" smtClean="0"/>
              <a:t>Student B has expected score of 1790</a:t>
            </a:r>
            <a:endParaRPr lang="en-US" dirty="0"/>
          </a:p>
          <a:p>
            <a:pPr lvl="2"/>
            <a:endParaRPr lang="en-US" dirty="0"/>
          </a:p>
          <a:p>
            <a:pPr lvl="2"/>
            <a:endParaRPr lang="en-US" dirty="0" smtClean="0"/>
          </a:p>
          <a:p>
            <a:pPr lvl="2"/>
            <a:endParaRPr lang="en-US" dirty="0"/>
          </a:p>
        </p:txBody>
      </p:sp>
      <p:sp>
        <p:nvSpPr>
          <p:cNvPr id="3" name="Slide Number Placeholder 2"/>
          <p:cNvSpPr>
            <a:spLocks noGrp="1"/>
          </p:cNvSpPr>
          <p:nvPr>
            <p:ph type="sldNum" sz="quarter" idx="15"/>
          </p:nvPr>
        </p:nvSpPr>
        <p:spPr/>
        <p:txBody>
          <a:bodyPr/>
          <a:lstStyle/>
          <a:p>
            <a:fld id="{5864AFC6-42A6-47D9-A98B-56433142D0ED}" type="slidenum">
              <a:rPr lang="en-US" smtClean="0"/>
              <a:pPr/>
              <a:t>14</a:t>
            </a:fld>
            <a:endParaRPr lang="en-US" dirty="0"/>
          </a:p>
        </p:txBody>
      </p:sp>
      <p:sp>
        <p:nvSpPr>
          <p:cNvPr id="4" name="Title 3"/>
          <p:cNvSpPr>
            <a:spLocks noGrp="1"/>
          </p:cNvSpPr>
          <p:nvPr>
            <p:ph type="title"/>
          </p:nvPr>
        </p:nvSpPr>
        <p:spPr>
          <a:xfrm>
            <a:off x="304800" y="152400"/>
            <a:ext cx="8382000" cy="990600"/>
          </a:xfrm>
        </p:spPr>
        <p:txBody>
          <a:bodyPr>
            <a:normAutofit fontScale="90000"/>
          </a:bodyPr>
          <a:lstStyle/>
          <a:p>
            <a:r>
              <a:rPr lang="en-US" dirty="0" smtClean="0"/>
              <a:t>How do the factors affect the predicted scores – an example</a:t>
            </a:r>
            <a:br>
              <a:rPr lang="en-US" dirty="0" smtClean="0"/>
            </a:br>
            <a:endParaRPr lang="en-US" b="1" dirty="0"/>
          </a:p>
        </p:txBody>
      </p:sp>
    </p:spTree>
    <p:extLst>
      <p:ext uri="{BB962C8B-B14F-4D97-AF65-F5344CB8AC3E}">
        <p14:creationId xmlns:p14="http://schemas.microsoft.com/office/powerpoint/2010/main" val="1280072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5864AFC6-42A6-47D9-A98B-56433142D0ED}" type="slidenum">
              <a:rPr lang="en-US" smtClean="0"/>
              <a:pPr/>
              <a:t>15</a:t>
            </a:fld>
            <a:endParaRPr lang="en-US" dirty="0"/>
          </a:p>
        </p:txBody>
      </p:sp>
      <p:sp>
        <p:nvSpPr>
          <p:cNvPr id="4" name="Title 3"/>
          <p:cNvSpPr>
            <a:spLocks noGrp="1"/>
          </p:cNvSpPr>
          <p:nvPr>
            <p:ph type="title"/>
          </p:nvPr>
        </p:nvSpPr>
        <p:spPr>
          <a:xfrm>
            <a:off x="381000" y="381000"/>
            <a:ext cx="8382000" cy="1066800"/>
          </a:xfrm>
        </p:spPr>
        <p:txBody>
          <a:bodyPr/>
          <a:lstStyle/>
          <a:p>
            <a:r>
              <a:rPr lang="en-US" dirty="0" smtClean="0"/>
              <a:t>What is the predicted score?</a:t>
            </a:r>
            <a:endParaRPr lang="en-US" dirty="0"/>
          </a:p>
        </p:txBody>
      </p:sp>
      <p:pic>
        <p:nvPicPr>
          <p:cNvPr id="2051" name="Picture 3"/>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7162800" cy="4857750"/>
          </a:xfrm>
          <a:prstGeom prst="rect">
            <a:avLst/>
          </a:prstGeom>
          <a:noFill/>
          <a:ln>
            <a:noFill/>
          </a:ln>
          <a:effectLst>
            <a:outerShdw blurRad="76200" dist="12700" dir="2700000" sy="-23000" kx="-800400" algn="bl"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9925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5864AFC6-42A6-47D9-A98B-56433142D0ED}" type="slidenum">
              <a:rPr lang="en-US" smtClean="0"/>
              <a:pPr/>
              <a:t>16</a:t>
            </a:fld>
            <a:endParaRPr lang="en-US" dirty="0"/>
          </a:p>
        </p:txBody>
      </p:sp>
      <p:sp>
        <p:nvSpPr>
          <p:cNvPr id="4" name="Title 3"/>
          <p:cNvSpPr>
            <a:spLocks noGrp="1"/>
          </p:cNvSpPr>
          <p:nvPr>
            <p:ph type="title"/>
          </p:nvPr>
        </p:nvSpPr>
        <p:spPr>
          <a:xfrm>
            <a:off x="381000" y="304800"/>
            <a:ext cx="8382000" cy="1066800"/>
          </a:xfrm>
        </p:spPr>
        <p:txBody>
          <a:bodyPr>
            <a:normAutofit fontScale="90000"/>
          </a:bodyPr>
          <a:lstStyle/>
          <a:p>
            <a:r>
              <a:rPr lang="en-US" dirty="0" smtClean="0"/>
              <a:t>what does the predicted score look like after adjusting for attendance?</a:t>
            </a:r>
            <a:endParaRPr lang="en-US" dirty="0"/>
          </a:p>
        </p:txBody>
      </p:sp>
      <p:pic>
        <p:nvPicPr>
          <p:cNvPr id="5123" name="Picture 3"/>
          <p:cNvPicPr>
            <a:picLocks noGrp="1" noChangeAspect="1" noChangeArrowheads="1"/>
          </p:cNvPicPr>
          <p:nvPr>
            <p:ph sz="quarter" idx="13"/>
          </p:nvPr>
        </p:nvPicPr>
        <p:blipFill rotWithShape="1">
          <a:blip r:embed="rId2">
            <a:extLst>
              <a:ext uri="{28A0092B-C50C-407E-A947-70E740481C1C}">
                <a14:useLocalDpi xmlns:a14="http://schemas.microsoft.com/office/drawing/2010/main" val="0"/>
              </a:ext>
            </a:extLst>
          </a:blip>
          <a:srcRect t="25807" b="1"/>
          <a:stretch/>
        </p:blipFill>
        <p:spPr bwMode="auto">
          <a:xfrm>
            <a:off x="381000" y="1828800"/>
            <a:ext cx="8382000" cy="4206240"/>
          </a:xfrm>
          <a:prstGeom prst="rect">
            <a:avLst/>
          </a:prstGeom>
          <a:noFill/>
          <a:ln>
            <a:noFill/>
          </a:ln>
          <a:effectLst>
            <a:outerShdw blurRad="76200" dist="12700" dir="2700000" sy="-23000" kx="-800400" algn="bl"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9957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5864AFC6-42A6-47D9-A98B-56433142D0ED}" type="slidenum">
              <a:rPr lang="en-US" smtClean="0"/>
              <a:pPr/>
              <a:t>17</a:t>
            </a:fld>
            <a:endParaRPr lang="en-US" dirty="0"/>
          </a:p>
        </p:txBody>
      </p:sp>
      <p:sp>
        <p:nvSpPr>
          <p:cNvPr id="4" name="Title 3"/>
          <p:cNvSpPr>
            <a:spLocks noGrp="1"/>
          </p:cNvSpPr>
          <p:nvPr>
            <p:ph type="title"/>
          </p:nvPr>
        </p:nvSpPr>
        <p:spPr>
          <a:xfrm>
            <a:off x="381000" y="381000"/>
            <a:ext cx="8382000" cy="1066800"/>
          </a:xfrm>
        </p:spPr>
        <p:txBody>
          <a:bodyPr>
            <a:normAutofit fontScale="90000"/>
          </a:bodyPr>
          <a:lstStyle/>
          <a:p>
            <a:r>
              <a:rPr lang="en-US" dirty="0" smtClean="0"/>
              <a:t>How is student learning growth measured?</a:t>
            </a:r>
            <a:endParaRPr lang="en-US" dirty="0"/>
          </a:p>
        </p:txBody>
      </p:sp>
      <p:pic>
        <p:nvPicPr>
          <p:cNvPr id="3075" name="Picture 3"/>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7239000" cy="4724400"/>
          </a:xfrm>
          <a:prstGeom prst="rect">
            <a:avLst/>
          </a:prstGeom>
          <a:noFill/>
          <a:ln>
            <a:noFill/>
          </a:ln>
          <a:effectLst>
            <a:outerShdw blurRad="76200" dist="12700" dir="2700000" sy="-23000" kx="-800400" algn="bl" rotWithShape="0">
              <a:prstClr val="black">
                <a:alpha val="2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6045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524000"/>
            <a:ext cx="8077200" cy="4953000"/>
          </a:xfrm>
        </p:spPr>
        <p:txBody>
          <a:bodyPr>
            <a:normAutofit/>
          </a:bodyPr>
          <a:lstStyle/>
          <a:p>
            <a:r>
              <a:rPr lang="en-US" i="0" dirty="0" smtClean="0"/>
              <a:t>Precision in a VAM score is used to measure the  consistency of the individual teacher VAM estimates. </a:t>
            </a:r>
          </a:p>
          <a:p>
            <a:endParaRPr lang="en-US" i="0" dirty="0"/>
          </a:p>
          <a:p>
            <a:r>
              <a:rPr lang="en-US" i="0" dirty="0" smtClean="0"/>
              <a:t>It is measuring how much individual teacher VAMS would change if they were computed over and over again.</a:t>
            </a:r>
          </a:p>
          <a:p>
            <a:pPr marL="0" indent="0">
              <a:buNone/>
            </a:pPr>
            <a:endParaRPr lang="en-US" dirty="0"/>
          </a:p>
          <a:p>
            <a:pPr marL="0" indent="0">
              <a:buNone/>
            </a:pPr>
            <a:r>
              <a:rPr lang="en-US" dirty="0" smtClean="0"/>
              <a:t>	Example:  Weighing yourself on a scale </a:t>
            </a:r>
          </a:p>
          <a:p>
            <a:pPr marL="0" indent="0">
              <a:buNone/>
            </a:pPr>
            <a:endParaRPr lang="en-US" i="0" dirty="0" smtClean="0"/>
          </a:p>
          <a:p>
            <a:endParaRPr lang="en-US" i="0" dirty="0"/>
          </a:p>
        </p:txBody>
      </p:sp>
      <p:sp>
        <p:nvSpPr>
          <p:cNvPr id="3" name="Slide Number Placeholder 2"/>
          <p:cNvSpPr>
            <a:spLocks noGrp="1"/>
          </p:cNvSpPr>
          <p:nvPr>
            <p:ph type="sldNum" sz="quarter" idx="15"/>
          </p:nvPr>
        </p:nvSpPr>
        <p:spPr/>
        <p:txBody>
          <a:bodyPr/>
          <a:lstStyle/>
          <a:p>
            <a:fld id="{5864AFC6-42A6-47D9-A98B-56433142D0ED}" type="slidenum">
              <a:rPr lang="en-US" smtClean="0"/>
              <a:pPr/>
              <a:t>18</a:t>
            </a:fld>
            <a:endParaRPr lang="en-US" dirty="0"/>
          </a:p>
        </p:txBody>
      </p:sp>
      <p:sp>
        <p:nvSpPr>
          <p:cNvPr id="4" name="Title 3"/>
          <p:cNvSpPr>
            <a:spLocks noGrp="1"/>
          </p:cNvSpPr>
          <p:nvPr>
            <p:ph type="title"/>
          </p:nvPr>
        </p:nvSpPr>
        <p:spPr>
          <a:xfrm>
            <a:off x="381000" y="457200"/>
            <a:ext cx="8382000" cy="1066800"/>
          </a:xfrm>
        </p:spPr>
        <p:txBody>
          <a:bodyPr/>
          <a:lstStyle/>
          <a:p>
            <a:r>
              <a:rPr lang="en-US" dirty="0" smtClean="0"/>
              <a:t>How precise is this VAM score? </a:t>
            </a:r>
            <a:endParaRPr lang="en-US" dirty="0"/>
          </a:p>
        </p:txBody>
      </p:sp>
    </p:spTree>
    <p:extLst>
      <p:ext uri="{BB962C8B-B14F-4D97-AF65-F5344CB8AC3E}">
        <p14:creationId xmlns:p14="http://schemas.microsoft.com/office/powerpoint/2010/main" val="573785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600200"/>
            <a:ext cx="8077200" cy="5029200"/>
          </a:xfrm>
        </p:spPr>
        <p:txBody>
          <a:bodyPr>
            <a:normAutofit/>
          </a:bodyPr>
          <a:lstStyle/>
          <a:p>
            <a:r>
              <a:rPr lang="en-US" i="0" dirty="0" smtClean="0"/>
              <a:t>The </a:t>
            </a:r>
            <a:r>
              <a:rPr lang="en-US" i="0" dirty="0"/>
              <a:t>standard error gives the uncertainty (error band) surrounding a teacher’s VAM </a:t>
            </a:r>
            <a:r>
              <a:rPr lang="en-US" i="0" dirty="0" smtClean="0"/>
              <a:t>score</a:t>
            </a:r>
          </a:p>
          <a:p>
            <a:endParaRPr lang="en-US" i="0" dirty="0" smtClean="0"/>
          </a:p>
          <a:p>
            <a:r>
              <a:rPr lang="en-US" i="0" dirty="0" smtClean="0"/>
              <a:t>It </a:t>
            </a:r>
            <a:r>
              <a:rPr lang="en-US" i="0" dirty="0"/>
              <a:t>can be used to prevent </a:t>
            </a:r>
            <a:r>
              <a:rPr lang="en-US" i="0" dirty="0" smtClean="0"/>
              <a:t>classifying  </a:t>
            </a:r>
            <a:r>
              <a:rPr lang="en-US" i="0" dirty="0"/>
              <a:t>teachers when that categorization would be </a:t>
            </a:r>
            <a:r>
              <a:rPr lang="en-US" i="0" dirty="0" smtClean="0"/>
              <a:t>uncertain</a:t>
            </a:r>
          </a:p>
          <a:p>
            <a:endParaRPr lang="en-US" i="0" dirty="0" smtClean="0"/>
          </a:p>
          <a:p>
            <a:r>
              <a:rPr lang="en-US" i="0" dirty="0" smtClean="0"/>
              <a:t>Standard errors </a:t>
            </a:r>
            <a:r>
              <a:rPr lang="en-US" u="sng" dirty="0" smtClean="0"/>
              <a:t>will be used </a:t>
            </a:r>
            <a:r>
              <a:rPr lang="en-US" i="0" dirty="0" smtClean="0"/>
              <a:t>when classifying teachers in the lowest tier to ensure that there is a high degree confidence on this categorization</a:t>
            </a:r>
            <a:endParaRPr lang="en-US" i="0" dirty="0"/>
          </a:p>
          <a:p>
            <a:endParaRPr lang="en-US" i="0" dirty="0"/>
          </a:p>
        </p:txBody>
      </p:sp>
      <p:sp>
        <p:nvSpPr>
          <p:cNvPr id="3" name="Slide Number Placeholder 2"/>
          <p:cNvSpPr>
            <a:spLocks noGrp="1"/>
          </p:cNvSpPr>
          <p:nvPr>
            <p:ph type="sldNum" sz="quarter" idx="15"/>
          </p:nvPr>
        </p:nvSpPr>
        <p:spPr/>
        <p:txBody>
          <a:bodyPr/>
          <a:lstStyle/>
          <a:p>
            <a:fld id="{5864AFC6-42A6-47D9-A98B-56433142D0ED}" type="slidenum">
              <a:rPr lang="en-US" smtClean="0"/>
              <a:pPr/>
              <a:t>19</a:t>
            </a:fld>
            <a:endParaRPr lang="en-US" dirty="0"/>
          </a:p>
        </p:txBody>
      </p:sp>
      <p:sp>
        <p:nvSpPr>
          <p:cNvPr id="4" name="Title 3"/>
          <p:cNvSpPr>
            <a:spLocks noGrp="1"/>
          </p:cNvSpPr>
          <p:nvPr>
            <p:ph type="title"/>
          </p:nvPr>
        </p:nvSpPr>
        <p:spPr>
          <a:xfrm>
            <a:off x="381000" y="381000"/>
            <a:ext cx="8382000" cy="1371600"/>
          </a:xfrm>
        </p:spPr>
        <p:txBody>
          <a:bodyPr>
            <a:normAutofit/>
          </a:bodyPr>
          <a:lstStyle/>
          <a:p>
            <a:r>
              <a:rPr lang="en-US" dirty="0" smtClean="0"/>
              <a:t>What is standard error  in a VAM score? </a:t>
            </a:r>
            <a:endParaRPr lang="en-US" dirty="0"/>
          </a:p>
        </p:txBody>
      </p:sp>
    </p:spTree>
    <p:extLst>
      <p:ext uri="{BB962C8B-B14F-4D97-AF65-F5344CB8AC3E}">
        <p14:creationId xmlns:p14="http://schemas.microsoft.com/office/powerpoint/2010/main" val="2308016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981200"/>
            <a:ext cx="8077200" cy="4419600"/>
          </a:xfrm>
        </p:spPr>
        <p:txBody>
          <a:bodyPr>
            <a:normAutofit fontScale="92500" lnSpcReduction="20000"/>
          </a:bodyPr>
          <a:lstStyle/>
          <a:p>
            <a:pPr marL="0" indent="0">
              <a:buNone/>
            </a:pPr>
            <a:r>
              <a:rPr lang="en-US" i="0" dirty="0" smtClean="0"/>
              <a:t>As </a:t>
            </a:r>
            <a:r>
              <a:rPr lang="en-US" i="0" dirty="0"/>
              <a:t>set forth in the </a:t>
            </a:r>
            <a:r>
              <a:rPr lang="en-US" dirty="0"/>
              <a:t>Student Success Act </a:t>
            </a:r>
            <a:r>
              <a:rPr lang="en-US" i="0" dirty="0"/>
              <a:t>and </a:t>
            </a:r>
            <a:r>
              <a:rPr lang="en-US" dirty="0"/>
              <a:t>Race to the Top</a:t>
            </a:r>
            <a:r>
              <a:rPr lang="en-US" i="0" dirty="0"/>
              <a:t>, teacher evaluations are</a:t>
            </a:r>
            <a:r>
              <a:rPr lang="en-US" i="0" dirty="0" smtClean="0"/>
              <a:t>:</a:t>
            </a:r>
          </a:p>
          <a:p>
            <a:pPr marL="0" indent="0">
              <a:buNone/>
            </a:pPr>
            <a:endParaRPr lang="en-US" i="0" dirty="0"/>
          </a:p>
          <a:p>
            <a:r>
              <a:rPr lang="en-US" i="0" dirty="0"/>
              <a:t>Designed to support effective instruction and student learning </a:t>
            </a:r>
            <a:r>
              <a:rPr lang="en-US" i="0" dirty="0" smtClean="0"/>
              <a:t>growth</a:t>
            </a:r>
          </a:p>
          <a:p>
            <a:endParaRPr lang="en-US" i="0" dirty="0"/>
          </a:p>
          <a:p>
            <a:r>
              <a:rPr lang="en-US" i="0" dirty="0"/>
              <a:t>U</a:t>
            </a:r>
            <a:r>
              <a:rPr lang="en-US" i="0" dirty="0" smtClean="0"/>
              <a:t>sed </a:t>
            </a:r>
            <a:r>
              <a:rPr lang="en-US" i="0" dirty="0"/>
              <a:t>when developing district and school level improvement </a:t>
            </a:r>
            <a:r>
              <a:rPr lang="en-US" i="0" dirty="0" smtClean="0"/>
              <a:t>plans</a:t>
            </a:r>
          </a:p>
          <a:p>
            <a:endParaRPr lang="en-US" i="0" dirty="0"/>
          </a:p>
          <a:p>
            <a:r>
              <a:rPr lang="en-US" i="0" dirty="0"/>
              <a:t>U</a:t>
            </a:r>
            <a:r>
              <a:rPr lang="en-US" i="0" dirty="0" smtClean="0"/>
              <a:t>sed </a:t>
            </a:r>
            <a:r>
              <a:rPr lang="en-US" i="0" dirty="0"/>
              <a:t>to identify professional development and other human capital decisions for instructional personnel and school administrators </a:t>
            </a:r>
          </a:p>
        </p:txBody>
      </p:sp>
      <p:sp>
        <p:nvSpPr>
          <p:cNvPr id="4" name="Slide Number Placeholder 3"/>
          <p:cNvSpPr>
            <a:spLocks noGrp="1"/>
          </p:cNvSpPr>
          <p:nvPr>
            <p:ph type="sldNum" sz="quarter" idx="15"/>
          </p:nvPr>
        </p:nvSpPr>
        <p:spPr/>
        <p:txBody>
          <a:bodyPr/>
          <a:lstStyle/>
          <a:p>
            <a:fld id="{5864AFC6-42A6-47D9-A98B-56433142D0ED}" type="slidenum">
              <a:rPr lang="en-US" smtClean="0"/>
              <a:pPr/>
              <a:t>2</a:t>
            </a:fld>
            <a:endParaRPr lang="en-US" dirty="0"/>
          </a:p>
        </p:txBody>
      </p:sp>
      <p:sp>
        <p:nvSpPr>
          <p:cNvPr id="2" name="Title 1"/>
          <p:cNvSpPr>
            <a:spLocks noGrp="1"/>
          </p:cNvSpPr>
          <p:nvPr>
            <p:ph type="title"/>
          </p:nvPr>
        </p:nvSpPr>
        <p:spPr>
          <a:xfrm>
            <a:off x="381000" y="533400"/>
            <a:ext cx="8382000" cy="1066800"/>
          </a:xfrm>
        </p:spPr>
        <p:txBody>
          <a:bodyPr>
            <a:normAutofit fontScale="90000"/>
          </a:bodyPr>
          <a:lstStyle/>
          <a:p>
            <a:r>
              <a:rPr lang="en-US" dirty="0" smtClean="0"/>
              <a:t>New </a:t>
            </a:r>
            <a:r>
              <a:rPr lang="en-US" dirty="0"/>
              <a:t>Standard for Teacher Evaluations</a:t>
            </a:r>
          </a:p>
        </p:txBody>
      </p:sp>
    </p:spTree>
    <p:extLst>
      <p:ext uri="{BB962C8B-B14F-4D97-AF65-F5344CB8AC3E}">
        <p14:creationId xmlns:p14="http://schemas.microsoft.com/office/powerpoint/2010/main" val="775921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752600"/>
            <a:ext cx="8077200" cy="4572000"/>
          </a:xfrm>
        </p:spPr>
        <p:txBody>
          <a:bodyPr>
            <a:normAutofit fontScale="92500" lnSpcReduction="20000"/>
          </a:bodyPr>
          <a:lstStyle/>
          <a:p>
            <a:pPr marL="0" indent="0">
              <a:buNone/>
            </a:pPr>
            <a:r>
              <a:rPr lang="en-US" sz="2800" i="0" dirty="0"/>
              <a:t>The model recognizes that there is an independent factor related to the school that impacts student learning –</a:t>
            </a:r>
            <a:r>
              <a:rPr lang="en-US" sz="2800" b="1" i="0" dirty="0"/>
              <a:t>a</a:t>
            </a:r>
            <a:r>
              <a:rPr lang="en-US" sz="2800" i="0" dirty="0"/>
              <a:t> </a:t>
            </a:r>
            <a:r>
              <a:rPr lang="en-US" sz="2800" b="1" i="0" dirty="0"/>
              <a:t>school </a:t>
            </a:r>
            <a:r>
              <a:rPr lang="en-US" sz="2800" b="1" i="0" dirty="0" smtClean="0"/>
              <a:t>component</a:t>
            </a:r>
          </a:p>
          <a:p>
            <a:pPr marL="0" indent="0">
              <a:buNone/>
            </a:pPr>
            <a:endParaRPr lang="en-US" sz="2800" i="0" dirty="0"/>
          </a:p>
          <a:p>
            <a:r>
              <a:rPr lang="en-US" sz="2800" i="0" dirty="0" smtClean="0"/>
              <a:t>Calculated based on the predicted and observed scores of students in the school for each grade and subject while controlling for the students’ and classrooms’ factors mentioned previously</a:t>
            </a:r>
          </a:p>
          <a:p>
            <a:endParaRPr lang="en-US" sz="2800" i="0" dirty="0"/>
          </a:p>
          <a:p>
            <a:r>
              <a:rPr lang="en-US" sz="2800" i="0" dirty="0"/>
              <a:t>May represent the impact of the school’s leadership, the culture of the school, or the environment of the school on student learning </a:t>
            </a:r>
          </a:p>
        </p:txBody>
      </p:sp>
      <p:sp>
        <p:nvSpPr>
          <p:cNvPr id="4" name="Slide Number Placeholder 3"/>
          <p:cNvSpPr>
            <a:spLocks noGrp="1"/>
          </p:cNvSpPr>
          <p:nvPr>
            <p:ph type="sldNum" sz="quarter" idx="15"/>
          </p:nvPr>
        </p:nvSpPr>
        <p:spPr/>
        <p:txBody>
          <a:bodyPr/>
          <a:lstStyle/>
          <a:p>
            <a:fld id="{5864AFC6-42A6-47D9-A98B-56433142D0ED}" type="slidenum">
              <a:rPr lang="en-US" smtClean="0"/>
              <a:pPr/>
              <a:t>20</a:t>
            </a:fld>
            <a:endParaRPr lang="en-US"/>
          </a:p>
        </p:txBody>
      </p:sp>
      <p:sp>
        <p:nvSpPr>
          <p:cNvPr id="2" name="Title 1"/>
          <p:cNvSpPr>
            <a:spLocks noGrp="1"/>
          </p:cNvSpPr>
          <p:nvPr>
            <p:ph type="title"/>
          </p:nvPr>
        </p:nvSpPr>
        <p:spPr>
          <a:xfrm>
            <a:off x="381000" y="457200"/>
            <a:ext cx="8382000" cy="1066800"/>
          </a:xfrm>
        </p:spPr>
        <p:txBody>
          <a:bodyPr>
            <a:normAutofit fontScale="90000"/>
          </a:bodyPr>
          <a:lstStyle/>
          <a:p>
            <a:r>
              <a:rPr lang="en-US" dirty="0" smtClean="0"/>
              <a:t>Components of the overall teacher vam estimates</a:t>
            </a:r>
            <a:endParaRPr lang="en-US" dirty="0"/>
          </a:p>
        </p:txBody>
      </p:sp>
    </p:spTree>
    <p:extLst>
      <p:ext uri="{BB962C8B-B14F-4D97-AF65-F5344CB8AC3E}">
        <p14:creationId xmlns:p14="http://schemas.microsoft.com/office/powerpoint/2010/main" val="3531184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828800"/>
            <a:ext cx="8077200" cy="4648200"/>
          </a:xfrm>
        </p:spPr>
        <p:txBody>
          <a:bodyPr>
            <a:normAutofit fontScale="92500" lnSpcReduction="20000"/>
          </a:bodyPr>
          <a:lstStyle/>
          <a:p>
            <a:pPr marL="0" indent="0">
              <a:buNone/>
            </a:pPr>
            <a:r>
              <a:rPr lang="en-US" sz="2800" i="0" dirty="0"/>
              <a:t>SGIC decisions on the use of the school </a:t>
            </a:r>
            <a:r>
              <a:rPr lang="en-US" sz="2800" i="0" dirty="0" smtClean="0"/>
              <a:t>component</a:t>
            </a:r>
          </a:p>
          <a:p>
            <a:pPr marL="0" indent="0">
              <a:buNone/>
            </a:pPr>
            <a:endParaRPr lang="en-US" sz="2800" i="0" dirty="0"/>
          </a:p>
          <a:p>
            <a:r>
              <a:rPr lang="en-US" sz="2800" i="0" dirty="0"/>
              <a:t>The SGIC decided to include </a:t>
            </a:r>
            <a:r>
              <a:rPr lang="en-US" sz="2800" dirty="0"/>
              <a:t>50% </a:t>
            </a:r>
            <a:r>
              <a:rPr lang="en-US" sz="2800" i="0" dirty="0"/>
              <a:t>of the school component in the measurement of the teacher’s </a:t>
            </a:r>
            <a:r>
              <a:rPr lang="en-US" sz="2800" i="0" dirty="0" smtClean="0"/>
              <a:t>effectiveness</a:t>
            </a:r>
          </a:p>
          <a:p>
            <a:endParaRPr lang="en-US" sz="2800" i="0" dirty="0"/>
          </a:p>
          <a:p>
            <a:r>
              <a:rPr lang="en-US" sz="2800" i="0" dirty="0"/>
              <a:t>By attributing a portion of the school component to the teacher in the measurement of </a:t>
            </a:r>
            <a:r>
              <a:rPr lang="en-US" sz="2800" i="0" dirty="0" smtClean="0"/>
              <a:t>his/her </a:t>
            </a:r>
            <a:r>
              <a:rPr lang="en-US" sz="2800" i="0" dirty="0"/>
              <a:t>effectiveness, one recognizes that the teacher contributes somewhat to the overall school component, but there are factors imbedded in that component that are beyond his/her direct control and that he/she should not directly be held accountable for </a:t>
            </a:r>
          </a:p>
          <a:p>
            <a:pPr marL="0" indent="0">
              <a:buNone/>
            </a:pPr>
            <a:endParaRPr lang="en-US" sz="2800" i="0" dirty="0"/>
          </a:p>
        </p:txBody>
      </p:sp>
      <p:sp>
        <p:nvSpPr>
          <p:cNvPr id="4" name="Slide Number Placeholder 3"/>
          <p:cNvSpPr>
            <a:spLocks noGrp="1"/>
          </p:cNvSpPr>
          <p:nvPr>
            <p:ph type="sldNum" sz="quarter" idx="15"/>
          </p:nvPr>
        </p:nvSpPr>
        <p:spPr/>
        <p:txBody>
          <a:bodyPr/>
          <a:lstStyle/>
          <a:p>
            <a:fld id="{5864AFC6-42A6-47D9-A98B-56433142D0ED}" type="slidenum">
              <a:rPr lang="en-US" smtClean="0"/>
              <a:pPr/>
              <a:t>21</a:t>
            </a:fld>
            <a:endParaRPr lang="en-US"/>
          </a:p>
        </p:txBody>
      </p:sp>
      <p:sp>
        <p:nvSpPr>
          <p:cNvPr id="2" name="Title 1"/>
          <p:cNvSpPr>
            <a:spLocks noGrp="1"/>
          </p:cNvSpPr>
          <p:nvPr>
            <p:ph type="title"/>
          </p:nvPr>
        </p:nvSpPr>
        <p:spPr>
          <a:xfrm>
            <a:off x="381000" y="457200"/>
            <a:ext cx="8382000" cy="1066800"/>
          </a:xfrm>
        </p:spPr>
        <p:txBody>
          <a:bodyPr>
            <a:normAutofit fontScale="90000"/>
          </a:bodyPr>
          <a:lstStyle/>
          <a:p>
            <a:r>
              <a:rPr lang="en-US" dirty="0"/>
              <a:t>Components of the overall teacher vam estimates</a:t>
            </a:r>
          </a:p>
        </p:txBody>
      </p:sp>
    </p:spTree>
    <p:extLst>
      <p:ext uri="{BB962C8B-B14F-4D97-AF65-F5344CB8AC3E}">
        <p14:creationId xmlns:p14="http://schemas.microsoft.com/office/powerpoint/2010/main" val="4237231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5864AFC6-42A6-47D9-A98B-56433142D0ED}" type="slidenum">
              <a:rPr lang="en-US" smtClean="0"/>
              <a:pPr/>
              <a:t>22</a:t>
            </a:fld>
            <a:endParaRPr lang="en-US" dirty="0"/>
          </a:p>
        </p:txBody>
      </p:sp>
      <p:sp>
        <p:nvSpPr>
          <p:cNvPr id="4" name="Title 3"/>
          <p:cNvSpPr>
            <a:spLocks noGrp="1"/>
          </p:cNvSpPr>
          <p:nvPr>
            <p:ph type="title"/>
          </p:nvPr>
        </p:nvSpPr>
        <p:spPr>
          <a:xfrm>
            <a:off x="381000" y="457200"/>
            <a:ext cx="8382000" cy="1066800"/>
          </a:xfrm>
        </p:spPr>
        <p:txBody>
          <a:bodyPr>
            <a:normAutofit fontScale="90000"/>
          </a:bodyPr>
          <a:lstStyle/>
          <a:p>
            <a:r>
              <a:rPr lang="en-US" dirty="0" err="1" smtClean="0"/>
              <a:t>Fldoe’s</a:t>
            </a:r>
            <a:r>
              <a:rPr lang="en-US" dirty="0" smtClean="0"/>
              <a:t> conceptual calculation for  a Teacher Value-added score </a:t>
            </a:r>
            <a:endParaRPr lang="en-US" dirty="0"/>
          </a:p>
        </p:txBody>
      </p:sp>
      <p:sp>
        <p:nvSpPr>
          <p:cNvPr id="6" name="Content Placeholder 5"/>
          <p:cNvSpPr>
            <a:spLocks noGrp="1"/>
          </p:cNvSpPr>
          <p:nvPr>
            <p:ph sz="quarter" idx="13"/>
          </p:nvPr>
        </p:nvSpPr>
        <p:spPr>
          <a:xfrm>
            <a:off x="228600" y="1752600"/>
            <a:ext cx="8686800" cy="3733800"/>
          </a:xfrm>
        </p:spPr>
        <p:txBody>
          <a:bodyPr>
            <a:normAutofit/>
          </a:bodyPr>
          <a:lstStyle/>
          <a:p>
            <a:pPr marL="0" indent="0">
              <a:buNone/>
            </a:pPr>
            <a:endParaRPr lang="en-US" dirty="0" smtClean="0"/>
          </a:p>
          <a:p>
            <a:pPr marL="0" indent="0">
              <a:buNone/>
            </a:pPr>
            <a:r>
              <a:rPr lang="en-US" sz="3200" dirty="0" smtClean="0"/>
              <a:t>Teacher Value-Added Score is :</a:t>
            </a:r>
          </a:p>
          <a:p>
            <a:pPr marL="0" indent="0">
              <a:buNone/>
            </a:pPr>
            <a:endParaRPr lang="en-US" sz="3200" dirty="0"/>
          </a:p>
          <a:p>
            <a:pPr marL="0" indent="0" algn="ctr">
              <a:buNone/>
            </a:pPr>
            <a:r>
              <a:rPr lang="en-US" sz="3200" b="1" dirty="0" smtClean="0">
                <a:effectLst>
                  <a:outerShdw blurRad="38100" dist="38100" dir="2700000" algn="tl">
                    <a:srgbClr val="000000">
                      <a:alpha val="43137"/>
                    </a:srgbClr>
                  </a:outerShdw>
                </a:effectLst>
              </a:rPr>
              <a:t>Teacher Growth Score </a:t>
            </a:r>
          </a:p>
          <a:p>
            <a:pPr marL="457200" lvl="1" indent="0" algn="ctr">
              <a:buNone/>
            </a:pPr>
            <a:r>
              <a:rPr lang="en-US" sz="3200" b="1" dirty="0" smtClean="0">
                <a:effectLst>
                  <a:outerShdw blurRad="38100" dist="38100" dir="2700000" algn="tl">
                    <a:srgbClr val="000000">
                      <a:alpha val="43137"/>
                    </a:srgbClr>
                  </a:outerShdw>
                </a:effectLst>
              </a:rPr>
              <a:t>+  </a:t>
            </a:r>
          </a:p>
          <a:p>
            <a:pPr marL="457200" lvl="1" indent="0" algn="ctr">
              <a:buNone/>
            </a:pPr>
            <a:r>
              <a:rPr lang="en-US" sz="3200" b="1" dirty="0" smtClean="0">
                <a:effectLst>
                  <a:outerShdw blurRad="38100" dist="38100" dir="2700000" algn="tl">
                    <a:srgbClr val="000000">
                      <a:alpha val="43137"/>
                    </a:srgbClr>
                  </a:outerShdw>
                </a:effectLst>
              </a:rPr>
              <a:t>50 percent of the School Growth Score </a:t>
            </a:r>
          </a:p>
          <a:p>
            <a:pPr marL="457200" lvl="1"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5970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295400"/>
            <a:ext cx="8077200" cy="1495250"/>
          </a:xfrm>
        </p:spPr>
        <p:txBody>
          <a:bodyPr/>
          <a:lstStyle/>
          <a:p>
            <a:r>
              <a:rPr lang="en-US" i="0" dirty="0" smtClean="0"/>
              <a:t>A VAM score represents the amount of a year’s growth above or below expectation for a particular grade level and subject area. </a:t>
            </a:r>
            <a:endParaRPr lang="en-US" i="0" dirty="0"/>
          </a:p>
        </p:txBody>
      </p:sp>
      <p:sp>
        <p:nvSpPr>
          <p:cNvPr id="3" name="Slide Number Placeholder 2"/>
          <p:cNvSpPr>
            <a:spLocks noGrp="1"/>
          </p:cNvSpPr>
          <p:nvPr>
            <p:ph type="sldNum" sz="quarter" idx="15"/>
          </p:nvPr>
        </p:nvSpPr>
        <p:spPr/>
        <p:txBody>
          <a:bodyPr/>
          <a:lstStyle/>
          <a:p>
            <a:fld id="{5864AFC6-42A6-47D9-A98B-56433142D0ED}" type="slidenum">
              <a:rPr lang="en-US" smtClean="0"/>
              <a:pPr/>
              <a:t>23</a:t>
            </a:fld>
            <a:endParaRPr lang="en-US" dirty="0"/>
          </a:p>
        </p:txBody>
      </p:sp>
      <p:sp>
        <p:nvSpPr>
          <p:cNvPr id="4" name="Title 3"/>
          <p:cNvSpPr>
            <a:spLocks noGrp="1"/>
          </p:cNvSpPr>
          <p:nvPr>
            <p:ph type="title"/>
          </p:nvPr>
        </p:nvSpPr>
        <p:spPr>
          <a:xfrm>
            <a:off x="381000" y="457200"/>
            <a:ext cx="8382000" cy="762000"/>
          </a:xfrm>
        </p:spPr>
        <p:txBody>
          <a:bodyPr>
            <a:normAutofit fontScale="90000"/>
          </a:bodyPr>
          <a:lstStyle/>
          <a:p>
            <a:r>
              <a:rPr lang="en-US" dirty="0" smtClean="0"/>
              <a:t>What does a VAM score look like?</a:t>
            </a:r>
            <a:br>
              <a:rPr lang="en-US" dirty="0" smtClean="0"/>
            </a:b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667000"/>
            <a:ext cx="6705600" cy="3898605"/>
          </a:xfrm>
          <a:prstGeom prst="rect">
            <a:avLst/>
          </a:prstGeom>
          <a:noFill/>
          <a:ln>
            <a:noFill/>
          </a:ln>
          <a:effectLst>
            <a:outerShdw blurRad="76200" dir="2700000" sy="-23000" kx="-800400" algn="bl" rotWithShape="0">
              <a:prstClr val="black">
                <a:alpha val="2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7958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905000"/>
            <a:ext cx="8686800" cy="4648200"/>
          </a:xfrm>
        </p:spPr>
        <p:txBody>
          <a:bodyPr>
            <a:normAutofit fontScale="92500" lnSpcReduction="10000"/>
          </a:bodyPr>
          <a:lstStyle/>
          <a:p>
            <a:r>
              <a:rPr lang="en-US" i="0" dirty="0" smtClean="0"/>
              <a:t>Teachers may be teaching multiple grade levels and subject areas</a:t>
            </a:r>
          </a:p>
          <a:p>
            <a:pPr marL="0" indent="0">
              <a:buNone/>
            </a:pPr>
            <a:endParaRPr lang="en-US" i="0" dirty="0" smtClean="0"/>
          </a:p>
          <a:p>
            <a:r>
              <a:rPr lang="en-US" i="0" dirty="0" smtClean="0"/>
              <a:t>VAM scores are made comparable by standardizing within grade level and subject area</a:t>
            </a:r>
          </a:p>
          <a:p>
            <a:endParaRPr lang="en-US" i="0" dirty="0" smtClean="0"/>
          </a:p>
          <a:p>
            <a:r>
              <a:rPr lang="en-US" i="0" dirty="0" smtClean="0"/>
              <a:t>Aggregated  standardized  VAM scores  are converted to percentile ranks within M-DCPS to ensure comparability across grades and subject areas</a:t>
            </a:r>
          </a:p>
          <a:p>
            <a:pPr marL="0" indent="0">
              <a:buNone/>
            </a:pPr>
            <a:endParaRPr lang="en-US" i="0" dirty="0" smtClean="0"/>
          </a:p>
          <a:p>
            <a:r>
              <a:rPr lang="en-US" i="0" dirty="0" smtClean="0"/>
              <a:t>Percentile ranks are used for classification purposes</a:t>
            </a:r>
            <a:endParaRPr lang="en-US" i="0" dirty="0"/>
          </a:p>
        </p:txBody>
      </p:sp>
      <p:sp>
        <p:nvSpPr>
          <p:cNvPr id="3" name="Slide Number Placeholder 2"/>
          <p:cNvSpPr>
            <a:spLocks noGrp="1"/>
          </p:cNvSpPr>
          <p:nvPr>
            <p:ph type="sldNum" sz="quarter" idx="15"/>
          </p:nvPr>
        </p:nvSpPr>
        <p:spPr/>
        <p:txBody>
          <a:bodyPr/>
          <a:lstStyle/>
          <a:p>
            <a:fld id="{5864AFC6-42A6-47D9-A98B-56433142D0ED}" type="slidenum">
              <a:rPr lang="en-US" smtClean="0"/>
              <a:pPr/>
              <a:t>24</a:t>
            </a:fld>
            <a:endParaRPr lang="en-US" dirty="0"/>
          </a:p>
        </p:txBody>
      </p:sp>
      <p:sp>
        <p:nvSpPr>
          <p:cNvPr id="4" name="Title 3"/>
          <p:cNvSpPr>
            <a:spLocks noGrp="1"/>
          </p:cNvSpPr>
          <p:nvPr>
            <p:ph type="title"/>
          </p:nvPr>
        </p:nvSpPr>
        <p:spPr>
          <a:xfrm>
            <a:off x="381000" y="457200"/>
            <a:ext cx="8382000" cy="1066800"/>
          </a:xfrm>
        </p:spPr>
        <p:txBody>
          <a:bodyPr>
            <a:normAutofit fontScale="90000"/>
          </a:bodyPr>
          <a:lstStyle/>
          <a:p>
            <a:r>
              <a:rPr lang="en-US" dirty="0" smtClean="0"/>
              <a:t>Why normalizing Teacher VAM scores is important?</a:t>
            </a:r>
            <a:endParaRPr lang="en-US" dirty="0"/>
          </a:p>
        </p:txBody>
      </p:sp>
    </p:spTree>
    <p:extLst>
      <p:ext uri="{BB962C8B-B14F-4D97-AF65-F5344CB8AC3E}">
        <p14:creationId xmlns:p14="http://schemas.microsoft.com/office/powerpoint/2010/main" val="4276770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4343400"/>
            <a:ext cx="8077200" cy="2170811"/>
          </a:xfrm>
        </p:spPr>
        <p:txBody>
          <a:bodyPr>
            <a:normAutofit fontScale="85000" lnSpcReduction="20000"/>
          </a:bodyPr>
          <a:lstStyle/>
          <a:p>
            <a:endParaRPr lang="en-US" dirty="0"/>
          </a:p>
          <a:p>
            <a:pPr lvl="0"/>
            <a:r>
              <a:rPr lang="en-US" dirty="0"/>
              <a:t>The </a:t>
            </a:r>
            <a:r>
              <a:rPr lang="en-US" dirty="0" smtClean="0"/>
              <a:t>graphs </a:t>
            </a:r>
            <a:r>
              <a:rPr lang="en-US" dirty="0"/>
              <a:t>demonstrate that the center and spread of the VAM scores differ across grades</a:t>
            </a:r>
          </a:p>
          <a:p>
            <a:pPr marL="0" indent="0">
              <a:buNone/>
            </a:pPr>
            <a:endParaRPr lang="en-US" dirty="0"/>
          </a:p>
          <a:p>
            <a:pPr lvl="0"/>
            <a:r>
              <a:rPr lang="en-US" dirty="0"/>
              <a:t>Therefore, standardizing will ensure comparability across grade </a:t>
            </a:r>
            <a:r>
              <a:rPr lang="en-US" dirty="0" smtClean="0"/>
              <a:t>levels</a:t>
            </a:r>
            <a:endParaRPr lang="en-US" dirty="0"/>
          </a:p>
        </p:txBody>
      </p:sp>
      <p:sp>
        <p:nvSpPr>
          <p:cNvPr id="3" name="Slide Number Placeholder 2"/>
          <p:cNvSpPr>
            <a:spLocks noGrp="1"/>
          </p:cNvSpPr>
          <p:nvPr>
            <p:ph type="sldNum" sz="quarter" idx="15"/>
          </p:nvPr>
        </p:nvSpPr>
        <p:spPr/>
        <p:txBody>
          <a:bodyPr/>
          <a:lstStyle/>
          <a:p>
            <a:fld id="{5864AFC6-42A6-47D9-A98B-56433142D0ED}" type="slidenum">
              <a:rPr lang="en-US" smtClean="0"/>
              <a:pPr/>
              <a:t>25</a:t>
            </a:fld>
            <a:endParaRPr lang="en-US" dirty="0"/>
          </a:p>
        </p:txBody>
      </p:sp>
      <p:sp>
        <p:nvSpPr>
          <p:cNvPr id="4" name="Title 3"/>
          <p:cNvSpPr>
            <a:spLocks noGrp="1"/>
          </p:cNvSpPr>
          <p:nvPr>
            <p:ph type="title"/>
          </p:nvPr>
        </p:nvSpPr>
        <p:spPr>
          <a:xfrm>
            <a:off x="381000" y="0"/>
            <a:ext cx="8382000" cy="1447800"/>
          </a:xfrm>
        </p:spPr>
        <p:txBody>
          <a:bodyPr>
            <a:normAutofit fontScale="90000"/>
          </a:bodyPr>
          <a:lstStyle/>
          <a:p>
            <a:r>
              <a:rPr lang="en-US" dirty="0" smtClean="0"/>
              <a:t>Why Standardize the scores?</a:t>
            </a:r>
            <a:br>
              <a:rPr lang="en-US" dirty="0" smtClean="0"/>
            </a:br>
            <a:r>
              <a:rPr lang="en-US" sz="2700" dirty="0" smtClean="0"/>
              <a:t>Distribution </a:t>
            </a:r>
            <a:r>
              <a:rPr lang="en-US" sz="2700" dirty="0"/>
              <a:t>of 6</a:t>
            </a:r>
            <a:r>
              <a:rPr lang="en-US" sz="2700" baseline="30000" dirty="0"/>
              <a:t>th</a:t>
            </a:r>
            <a:r>
              <a:rPr lang="en-US" sz="2700" dirty="0"/>
              <a:t> and 7</a:t>
            </a:r>
            <a:r>
              <a:rPr lang="en-US" sz="2700" baseline="30000" dirty="0"/>
              <a:t>th</a:t>
            </a:r>
            <a:r>
              <a:rPr lang="en-US" sz="2700" dirty="0"/>
              <a:t> Grade Reading VAM Estimates</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39875"/>
            <a:ext cx="6005195" cy="2879725"/>
          </a:xfrm>
          <a:prstGeom prst="rect">
            <a:avLst/>
          </a:prstGeom>
          <a:noFill/>
          <a:ln>
            <a:noFill/>
          </a:ln>
        </p:spPr>
      </p:pic>
    </p:spTree>
    <p:extLst>
      <p:ext uri="{BB962C8B-B14F-4D97-AF65-F5344CB8AC3E}">
        <p14:creationId xmlns:p14="http://schemas.microsoft.com/office/powerpoint/2010/main" val="497781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295400"/>
            <a:ext cx="8077200" cy="4114800"/>
          </a:xfrm>
        </p:spPr>
        <p:txBody>
          <a:bodyPr>
            <a:normAutofit fontScale="70000" lnSpcReduction="20000"/>
          </a:bodyPr>
          <a:lstStyle/>
          <a:p>
            <a:pPr marL="0" lvl="0" indent="0">
              <a:buNone/>
            </a:pPr>
            <a:r>
              <a:rPr lang="en-US" sz="3400" dirty="0"/>
              <a:t>To create standardized score: </a:t>
            </a:r>
            <a:endParaRPr lang="en-US" sz="3400" dirty="0" smtClean="0"/>
          </a:p>
          <a:p>
            <a:pPr marL="0" lvl="0" indent="0">
              <a:buNone/>
            </a:pPr>
            <a:endParaRPr lang="en-US" sz="3100" dirty="0" smtClean="0"/>
          </a:p>
          <a:p>
            <a:pPr marL="514350" lvl="0" indent="-514350">
              <a:buFont typeface="+mj-lt"/>
              <a:buAutoNum type="arabicPeriod"/>
            </a:pPr>
            <a:r>
              <a:rPr lang="en-US" dirty="0"/>
              <a:t>S</a:t>
            </a:r>
            <a:r>
              <a:rPr lang="en-US" dirty="0" smtClean="0"/>
              <a:t>ubtract </a:t>
            </a:r>
            <a:r>
              <a:rPr lang="en-US" dirty="0"/>
              <a:t>the mean of the distribution from the observed VAM score</a:t>
            </a:r>
          </a:p>
          <a:p>
            <a:pPr marL="468630" lvl="1" indent="0">
              <a:buNone/>
            </a:pPr>
            <a:r>
              <a:rPr lang="en-US" dirty="0" smtClean="0">
                <a:solidFill>
                  <a:schemeClr val="accent3">
                    <a:lumMod val="50000"/>
                  </a:schemeClr>
                </a:solidFill>
              </a:rPr>
              <a:t>	</a:t>
            </a:r>
            <a:r>
              <a:rPr lang="en-US" b="1" dirty="0" smtClean="0">
                <a:solidFill>
                  <a:schemeClr val="accent3">
                    <a:lumMod val="50000"/>
                  </a:schemeClr>
                </a:solidFill>
              </a:rPr>
              <a:t>Grade </a:t>
            </a:r>
            <a:r>
              <a:rPr lang="en-US" b="1" dirty="0">
                <a:solidFill>
                  <a:schemeClr val="accent3">
                    <a:lumMod val="50000"/>
                  </a:schemeClr>
                </a:solidFill>
              </a:rPr>
              <a:t>6	</a:t>
            </a:r>
            <a:r>
              <a:rPr lang="en-US" b="1" dirty="0" smtClean="0">
                <a:solidFill>
                  <a:schemeClr val="accent3">
                    <a:lumMod val="50000"/>
                  </a:schemeClr>
                </a:solidFill>
              </a:rPr>
              <a:t>	10 </a:t>
            </a:r>
            <a:r>
              <a:rPr lang="en-US" b="1" dirty="0">
                <a:solidFill>
                  <a:schemeClr val="accent3">
                    <a:lumMod val="50000"/>
                  </a:schemeClr>
                </a:solidFill>
              </a:rPr>
              <a:t>– 6.7 = 3.3</a:t>
            </a:r>
          </a:p>
          <a:p>
            <a:pPr marL="468630" lvl="1" indent="0">
              <a:buNone/>
            </a:pPr>
            <a:r>
              <a:rPr lang="en-US" b="1" dirty="0" smtClean="0">
                <a:solidFill>
                  <a:schemeClr val="accent1">
                    <a:lumMod val="75000"/>
                  </a:schemeClr>
                </a:solidFill>
              </a:rPr>
              <a:t>	Grade </a:t>
            </a:r>
            <a:r>
              <a:rPr lang="en-US" b="1" dirty="0">
                <a:solidFill>
                  <a:schemeClr val="accent1">
                    <a:lumMod val="75000"/>
                  </a:schemeClr>
                </a:solidFill>
              </a:rPr>
              <a:t>7	</a:t>
            </a:r>
            <a:r>
              <a:rPr lang="en-US" b="1" dirty="0" smtClean="0">
                <a:solidFill>
                  <a:schemeClr val="accent1">
                    <a:lumMod val="75000"/>
                  </a:schemeClr>
                </a:solidFill>
              </a:rPr>
              <a:t>	10 </a:t>
            </a:r>
            <a:r>
              <a:rPr lang="en-US" b="1" dirty="0">
                <a:solidFill>
                  <a:schemeClr val="accent1">
                    <a:lumMod val="75000"/>
                  </a:schemeClr>
                </a:solidFill>
              </a:rPr>
              <a:t>– 9.2 = </a:t>
            </a:r>
            <a:r>
              <a:rPr lang="en-US" b="1" dirty="0" smtClean="0">
                <a:solidFill>
                  <a:schemeClr val="accent1">
                    <a:lumMod val="75000"/>
                  </a:schemeClr>
                </a:solidFill>
              </a:rPr>
              <a:t>0.8</a:t>
            </a:r>
          </a:p>
          <a:p>
            <a:pPr marL="468630" lvl="1" indent="0">
              <a:buNone/>
            </a:pPr>
            <a:endParaRPr lang="en-US" dirty="0"/>
          </a:p>
          <a:p>
            <a:pPr marL="514350" lvl="0" indent="-514350">
              <a:buFont typeface="+mj-lt"/>
              <a:buAutoNum type="arabicPeriod"/>
            </a:pPr>
            <a:r>
              <a:rPr lang="en-US" dirty="0"/>
              <a:t>D</a:t>
            </a:r>
            <a:r>
              <a:rPr lang="en-US" dirty="0" smtClean="0"/>
              <a:t>ivide </a:t>
            </a:r>
            <a:r>
              <a:rPr lang="en-US" dirty="0"/>
              <a:t>the result by the standard deviation</a:t>
            </a:r>
          </a:p>
          <a:p>
            <a:pPr marL="468630" lvl="1" indent="0">
              <a:buNone/>
            </a:pPr>
            <a:r>
              <a:rPr lang="en-US" b="1" dirty="0" smtClean="0">
                <a:solidFill>
                  <a:schemeClr val="accent3">
                    <a:lumMod val="50000"/>
                  </a:schemeClr>
                </a:solidFill>
              </a:rPr>
              <a:t>	Grade </a:t>
            </a:r>
            <a:r>
              <a:rPr lang="en-US" b="1" dirty="0">
                <a:solidFill>
                  <a:schemeClr val="accent3">
                    <a:lumMod val="50000"/>
                  </a:schemeClr>
                </a:solidFill>
              </a:rPr>
              <a:t>6 	</a:t>
            </a:r>
            <a:r>
              <a:rPr lang="en-US" b="1" dirty="0" smtClean="0">
                <a:solidFill>
                  <a:schemeClr val="accent3">
                    <a:lumMod val="50000"/>
                  </a:schemeClr>
                </a:solidFill>
              </a:rPr>
              <a:t>	3.3 </a:t>
            </a:r>
            <a:r>
              <a:rPr lang="en-US" b="1" dirty="0">
                <a:solidFill>
                  <a:schemeClr val="accent3">
                    <a:lumMod val="50000"/>
                  </a:schemeClr>
                </a:solidFill>
              </a:rPr>
              <a:t>/ 19.5 = 0.17</a:t>
            </a:r>
          </a:p>
          <a:p>
            <a:pPr marL="468630" lvl="1" indent="0">
              <a:buNone/>
            </a:pPr>
            <a:r>
              <a:rPr lang="en-US" b="1" dirty="0" smtClean="0">
                <a:solidFill>
                  <a:schemeClr val="accent1">
                    <a:lumMod val="75000"/>
                  </a:schemeClr>
                </a:solidFill>
              </a:rPr>
              <a:t>	Grade </a:t>
            </a:r>
            <a:r>
              <a:rPr lang="en-US" b="1" dirty="0">
                <a:solidFill>
                  <a:schemeClr val="accent1">
                    <a:lumMod val="75000"/>
                  </a:schemeClr>
                </a:solidFill>
              </a:rPr>
              <a:t>7 	</a:t>
            </a:r>
            <a:r>
              <a:rPr lang="en-US" b="1" dirty="0" smtClean="0">
                <a:solidFill>
                  <a:schemeClr val="accent1">
                    <a:lumMod val="75000"/>
                  </a:schemeClr>
                </a:solidFill>
              </a:rPr>
              <a:t>	0.8 </a:t>
            </a:r>
            <a:r>
              <a:rPr lang="en-US" b="1" dirty="0">
                <a:solidFill>
                  <a:schemeClr val="accent1">
                    <a:lumMod val="75000"/>
                  </a:schemeClr>
                </a:solidFill>
              </a:rPr>
              <a:t>/ 17 = </a:t>
            </a:r>
            <a:r>
              <a:rPr lang="en-US" b="1" dirty="0" smtClean="0">
                <a:solidFill>
                  <a:schemeClr val="accent1">
                    <a:lumMod val="75000"/>
                  </a:schemeClr>
                </a:solidFill>
              </a:rPr>
              <a:t>0.05</a:t>
            </a:r>
          </a:p>
          <a:p>
            <a:pPr marL="468630" lvl="1" indent="0">
              <a:buNone/>
            </a:pPr>
            <a:endParaRPr lang="en-US" dirty="0"/>
          </a:p>
          <a:p>
            <a:pPr marL="514350" lvl="0" indent="-514350">
              <a:buFont typeface="+mj-lt"/>
              <a:buAutoNum type="arabicPeriod"/>
            </a:pPr>
            <a:r>
              <a:rPr lang="en-US" dirty="0"/>
              <a:t>R</a:t>
            </a:r>
            <a:r>
              <a:rPr lang="en-US" dirty="0" smtClean="0"/>
              <a:t>efer </a:t>
            </a:r>
            <a:r>
              <a:rPr lang="en-US" dirty="0"/>
              <a:t>the standardized score to the normal distribution to obtain the percentile standing</a:t>
            </a:r>
          </a:p>
          <a:p>
            <a:pPr marL="468630" lvl="1" indent="0">
              <a:buNone/>
            </a:pPr>
            <a:r>
              <a:rPr lang="en-US" dirty="0" smtClean="0">
                <a:solidFill>
                  <a:schemeClr val="accent3">
                    <a:lumMod val="50000"/>
                  </a:schemeClr>
                </a:solidFill>
              </a:rPr>
              <a:t>	</a:t>
            </a:r>
            <a:r>
              <a:rPr lang="en-US" b="1" dirty="0" smtClean="0">
                <a:solidFill>
                  <a:schemeClr val="accent3">
                    <a:lumMod val="50000"/>
                  </a:schemeClr>
                </a:solidFill>
              </a:rPr>
              <a:t>Grade </a:t>
            </a:r>
            <a:r>
              <a:rPr lang="en-US" b="1" dirty="0">
                <a:solidFill>
                  <a:schemeClr val="accent3">
                    <a:lumMod val="50000"/>
                  </a:schemeClr>
                </a:solidFill>
              </a:rPr>
              <a:t>6	</a:t>
            </a:r>
            <a:r>
              <a:rPr lang="en-US" b="1" dirty="0" smtClean="0">
                <a:solidFill>
                  <a:schemeClr val="accent3">
                    <a:lumMod val="50000"/>
                  </a:schemeClr>
                </a:solidFill>
              </a:rPr>
              <a:t>	Standard </a:t>
            </a:r>
            <a:r>
              <a:rPr lang="en-US" b="1" dirty="0">
                <a:solidFill>
                  <a:schemeClr val="accent3">
                    <a:lumMod val="50000"/>
                  </a:schemeClr>
                </a:solidFill>
              </a:rPr>
              <a:t>score of 0.17 = 57</a:t>
            </a:r>
            <a:r>
              <a:rPr lang="en-US" b="1" baseline="30000" dirty="0">
                <a:solidFill>
                  <a:schemeClr val="accent3">
                    <a:lumMod val="50000"/>
                  </a:schemeClr>
                </a:solidFill>
              </a:rPr>
              <a:t>th</a:t>
            </a:r>
            <a:r>
              <a:rPr lang="en-US" b="1" dirty="0">
                <a:solidFill>
                  <a:schemeClr val="accent3">
                    <a:lumMod val="50000"/>
                  </a:schemeClr>
                </a:solidFill>
              </a:rPr>
              <a:t> percentile</a:t>
            </a:r>
          </a:p>
          <a:p>
            <a:pPr marL="468630" lvl="1" indent="0">
              <a:buNone/>
            </a:pPr>
            <a:r>
              <a:rPr lang="en-US" b="1" dirty="0" smtClean="0">
                <a:solidFill>
                  <a:schemeClr val="accent1">
                    <a:lumMod val="75000"/>
                  </a:schemeClr>
                </a:solidFill>
              </a:rPr>
              <a:t>	Grade </a:t>
            </a:r>
            <a:r>
              <a:rPr lang="en-US" b="1" dirty="0">
                <a:solidFill>
                  <a:schemeClr val="accent1">
                    <a:lumMod val="75000"/>
                  </a:schemeClr>
                </a:solidFill>
              </a:rPr>
              <a:t>7	</a:t>
            </a:r>
            <a:r>
              <a:rPr lang="en-US" b="1" dirty="0" smtClean="0">
                <a:solidFill>
                  <a:schemeClr val="accent1">
                    <a:lumMod val="75000"/>
                  </a:schemeClr>
                </a:solidFill>
              </a:rPr>
              <a:t>	Standard </a:t>
            </a:r>
            <a:r>
              <a:rPr lang="en-US" b="1" dirty="0">
                <a:solidFill>
                  <a:schemeClr val="accent1">
                    <a:lumMod val="75000"/>
                  </a:schemeClr>
                </a:solidFill>
              </a:rPr>
              <a:t>score of 0.05 = 52</a:t>
            </a:r>
            <a:r>
              <a:rPr lang="en-US" b="1" baseline="30000" dirty="0">
                <a:solidFill>
                  <a:schemeClr val="accent1">
                    <a:lumMod val="75000"/>
                  </a:schemeClr>
                </a:solidFill>
              </a:rPr>
              <a:t>nd</a:t>
            </a:r>
            <a:r>
              <a:rPr lang="en-US" b="1" dirty="0">
                <a:solidFill>
                  <a:schemeClr val="accent1">
                    <a:lumMod val="75000"/>
                  </a:schemeClr>
                </a:solidFill>
              </a:rPr>
              <a:t> </a:t>
            </a:r>
            <a:r>
              <a:rPr lang="en-US" b="1" dirty="0" smtClean="0">
                <a:solidFill>
                  <a:schemeClr val="accent1">
                    <a:lumMod val="75000"/>
                  </a:schemeClr>
                </a:solidFill>
              </a:rPr>
              <a:t>percentile</a:t>
            </a:r>
            <a:endParaRPr lang="en-US" dirty="0"/>
          </a:p>
        </p:txBody>
      </p:sp>
      <p:sp>
        <p:nvSpPr>
          <p:cNvPr id="3" name="Slide Number Placeholder 2"/>
          <p:cNvSpPr>
            <a:spLocks noGrp="1"/>
          </p:cNvSpPr>
          <p:nvPr>
            <p:ph type="sldNum" sz="quarter" idx="15"/>
          </p:nvPr>
        </p:nvSpPr>
        <p:spPr/>
        <p:txBody>
          <a:bodyPr/>
          <a:lstStyle/>
          <a:p>
            <a:fld id="{5864AFC6-42A6-47D9-A98B-56433142D0ED}" type="slidenum">
              <a:rPr lang="en-US" smtClean="0"/>
              <a:pPr/>
              <a:t>26</a:t>
            </a:fld>
            <a:endParaRPr lang="en-US" dirty="0"/>
          </a:p>
        </p:txBody>
      </p:sp>
      <p:sp>
        <p:nvSpPr>
          <p:cNvPr id="4" name="Title 3"/>
          <p:cNvSpPr>
            <a:spLocks noGrp="1"/>
          </p:cNvSpPr>
          <p:nvPr>
            <p:ph type="title"/>
          </p:nvPr>
        </p:nvSpPr>
        <p:spPr>
          <a:xfrm>
            <a:off x="381000" y="152400"/>
            <a:ext cx="8382000" cy="990600"/>
          </a:xfrm>
        </p:spPr>
        <p:txBody>
          <a:bodyPr>
            <a:normAutofit fontScale="90000"/>
          </a:bodyPr>
          <a:lstStyle/>
          <a:p>
            <a:r>
              <a:rPr lang="en-US" dirty="0" smtClean="0"/>
              <a:t>Steps towards converting the </a:t>
            </a:r>
            <a:r>
              <a:rPr lang="en-US" dirty="0" err="1" smtClean="0"/>
              <a:t>vam</a:t>
            </a:r>
            <a:r>
              <a:rPr lang="en-US" dirty="0" smtClean="0"/>
              <a:t> to percentile standings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28306600"/>
              </p:ext>
            </p:extLst>
          </p:nvPr>
        </p:nvGraphicFramePr>
        <p:xfrm>
          <a:off x="1524000" y="5410200"/>
          <a:ext cx="5943600" cy="838200"/>
        </p:xfrm>
        <a:graphic>
          <a:graphicData uri="http://schemas.openxmlformats.org/drawingml/2006/table">
            <a:tbl>
              <a:tblPr>
                <a:effectLst>
                  <a:outerShdw blurRad="76200" dist="12700" dir="2700000" sy="-23000" kx="-800400" algn="bl" rotWithShape="0">
                    <a:prstClr val="black">
                      <a:alpha val="20000"/>
                    </a:prstClr>
                  </a:outerShdw>
                </a:effectLst>
                <a:tableStyleId>{5C22544A-7EE6-4342-B048-85BDC9FD1C3A}</a:tableStyleId>
              </a:tblPr>
              <a:tblGrid>
                <a:gridCol w="675971"/>
                <a:gridCol w="774893"/>
                <a:gridCol w="956251"/>
                <a:gridCol w="1075784"/>
                <a:gridCol w="1273629"/>
                <a:gridCol w="1187072"/>
              </a:tblGrid>
              <a:tr h="279400">
                <a:tc>
                  <a:txBody>
                    <a:bodyPr/>
                    <a:lstStyle/>
                    <a:p>
                      <a:pPr algn="l" fontAlgn="b"/>
                      <a:r>
                        <a:rPr lang="en-US" sz="1100" u="none" strike="noStrike" dirty="0">
                          <a:ln>
                            <a:noFill/>
                          </a:ln>
                          <a:solidFill>
                            <a:schemeClr val="tx2">
                              <a:lumMod val="10000"/>
                            </a:schemeClr>
                          </a:solidFill>
                          <a:effectLst/>
                        </a:rPr>
                        <a:t> </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b="1" u="none" strike="noStrike" dirty="0">
                          <a:ln>
                            <a:noFill/>
                          </a:ln>
                          <a:solidFill>
                            <a:schemeClr val="tx2">
                              <a:lumMod val="10000"/>
                            </a:schemeClr>
                          </a:solidFill>
                          <a:effectLst/>
                        </a:rPr>
                        <a:t>VAM</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b="1" u="none" strike="noStrike" dirty="0">
                          <a:ln>
                            <a:noFill/>
                          </a:ln>
                          <a:solidFill>
                            <a:schemeClr val="tx2">
                              <a:lumMod val="10000"/>
                            </a:schemeClr>
                          </a:solidFill>
                          <a:effectLst/>
                        </a:rPr>
                        <a:t>Mean</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b="1" u="none" strike="noStrike" dirty="0">
                          <a:ln>
                            <a:noFill/>
                          </a:ln>
                          <a:solidFill>
                            <a:schemeClr val="tx2">
                              <a:lumMod val="10000"/>
                            </a:schemeClr>
                          </a:solidFill>
                          <a:effectLst/>
                        </a:rPr>
                        <a:t>Stand. Dev.</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b="1" u="none" strike="noStrike" dirty="0">
                          <a:ln>
                            <a:noFill/>
                          </a:ln>
                          <a:solidFill>
                            <a:schemeClr val="tx2">
                              <a:lumMod val="10000"/>
                            </a:schemeClr>
                          </a:solidFill>
                          <a:effectLst/>
                        </a:rPr>
                        <a:t>Standard Score</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b="1" u="none" strike="noStrike" dirty="0">
                          <a:ln>
                            <a:noFill/>
                          </a:ln>
                          <a:solidFill>
                            <a:schemeClr val="tx2">
                              <a:lumMod val="10000"/>
                            </a:schemeClr>
                          </a:solidFill>
                          <a:effectLst/>
                        </a:rPr>
                        <a:t>Percentile</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r>
              <a:tr h="279400">
                <a:tc>
                  <a:txBody>
                    <a:bodyPr/>
                    <a:lstStyle/>
                    <a:p>
                      <a:pPr algn="l" fontAlgn="b"/>
                      <a:r>
                        <a:rPr lang="en-US" sz="1100" b="1" u="none" strike="noStrike" dirty="0" smtClean="0">
                          <a:ln>
                            <a:noFill/>
                          </a:ln>
                          <a:solidFill>
                            <a:schemeClr val="tx2">
                              <a:lumMod val="10000"/>
                            </a:schemeClr>
                          </a:solidFill>
                          <a:effectLst/>
                        </a:rPr>
                        <a:t> Grade </a:t>
                      </a:r>
                      <a:r>
                        <a:rPr lang="en-US" sz="1100" b="1" u="none" strike="noStrike" dirty="0">
                          <a:ln>
                            <a:noFill/>
                          </a:ln>
                          <a:solidFill>
                            <a:schemeClr val="tx2">
                              <a:lumMod val="10000"/>
                            </a:schemeClr>
                          </a:solidFill>
                          <a:effectLst/>
                        </a:rPr>
                        <a:t>6</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a:ln>
                            <a:noFill/>
                          </a:ln>
                          <a:solidFill>
                            <a:schemeClr val="tx2">
                              <a:lumMod val="10000"/>
                            </a:schemeClr>
                          </a:solidFill>
                          <a:effectLst/>
                        </a:rPr>
                        <a:t>10</a:t>
                      </a:r>
                      <a:endParaRPr lang="en-US" sz="1100" b="0" i="0" u="none" strike="noStrike">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a:ln>
                            <a:noFill/>
                          </a:ln>
                          <a:solidFill>
                            <a:schemeClr val="tx2">
                              <a:lumMod val="10000"/>
                            </a:schemeClr>
                          </a:solidFill>
                          <a:effectLst/>
                        </a:rPr>
                        <a:t>6.7</a:t>
                      </a:r>
                      <a:endParaRPr lang="en-US" sz="1100" b="0" i="0" u="none" strike="noStrike">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dirty="0">
                          <a:ln>
                            <a:noFill/>
                          </a:ln>
                          <a:solidFill>
                            <a:schemeClr val="tx2">
                              <a:lumMod val="10000"/>
                            </a:schemeClr>
                          </a:solidFill>
                          <a:effectLst/>
                        </a:rPr>
                        <a:t>19.5</a:t>
                      </a:r>
                      <a:endParaRPr lang="en-US" sz="1100" b="0"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dirty="0">
                          <a:ln>
                            <a:noFill/>
                          </a:ln>
                          <a:solidFill>
                            <a:schemeClr val="tx2">
                              <a:lumMod val="10000"/>
                            </a:schemeClr>
                          </a:solidFill>
                          <a:effectLst/>
                        </a:rPr>
                        <a:t>0.17</a:t>
                      </a:r>
                      <a:endParaRPr lang="en-US" sz="1100" b="0"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dirty="0">
                          <a:ln>
                            <a:noFill/>
                          </a:ln>
                          <a:solidFill>
                            <a:schemeClr val="tx2">
                              <a:lumMod val="10000"/>
                            </a:schemeClr>
                          </a:solidFill>
                          <a:effectLst/>
                        </a:rPr>
                        <a:t>57%</a:t>
                      </a:r>
                      <a:endParaRPr lang="en-US" sz="1100" b="0"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r>
              <a:tr h="279400">
                <a:tc>
                  <a:txBody>
                    <a:bodyPr/>
                    <a:lstStyle/>
                    <a:p>
                      <a:pPr algn="l" fontAlgn="b"/>
                      <a:r>
                        <a:rPr lang="en-US" sz="1100" b="1" u="none" strike="noStrike" dirty="0" smtClean="0">
                          <a:ln>
                            <a:noFill/>
                          </a:ln>
                          <a:solidFill>
                            <a:schemeClr val="tx2">
                              <a:lumMod val="10000"/>
                            </a:schemeClr>
                          </a:solidFill>
                          <a:effectLst/>
                        </a:rPr>
                        <a:t> Grade </a:t>
                      </a:r>
                      <a:r>
                        <a:rPr lang="en-US" sz="1100" b="1" u="none" strike="noStrike" dirty="0">
                          <a:ln>
                            <a:noFill/>
                          </a:ln>
                          <a:solidFill>
                            <a:schemeClr val="tx2">
                              <a:lumMod val="10000"/>
                            </a:schemeClr>
                          </a:solidFill>
                          <a:effectLst/>
                        </a:rPr>
                        <a:t>7</a:t>
                      </a:r>
                      <a:endParaRPr lang="en-US" sz="1100" b="1"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a:ln>
                            <a:noFill/>
                          </a:ln>
                          <a:solidFill>
                            <a:schemeClr val="tx2">
                              <a:lumMod val="10000"/>
                            </a:schemeClr>
                          </a:solidFill>
                          <a:effectLst/>
                        </a:rPr>
                        <a:t>10</a:t>
                      </a:r>
                      <a:endParaRPr lang="en-US" sz="1100" b="0" i="0" u="none" strike="noStrike">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a:ln>
                            <a:noFill/>
                          </a:ln>
                          <a:solidFill>
                            <a:schemeClr val="tx2">
                              <a:lumMod val="10000"/>
                            </a:schemeClr>
                          </a:solidFill>
                          <a:effectLst/>
                        </a:rPr>
                        <a:t>9.2</a:t>
                      </a:r>
                      <a:endParaRPr lang="en-US" sz="1100" b="0" i="0" u="none" strike="noStrike">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a:ln>
                            <a:noFill/>
                          </a:ln>
                          <a:solidFill>
                            <a:schemeClr val="tx2">
                              <a:lumMod val="10000"/>
                            </a:schemeClr>
                          </a:solidFill>
                          <a:effectLst/>
                        </a:rPr>
                        <a:t>17</a:t>
                      </a:r>
                      <a:endParaRPr lang="en-US" sz="1100" b="0" i="0" u="none" strike="noStrike">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a:ln>
                            <a:noFill/>
                          </a:ln>
                          <a:solidFill>
                            <a:schemeClr val="tx2">
                              <a:lumMod val="10000"/>
                            </a:schemeClr>
                          </a:solidFill>
                          <a:effectLst/>
                        </a:rPr>
                        <a:t>0.05</a:t>
                      </a:r>
                      <a:endParaRPr lang="en-US" sz="1100" b="0" i="0" u="none" strike="noStrike">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c>
                  <a:txBody>
                    <a:bodyPr/>
                    <a:lstStyle/>
                    <a:p>
                      <a:pPr algn="ctr" fontAlgn="b"/>
                      <a:r>
                        <a:rPr lang="en-US" sz="1100" u="none" strike="noStrike" dirty="0">
                          <a:ln>
                            <a:noFill/>
                          </a:ln>
                          <a:solidFill>
                            <a:schemeClr val="tx2">
                              <a:lumMod val="10000"/>
                            </a:schemeClr>
                          </a:solidFill>
                          <a:effectLst/>
                        </a:rPr>
                        <a:t>52%</a:t>
                      </a:r>
                      <a:endParaRPr lang="en-US" sz="1100" b="0" i="0" u="none" strike="noStrike" dirty="0">
                        <a:ln>
                          <a:noFill/>
                        </a:ln>
                        <a:solidFill>
                          <a:schemeClr val="tx2">
                            <a:lumMod val="10000"/>
                          </a:schemeClr>
                        </a:solidFill>
                        <a:effectLst/>
                        <a:latin typeface="Calibri"/>
                      </a:endParaRPr>
                    </a:p>
                  </a:txBody>
                  <a:tcPr marL="9525" marR="9525" marT="9525" marB="0" anchor="ctr">
                    <a:lnL w="12700" cap="flat" cmpd="sng" algn="ctr">
                      <a:solidFill>
                        <a:schemeClr val="tx2">
                          <a:lumMod val="10000"/>
                        </a:schemeClr>
                      </a:solidFill>
                      <a:prstDash val="solid"/>
                      <a:round/>
                      <a:headEnd type="none" w="med" len="med"/>
                      <a:tailEnd type="none" w="med" len="med"/>
                    </a:lnL>
                    <a:lnR w="12700" cap="flat" cmpd="sng" algn="ctr">
                      <a:solidFill>
                        <a:schemeClr val="tx2">
                          <a:lumMod val="10000"/>
                        </a:schemeClr>
                      </a:solidFill>
                      <a:prstDash val="solid"/>
                      <a:round/>
                      <a:headEnd type="none" w="med" len="med"/>
                      <a:tailEnd type="none" w="med" len="med"/>
                    </a:lnR>
                    <a:lnT w="12700" cap="flat" cmpd="sng" algn="ctr">
                      <a:solidFill>
                        <a:schemeClr val="tx2">
                          <a:lumMod val="10000"/>
                        </a:schemeClr>
                      </a:solidFill>
                      <a:prstDash val="solid"/>
                      <a:round/>
                      <a:headEnd type="none" w="med" len="med"/>
                      <a:tailEnd type="none" w="med" len="med"/>
                    </a:lnT>
                    <a:lnB w="12700" cap="flat" cmpd="sng" algn="ctr">
                      <a:solidFill>
                        <a:schemeClr val="tx2">
                          <a:lumMod val="10000"/>
                        </a:schemeClr>
                      </a:solidFill>
                      <a:prstDash val="solid"/>
                      <a:round/>
                      <a:headEnd type="none" w="med" len="med"/>
                      <a:tailEnd type="none" w="med" len="med"/>
                    </a:lnB>
                    <a:solidFill>
                      <a:schemeClr val="bg1">
                        <a:lumMod val="40000"/>
                        <a:lumOff val="60000"/>
                      </a:schemeClr>
                    </a:solidFill>
                  </a:tcPr>
                </a:tc>
              </a:tr>
            </a:tbl>
          </a:graphicData>
        </a:graphic>
      </p:graphicFrame>
    </p:spTree>
    <p:extLst>
      <p:ext uri="{BB962C8B-B14F-4D97-AF65-F5344CB8AC3E}">
        <p14:creationId xmlns:p14="http://schemas.microsoft.com/office/powerpoint/2010/main" val="3243953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fld id="{5864AFC6-42A6-47D9-A98B-56433142D0ED}" type="slidenum">
              <a:rPr lang="en-US" smtClean="0"/>
              <a:pPr/>
              <a:t>27</a:t>
            </a:fld>
            <a:endParaRPr lang="en-US" dirty="0"/>
          </a:p>
        </p:txBody>
      </p:sp>
      <p:sp>
        <p:nvSpPr>
          <p:cNvPr id="4" name="Title 3"/>
          <p:cNvSpPr>
            <a:spLocks noGrp="1"/>
          </p:cNvSpPr>
          <p:nvPr>
            <p:ph type="title"/>
          </p:nvPr>
        </p:nvSpPr>
        <p:spPr>
          <a:xfrm>
            <a:off x="381000" y="381000"/>
            <a:ext cx="8382000" cy="838200"/>
          </a:xfrm>
        </p:spPr>
        <p:txBody>
          <a:bodyPr>
            <a:normAutofit/>
          </a:bodyPr>
          <a:lstStyle/>
          <a:p>
            <a:r>
              <a:rPr lang="en-US" dirty="0" smtClean="0"/>
              <a:t>Teacher FINAL EVALUATION</a:t>
            </a:r>
            <a:endParaRPr lang="en-US" dirty="0"/>
          </a:p>
        </p:txBody>
      </p:sp>
      <p:sp>
        <p:nvSpPr>
          <p:cNvPr id="6" name="Content Placeholder 5"/>
          <p:cNvSpPr>
            <a:spLocks noGrp="1"/>
          </p:cNvSpPr>
          <p:nvPr>
            <p:ph sz="quarter" idx="13"/>
          </p:nvPr>
        </p:nvSpPr>
        <p:spPr>
          <a:xfrm>
            <a:off x="609600" y="1524000"/>
            <a:ext cx="8077200" cy="4876800"/>
          </a:xfrm>
        </p:spPr>
        <p:txBody>
          <a:bodyPr>
            <a:normAutofit fontScale="85000" lnSpcReduction="10000"/>
          </a:bodyPr>
          <a:lstStyle/>
          <a:p>
            <a:pPr marL="0" indent="0">
              <a:buNone/>
            </a:pPr>
            <a:r>
              <a:rPr lang="en-US" i="0" dirty="0" smtClean="0"/>
              <a:t>Teacher’s Unified Summative Rating includes two components:</a:t>
            </a:r>
          </a:p>
          <a:p>
            <a:pPr marL="0" indent="0">
              <a:buNone/>
            </a:pPr>
            <a:endParaRPr lang="en-US" i="0" dirty="0" smtClean="0"/>
          </a:p>
          <a:p>
            <a:r>
              <a:rPr lang="en-US" i="0" dirty="0" smtClean="0"/>
              <a:t>Professional  Practices -  measured by IPEGS  Standards 2-8 or 2-7</a:t>
            </a:r>
          </a:p>
          <a:p>
            <a:pPr marL="0" indent="0">
              <a:buNone/>
            </a:pPr>
            <a:endParaRPr lang="en-US" i="0" dirty="0" smtClean="0"/>
          </a:p>
          <a:p>
            <a:r>
              <a:rPr lang="en-US" i="0" dirty="0" smtClean="0"/>
              <a:t>Quantifiable Student Data – IPEGS Standard 1 </a:t>
            </a:r>
          </a:p>
          <a:p>
            <a:pPr lvl="1"/>
            <a:r>
              <a:rPr lang="en-US" dirty="0" smtClean="0"/>
              <a:t>Measured using a VAM score that has been converted to a percentile rank which is currently the most accurate and objective measure available that can be used to measure student growth</a:t>
            </a:r>
          </a:p>
          <a:p>
            <a:pPr marL="457200" lvl="1" indent="0">
              <a:buNone/>
            </a:pPr>
            <a:endParaRPr lang="en-US" dirty="0" smtClean="0"/>
          </a:p>
          <a:p>
            <a:pPr lvl="1"/>
            <a:r>
              <a:rPr lang="en-US" dirty="0" smtClean="0"/>
              <a:t>The VAM measure takes into account multiple indicators and prior student performance to predict a teacher’s value–added  contribution to a student’s academic growth</a:t>
            </a:r>
          </a:p>
        </p:txBody>
      </p:sp>
    </p:spTree>
    <p:extLst>
      <p:ext uri="{BB962C8B-B14F-4D97-AF65-F5344CB8AC3E}">
        <p14:creationId xmlns:p14="http://schemas.microsoft.com/office/powerpoint/2010/main" val="15453268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523999"/>
          </a:xfrm>
        </p:spPr>
        <p:txBody>
          <a:bodyPr>
            <a:normAutofit fontScale="90000"/>
          </a:bodyPr>
          <a:lstStyle/>
          <a:p>
            <a:r>
              <a:rPr lang="en-US" sz="4900" dirty="0" smtClean="0">
                <a:effectLst>
                  <a:outerShdw blurRad="38100" dist="38100" dir="2700000" algn="tl">
                    <a:srgbClr val="000000">
                      <a:alpha val="43137"/>
                    </a:srgbClr>
                  </a:outerShdw>
                </a:effectLst>
              </a:rPr>
              <a:t> </a:t>
            </a:r>
            <a:r>
              <a:rPr lang="en-US" sz="4900" b="1" dirty="0">
                <a:effectLst>
                  <a:outerShdw blurRad="38100" dist="38100" dir="2700000" algn="tl">
                    <a:srgbClr val="000000">
                      <a:alpha val="43137"/>
                    </a:srgbClr>
                  </a:outerShdw>
                </a:effectLst>
                <a:latin typeface="Eras Medium ITC" pitchFamily="34" charset="0"/>
              </a:rPr>
              <a:t>Florida’s Value Added Model</a:t>
            </a:r>
            <a:r>
              <a:rPr lang="en-US" dirty="0"/>
              <a:t/>
            </a:r>
            <a:br>
              <a:rPr lang="en-US" dirty="0"/>
            </a:br>
            <a:endParaRPr lang="en-US" dirty="0"/>
          </a:p>
        </p:txBody>
      </p:sp>
      <p:sp>
        <p:nvSpPr>
          <p:cNvPr id="3" name="Subtitle 2"/>
          <p:cNvSpPr>
            <a:spLocks noGrp="1"/>
          </p:cNvSpPr>
          <p:nvPr>
            <p:ph type="subTitle" idx="1"/>
          </p:nvPr>
        </p:nvSpPr>
        <p:spPr>
          <a:xfrm>
            <a:off x="381000" y="4419600"/>
            <a:ext cx="8382000" cy="1351936"/>
          </a:xfrm>
        </p:spPr>
        <p:txBody>
          <a:bodyPr>
            <a:noAutofit/>
          </a:bodyPr>
          <a:lstStyle/>
          <a:p>
            <a:pPr algn="ctr"/>
            <a:r>
              <a:rPr lang="en-US" sz="4400" dirty="0" smtClean="0">
                <a:solidFill>
                  <a:srgbClr val="002060"/>
                </a:solidFill>
                <a:effectLst>
                  <a:outerShdw blurRad="38100" dist="38100" dir="2700000" algn="tl">
                    <a:srgbClr val="000000">
                      <a:alpha val="43137"/>
                    </a:srgbClr>
                  </a:outerShdw>
                </a:effectLst>
              </a:rPr>
              <a:t>Questions </a:t>
            </a:r>
            <a:endParaRPr lang="en-US" sz="4400" dirty="0">
              <a:solidFill>
                <a:srgbClr val="00206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1"/>
          </p:nvPr>
        </p:nvSpPr>
        <p:spPr/>
        <p:txBody>
          <a:bodyPr/>
          <a:lstStyle/>
          <a:p>
            <a:fld id="{5864AFC6-42A6-47D9-A98B-56433142D0ED}" type="slidenum">
              <a:rPr lang="en-US" smtClean="0"/>
              <a:pPr/>
              <a:t>28</a:t>
            </a:fld>
            <a:endParaRPr lang="en-US"/>
          </a:p>
        </p:txBody>
      </p:sp>
    </p:spTree>
    <p:extLst>
      <p:ext uri="{BB962C8B-B14F-4D97-AF65-F5344CB8AC3E}">
        <p14:creationId xmlns:p14="http://schemas.microsoft.com/office/powerpoint/2010/main" val="3820389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981200"/>
            <a:ext cx="8077200" cy="4495800"/>
          </a:xfrm>
        </p:spPr>
        <p:txBody>
          <a:bodyPr>
            <a:normAutofit/>
          </a:bodyPr>
          <a:lstStyle/>
          <a:p>
            <a:pPr marL="0" indent="0">
              <a:buNone/>
            </a:pPr>
            <a:r>
              <a:rPr lang="en-US" i="0" dirty="0" smtClean="0"/>
              <a:t>To </a:t>
            </a:r>
            <a:r>
              <a:rPr lang="en-US" i="0" dirty="0"/>
              <a:t>support those objectives, the law sets forth that teacher evaluations are to be based on sound educational principles and contemporary research in effective </a:t>
            </a:r>
            <a:r>
              <a:rPr lang="en-US" i="0" dirty="0" smtClean="0"/>
              <a:t>practices:</a:t>
            </a:r>
          </a:p>
          <a:p>
            <a:pPr marL="0" indent="0">
              <a:buNone/>
            </a:pPr>
            <a:endParaRPr lang="en-US" i="0" dirty="0"/>
          </a:p>
          <a:p>
            <a:pPr marL="514350" indent="-514350">
              <a:buFont typeface="+mj-lt"/>
              <a:buAutoNum type="arabicPeriod"/>
            </a:pPr>
            <a:r>
              <a:rPr lang="en-US" dirty="0"/>
              <a:t>The performance of </a:t>
            </a:r>
            <a:r>
              <a:rPr lang="en-US" dirty="0" smtClean="0"/>
              <a:t>students – IPEGS Standard 1</a:t>
            </a:r>
            <a:endParaRPr lang="en-US" dirty="0"/>
          </a:p>
          <a:p>
            <a:pPr marL="514350" indent="-514350">
              <a:buFont typeface="+mj-lt"/>
              <a:buAutoNum type="arabicPeriod"/>
            </a:pPr>
            <a:r>
              <a:rPr lang="en-US" dirty="0"/>
              <a:t>Instructional </a:t>
            </a:r>
            <a:r>
              <a:rPr lang="en-US" dirty="0" smtClean="0"/>
              <a:t>practice and job responsibilities – IPEGS Standards 2-8 or 2-7 </a:t>
            </a:r>
            <a:endParaRPr lang="en-US" dirty="0"/>
          </a:p>
          <a:p>
            <a:pPr marL="0" indent="0">
              <a:buNone/>
            </a:pPr>
            <a:endParaRPr lang="en-US" dirty="0"/>
          </a:p>
        </p:txBody>
      </p:sp>
      <p:sp>
        <p:nvSpPr>
          <p:cNvPr id="4" name="Slide Number Placeholder 3"/>
          <p:cNvSpPr>
            <a:spLocks noGrp="1"/>
          </p:cNvSpPr>
          <p:nvPr>
            <p:ph type="sldNum" sz="quarter" idx="15"/>
          </p:nvPr>
        </p:nvSpPr>
        <p:spPr/>
        <p:txBody>
          <a:bodyPr/>
          <a:lstStyle/>
          <a:p>
            <a:fld id="{5864AFC6-42A6-47D9-A98B-56433142D0ED}" type="slidenum">
              <a:rPr lang="en-US" smtClean="0"/>
              <a:pPr/>
              <a:t>3</a:t>
            </a:fld>
            <a:endParaRPr lang="en-US"/>
          </a:p>
        </p:txBody>
      </p:sp>
      <p:sp>
        <p:nvSpPr>
          <p:cNvPr id="2" name="Title 1"/>
          <p:cNvSpPr>
            <a:spLocks noGrp="1"/>
          </p:cNvSpPr>
          <p:nvPr>
            <p:ph type="title"/>
          </p:nvPr>
        </p:nvSpPr>
        <p:spPr>
          <a:xfrm>
            <a:off x="381000" y="533400"/>
            <a:ext cx="8382000" cy="1066800"/>
          </a:xfrm>
        </p:spPr>
        <p:txBody>
          <a:bodyPr>
            <a:normAutofit fontScale="90000"/>
          </a:bodyPr>
          <a:lstStyle/>
          <a:p>
            <a:r>
              <a:rPr lang="en-US" dirty="0" smtClean="0"/>
              <a:t>New </a:t>
            </a:r>
            <a:r>
              <a:rPr lang="en-US" dirty="0"/>
              <a:t>Standard for Teacher Evaluations</a:t>
            </a:r>
          </a:p>
        </p:txBody>
      </p:sp>
    </p:spTree>
    <p:extLst>
      <p:ext uri="{BB962C8B-B14F-4D97-AF65-F5344CB8AC3E}">
        <p14:creationId xmlns:p14="http://schemas.microsoft.com/office/powerpoint/2010/main" val="2765374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92500"/>
          </a:bodyPr>
          <a:lstStyle/>
          <a:p>
            <a:pPr marL="0" indent="0">
              <a:buNone/>
            </a:pPr>
            <a:r>
              <a:rPr lang="en-US" i="0" dirty="0" smtClean="0"/>
              <a:t>Performance </a:t>
            </a:r>
            <a:r>
              <a:rPr lang="en-US" i="0" dirty="0"/>
              <a:t>of Students. At least 50% of a performance evaluation must be based upon data and indicators of student learning growth assessed annually and measured by statewide assessments or, for subjects and grade levels not measured by statewide assessments, by district assessments as provided in s. 1008.22(8), F.S</a:t>
            </a:r>
            <a:r>
              <a:rPr lang="en-US" i="0" dirty="0" smtClean="0"/>
              <a:t>.</a:t>
            </a:r>
          </a:p>
          <a:p>
            <a:pPr marL="0" indent="0">
              <a:buNone/>
            </a:pPr>
            <a:endParaRPr lang="en-US" i="0" dirty="0"/>
          </a:p>
          <a:p>
            <a:pPr marL="0" indent="0" algn="r">
              <a:buNone/>
            </a:pPr>
            <a:r>
              <a:rPr lang="en-US" i="0" dirty="0"/>
              <a:t>-Section 1012.34(3)(a)1., Florida Statutes </a:t>
            </a:r>
          </a:p>
          <a:p>
            <a:pPr marL="0" indent="0">
              <a:buNone/>
            </a:pPr>
            <a:endParaRPr lang="en-US" dirty="0"/>
          </a:p>
        </p:txBody>
      </p:sp>
      <p:sp>
        <p:nvSpPr>
          <p:cNvPr id="4" name="Slide Number Placeholder 3"/>
          <p:cNvSpPr>
            <a:spLocks noGrp="1"/>
          </p:cNvSpPr>
          <p:nvPr>
            <p:ph type="sldNum" sz="quarter" idx="15"/>
          </p:nvPr>
        </p:nvSpPr>
        <p:spPr/>
        <p:txBody>
          <a:bodyPr/>
          <a:lstStyle/>
          <a:p>
            <a:fld id="{5864AFC6-42A6-47D9-A98B-56433142D0ED}" type="slidenum">
              <a:rPr lang="en-US" smtClean="0"/>
              <a:pPr/>
              <a:t>4</a:t>
            </a:fld>
            <a:endParaRPr lang="en-US"/>
          </a:p>
        </p:txBody>
      </p:sp>
      <p:sp>
        <p:nvSpPr>
          <p:cNvPr id="2" name="Title 1"/>
          <p:cNvSpPr>
            <a:spLocks noGrp="1"/>
          </p:cNvSpPr>
          <p:nvPr>
            <p:ph type="title"/>
          </p:nvPr>
        </p:nvSpPr>
        <p:spPr>
          <a:xfrm>
            <a:off x="381000" y="533400"/>
            <a:ext cx="8382000" cy="1066800"/>
          </a:xfrm>
        </p:spPr>
        <p:txBody>
          <a:bodyPr>
            <a:normAutofit fontScale="90000"/>
          </a:bodyPr>
          <a:lstStyle/>
          <a:p>
            <a:r>
              <a:rPr lang="en-US" dirty="0" smtClean="0"/>
              <a:t>New </a:t>
            </a:r>
            <a:r>
              <a:rPr lang="en-US" dirty="0"/>
              <a:t>Standard for Teacher Evaluations</a:t>
            </a:r>
          </a:p>
        </p:txBody>
      </p:sp>
    </p:spTree>
    <p:extLst>
      <p:ext uri="{BB962C8B-B14F-4D97-AF65-F5344CB8AC3E}">
        <p14:creationId xmlns:p14="http://schemas.microsoft.com/office/powerpoint/2010/main" val="355890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752600"/>
            <a:ext cx="8077200" cy="4572000"/>
          </a:xfrm>
        </p:spPr>
        <p:txBody>
          <a:bodyPr>
            <a:noAutofit/>
          </a:bodyPr>
          <a:lstStyle/>
          <a:p>
            <a:r>
              <a:rPr lang="en-US" sz="2500" i="0" dirty="0" smtClean="0">
                <a:solidFill>
                  <a:schemeClr val="tx2">
                    <a:lumMod val="10000"/>
                  </a:schemeClr>
                </a:solidFill>
              </a:rPr>
              <a:t>The </a:t>
            </a:r>
            <a:r>
              <a:rPr lang="en-US" sz="2500" i="0" dirty="0">
                <a:solidFill>
                  <a:schemeClr val="tx2">
                    <a:lumMod val="10000"/>
                  </a:schemeClr>
                </a:solidFill>
              </a:rPr>
              <a:t>Department convened a committee of stakeholders (</a:t>
            </a:r>
            <a:r>
              <a:rPr lang="en-US" sz="2500" dirty="0">
                <a:solidFill>
                  <a:schemeClr val="tx2">
                    <a:lumMod val="10000"/>
                  </a:schemeClr>
                </a:solidFill>
              </a:rPr>
              <a:t>Student Growth Implementation Committee –or SGIC</a:t>
            </a:r>
            <a:r>
              <a:rPr lang="en-US" sz="2500" i="0" dirty="0">
                <a:solidFill>
                  <a:schemeClr val="tx2">
                    <a:lumMod val="10000"/>
                  </a:schemeClr>
                </a:solidFill>
              </a:rPr>
              <a:t>) to identify the type of model and the factors that should be accounted for in Florida’s value-added models</a:t>
            </a:r>
          </a:p>
          <a:p>
            <a:r>
              <a:rPr lang="en-US" sz="2500" i="0" dirty="0" smtClean="0">
                <a:solidFill>
                  <a:schemeClr val="tx2">
                    <a:lumMod val="10000"/>
                  </a:schemeClr>
                </a:solidFill>
              </a:rPr>
              <a:t>To </a:t>
            </a:r>
            <a:r>
              <a:rPr lang="en-US" sz="2500" i="0" dirty="0">
                <a:solidFill>
                  <a:schemeClr val="tx2">
                    <a:lumMod val="10000"/>
                  </a:schemeClr>
                </a:solidFill>
              </a:rPr>
              <a:t>provide technical expertise, the Department contracted with the American Institutes for Research (AIR) to help the SGIC develop the recommended model that was adopted. </a:t>
            </a:r>
            <a:endParaRPr lang="en-US" sz="2500" i="0" dirty="0" smtClean="0">
              <a:solidFill>
                <a:schemeClr val="tx2">
                  <a:lumMod val="10000"/>
                </a:schemeClr>
              </a:solidFill>
            </a:endParaRPr>
          </a:p>
          <a:p>
            <a:r>
              <a:rPr lang="en-US" sz="2500" b="1" i="0" dirty="0"/>
              <a:t>The SGIC’s recommended model was fully adopted by the Commissioner with no additions, deletions, or changes</a:t>
            </a:r>
            <a:endParaRPr lang="en-US" sz="2500" i="0" dirty="0"/>
          </a:p>
          <a:p>
            <a:endParaRPr lang="en-US" sz="2600" dirty="0">
              <a:solidFill>
                <a:schemeClr val="tx2">
                  <a:lumMod val="10000"/>
                </a:schemeClr>
              </a:solidFill>
            </a:endParaRPr>
          </a:p>
        </p:txBody>
      </p:sp>
      <p:sp>
        <p:nvSpPr>
          <p:cNvPr id="4" name="Slide Number Placeholder 3"/>
          <p:cNvSpPr>
            <a:spLocks noGrp="1"/>
          </p:cNvSpPr>
          <p:nvPr>
            <p:ph type="sldNum" sz="quarter" idx="15"/>
          </p:nvPr>
        </p:nvSpPr>
        <p:spPr/>
        <p:txBody>
          <a:bodyPr/>
          <a:lstStyle/>
          <a:p>
            <a:fld id="{5864AFC6-42A6-47D9-A98B-56433142D0ED}" type="slidenum">
              <a:rPr lang="en-US" smtClean="0"/>
              <a:pPr/>
              <a:t>5</a:t>
            </a:fld>
            <a:endParaRPr lang="en-US"/>
          </a:p>
        </p:txBody>
      </p:sp>
      <p:sp>
        <p:nvSpPr>
          <p:cNvPr id="2" name="Title 1"/>
          <p:cNvSpPr>
            <a:spLocks noGrp="1"/>
          </p:cNvSpPr>
          <p:nvPr>
            <p:ph type="title"/>
          </p:nvPr>
        </p:nvSpPr>
        <p:spPr>
          <a:xfrm>
            <a:off x="381000" y="457200"/>
            <a:ext cx="8382000" cy="1066800"/>
          </a:xfrm>
        </p:spPr>
        <p:txBody>
          <a:bodyPr>
            <a:normAutofit fontScale="90000"/>
          </a:bodyPr>
          <a:lstStyle/>
          <a:p>
            <a:r>
              <a:rPr lang="en-US" dirty="0" smtClean="0"/>
              <a:t>Florida’s </a:t>
            </a:r>
            <a:r>
              <a:rPr lang="en-US" dirty="0"/>
              <a:t>Value-Added Model Developed by Florida Educators</a:t>
            </a:r>
          </a:p>
        </p:txBody>
      </p:sp>
    </p:spTree>
    <p:extLst>
      <p:ext uri="{BB962C8B-B14F-4D97-AF65-F5344CB8AC3E}">
        <p14:creationId xmlns:p14="http://schemas.microsoft.com/office/powerpoint/2010/main" val="1264866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752600"/>
            <a:ext cx="8686800" cy="4648200"/>
          </a:xfrm>
        </p:spPr>
        <p:txBody>
          <a:bodyPr>
            <a:noAutofit/>
          </a:bodyPr>
          <a:lstStyle/>
          <a:p>
            <a:r>
              <a:rPr lang="en-US" sz="2200" i="0" dirty="0" smtClean="0">
                <a:solidFill>
                  <a:schemeClr val="tx2">
                    <a:lumMod val="10000"/>
                  </a:schemeClr>
                </a:solidFill>
              </a:rPr>
              <a:t>The </a:t>
            </a:r>
            <a:r>
              <a:rPr lang="en-US" sz="2200" i="0" dirty="0">
                <a:solidFill>
                  <a:schemeClr val="tx2">
                    <a:lumMod val="10000"/>
                  </a:schemeClr>
                </a:solidFill>
              </a:rPr>
              <a:t>Student Growth Implementation Committee (SGIC) is composed of 27 members from across the state. The group includes</a:t>
            </a:r>
            <a:r>
              <a:rPr lang="en-US" sz="2200" i="0" dirty="0" smtClean="0">
                <a:solidFill>
                  <a:schemeClr val="tx2">
                    <a:lumMod val="10000"/>
                  </a:schemeClr>
                </a:solidFill>
              </a:rPr>
              <a:t>:</a:t>
            </a:r>
          </a:p>
          <a:p>
            <a:pPr lvl="1"/>
            <a:r>
              <a:rPr lang="en-US" sz="2000" dirty="0" smtClean="0">
                <a:solidFill>
                  <a:schemeClr val="tx2">
                    <a:lumMod val="10000"/>
                  </a:schemeClr>
                </a:solidFill>
              </a:rPr>
              <a:t>Teachers </a:t>
            </a:r>
            <a:r>
              <a:rPr lang="en-US" sz="2000" dirty="0">
                <a:solidFill>
                  <a:schemeClr val="tx2">
                    <a:lumMod val="10000"/>
                  </a:schemeClr>
                </a:solidFill>
              </a:rPr>
              <a:t>(across various subjects and grade levels, including exceptional student education)</a:t>
            </a:r>
          </a:p>
          <a:p>
            <a:pPr lvl="1"/>
            <a:r>
              <a:rPr lang="en-US" sz="2000" dirty="0">
                <a:solidFill>
                  <a:schemeClr val="tx2">
                    <a:lumMod val="10000"/>
                  </a:schemeClr>
                </a:solidFill>
              </a:rPr>
              <a:t>School administrators</a:t>
            </a:r>
          </a:p>
          <a:p>
            <a:pPr lvl="1"/>
            <a:r>
              <a:rPr lang="en-US" sz="2000" dirty="0">
                <a:solidFill>
                  <a:schemeClr val="tx2">
                    <a:lumMod val="10000"/>
                  </a:schemeClr>
                </a:solidFill>
              </a:rPr>
              <a:t>District-level administrators </a:t>
            </a:r>
            <a:r>
              <a:rPr lang="en-US" sz="2000" dirty="0" smtClean="0">
                <a:solidFill>
                  <a:schemeClr val="tx2">
                    <a:lumMod val="10000"/>
                  </a:schemeClr>
                </a:solidFill>
              </a:rPr>
              <a:t>(Assessment </a:t>
            </a:r>
            <a:r>
              <a:rPr lang="en-US" sz="2000" dirty="0">
                <a:solidFill>
                  <a:schemeClr val="tx2">
                    <a:lumMod val="10000"/>
                  </a:schemeClr>
                </a:solidFill>
              </a:rPr>
              <a:t>and HR)</a:t>
            </a:r>
          </a:p>
          <a:p>
            <a:pPr lvl="1"/>
            <a:r>
              <a:rPr lang="en-US" sz="2000" dirty="0">
                <a:solidFill>
                  <a:schemeClr val="tx2">
                    <a:lumMod val="10000"/>
                  </a:schemeClr>
                </a:solidFill>
              </a:rPr>
              <a:t>Postsecondary teacher educators</a:t>
            </a:r>
          </a:p>
          <a:p>
            <a:pPr lvl="1"/>
            <a:r>
              <a:rPr lang="en-US" sz="2000" dirty="0" smtClean="0">
                <a:solidFill>
                  <a:schemeClr val="tx2">
                    <a:lumMod val="10000"/>
                  </a:schemeClr>
                </a:solidFill>
              </a:rPr>
              <a:t>Representatives from </a:t>
            </a:r>
            <a:r>
              <a:rPr lang="en-US" sz="2000" dirty="0">
                <a:solidFill>
                  <a:schemeClr val="tx2">
                    <a:lumMod val="10000"/>
                  </a:schemeClr>
                </a:solidFill>
              </a:rPr>
              <a:t>the business community</a:t>
            </a:r>
          </a:p>
          <a:p>
            <a:pPr lvl="1"/>
            <a:r>
              <a:rPr lang="en-US" sz="2000" dirty="0">
                <a:solidFill>
                  <a:schemeClr val="tx2">
                    <a:lumMod val="10000"/>
                  </a:schemeClr>
                </a:solidFill>
              </a:rPr>
              <a:t>Parents</a:t>
            </a:r>
          </a:p>
          <a:p>
            <a:endParaRPr lang="en-US" sz="2000" i="0" dirty="0">
              <a:solidFill>
                <a:schemeClr val="tx2">
                  <a:lumMod val="10000"/>
                </a:schemeClr>
              </a:solidFill>
            </a:endParaRPr>
          </a:p>
          <a:p>
            <a:r>
              <a:rPr lang="en-US" sz="2200" i="0" dirty="0">
                <a:solidFill>
                  <a:schemeClr val="tx2">
                    <a:lumMod val="10000"/>
                  </a:schemeClr>
                </a:solidFill>
              </a:rPr>
              <a:t>The SGIC met from March through June </a:t>
            </a:r>
            <a:r>
              <a:rPr lang="en-US" sz="2200" i="0" dirty="0" smtClean="0">
                <a:solidFill>
                  <a:schemeClr val="tx2">
                    <a:lumMod val="10000"/>
                  </a:schemeClr>
                </a:solidFill>
              </a:rPr>
              <a:t>2011</a:t>
            </a:r>
          </a:p>
          <a:p>
            <a:pPr lvl="1"/>
            <a:r>
              <a:rPr lang="en-US" sz="2000" dirty="0" smtClean="0">
                <a:solidFill>
                  <a:schemeClr val="tx2">
                    <a:lumMod val="10000"/>
                  </a:schemeClr>
                </a:solidFill>
              </a:rPr>
              <a:t>2 </a:t>
            </a:r>
            <a:r>
              <a:rPr lang="en-US" sz="2000" dirty="0">
                <a:solidFill>
                  <a:schemeClr val="tx2">
                    <a:lumMod val="10000"/>
                  </a:schemeClr>
                </a:solidFill>
              </a:rPr>
              <a:t>two-day in-person meetings</a:t>
            </a:r>
          </a:p>
          <a:p>
            <a:pPr lvl="1"/>
            <a:r>
              <a:rPr lang="en-US" sz="2000" dirty="0">
                <a:solidFill>
                  <a:schemeClr val="tx2">
                    <a:lumMod val="10000"/>
                  </a:schemeClr>
                </a:solidFill>
              </a:rPr>
              <a:t>4 conference call meetings </a:t>
            </a:r>
          </a:p>
          <a:p>
            <a:endParaRPr lang="en-US" dirty="0"/>
          </a:p>
        </p:txBody>
      </p:sp>
      <p:sp>
        <p:nvSpPr>
          <p:cNvPr id="4" name="Slide Number Placeholder 3"/>
          <p:cNvSpPr>
            <a:spLocks noGrp="1"/>
          </p:cNvSpPr>
          <p:nvPr>
            <p:ph type="sldNum" sz="quarter" idx="15"/>
          </p:nvPr>
        </p:nvSpPr>
        <p:spPr/>
        <p:txBody>
          <a:bodyPr/>
          <a:lstStyle/>
          <a:p>
            <a:fld id="{5864AFC6-42A6-47D9-A98B-56433142D0ED}" type="slidenum">
              <a:rPr lang="en-US" smtClean="0"/>
              <a:pPr/>
              <a:t>6</a:t>
            </a:fld>
            <a:endParaRPr lang="en-US"/>
          </a:p>
        </p:txBody>
      </p:sp>
      <p:sp>
        <p:nvSpPr>
          <p:cNvPr id="2" name="Title 1"/>
          <p:cNvSpPr>
            <a:spLocks noGrp="1"/>
          </p:cNvSpPr>
          <p:nvPr>
            <p:ph type="title"/>
          </p:nvPr>
        </p:nvSpPr>
        <p:spPr>
          <a:xfrm>
            <a:off x="381000" y="457200"/>
            <a:ext cx="8382000" cy="1066800"/>
          </a:xfrm>
        </p:spPr>
        <p:txBody>
          <a:bodyPr>
            <a:normAutofit fontScale="90000"/>
          </a:bodyPr>
          <a:lstStyle/>
          <a:p>
            <a:r>
              <a:rPr lang="en-US" dirty="0" smtClean="0"/>
              <a:t>Florida’s </a:t>
            </a:r>
            <a:r>
              <a:rPr lang="en-US" dirty="0"/>
              <a:t>Value-Added Model Developed by Florida Educators</a:t>
            </a:r>
          </a:p>
        </p:txBody>
      </p:sp>
    </p:spTree>
    <p:extLst>
      <p:ext uri="{BB962C8B-B14F-4D97-AF65-F5344CB8AC3E}">
        <p14:creationId xmlns:p14="http://schemas.microsoft.com/office/powerpoint/2010/main" val="3235493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981200"/>
            <a:ext cx="8077200" cy="4495800"/>
          </a:xfrm>
        </p:spPr>
        <p:txBody>
          <a:bodyPr>
            <a:normAutofit lnSpcReduction="10000"/>
          </a:bodyPr>
          <a:lstStyle/>
          <a:p>
            <a:r>
              <a:rPr lang="en-US" i="0" dirty="0" smtClean="0"/>
              <a:t>After </a:t>
            </a:r>
            <a:r>
              <a:rPr lang="en-US" i="0" dirty="0"/>
              <a:t>exploring eight different types of value-added models, the SGIC recommended a model from the class of covariate adjustment </a:t>
            </a:r>
            <a:r>
              <a:rPr lang="en-US" i="0" dirty="0" smtClean="0"/>
              <a:t>models</a:t>
            </a:r>
          </a:p>
          <a:p>
            <a:pPr marL="0" indent="0">
              <a:buNone/>
            </a:pPr>
            <a:endParaRPr lang="en-US" i="0" dirty="0"/>
          </a:p>
          <a:p>
            <a:r>
              <a:rPr lang="en-US" i="0" dirty="0"/>
              <a:t>This model begins by establishing expected growth for each student</a:t>
            </a:r>
            <a:r>
              <a:rPr lang="en-US" i="0" dirty="0" smtClean="0"/>
              <a:t>:</a:t>
            </a:r>
          </a:p>
          <a:p>
            <a:pPr lvl="1"/>
            <a:r>
              <a:rPr lang="en-US" dirty="0" smtClean="0"/>
              <a:t>Based </a:t>
            </a:r>
            <a:r>
              <a:rPr lang="en-US" dirty="0"/>
              <a:t>on historical data each year</a:t>
            </a:r>
          </a:p>
          <a:p>
            <a:pPr lvl="1"/>
            <a:r>
              <a:rPr lang="en-US" dirty="0"/>
              <a:t>Represents the typical growth seen among students who have earned similar test scores the past two years, and share the other characteristics identified by the committee </a:t>
            </a:r>
          </a:p>
          <a:p>
            <a:endParaRPr lang="en-US" i="0" dirty="0"/>
          </a:p>
          <a:p>
            <a:endParaRPr lang="en-US" i="0" dirty="0"/>
          </a:p>
        </p:txBody>
      </p:sp>
      <p:sp>
        <p:nvSpPr>
          <p:cNvPr id="4" name="Slide Number Placeholder 3"/>
          <p:cNvSpPr>
            <a:spLocks noGrp="1"/>
          </p:cNvSpPr>
          <p:nvPr>
            <p:ph type="sldNum" sz="quarter" idx="15"/>
          </p:nvPr>
        </p:nvSpPr>
        <p:spPr/>
        <p:txBody>
          <a:bodyPr/>
          <a:lstStyle/>
          <a:p>
            <a:fld id="{5864AFC6-42A6-47D9-A98B-56433142D0ED}" type="slidenum">
              <a:rPr lang="en-US" smtClean="0"/>
              <a:pPr/>
              <a:t>7</a:t>
            </a:fld>
            <a:endParaRPr lang="en-US"/>
          </a:p>
        </p:txBody>
      </p:sp>
      <p:sp>
        <p:nvSpPr>
          <p:cNvPr id="2" name="Title 1"/>
          <p:cNvSpPr>
            <a:spLocks noGrp="1"/>
          </p:cNvSpPr>
          <p:nvPr>
            <p:ph type="title"/>
          </p:nvPr>
        </p:nvSpPr>
        <p:spPr>
          <a:xfrm>
            <a:off x="381000" y="457200"/>
            <a:ext cx="8382000" cy="1066800"/>
          </a:xfrm>
        </p:spPr>
        <p:txBody>
          <a:bodyPr>
            <a:normAutofit fontScale="90000"/>
          </a:bodyPr>
          <a:lstStyle/>
          <a:p>
            <a:r>
              <a:rPr lang="en-US" dirty="0" smtClean="0"/>
              <a:t>Florida’s </a:t>
            </a:r>
            <a:r>
              <a:rPr lang="en-US" dirty="0"/>
              <a:t>Value-Added Model Developed by Florida Educators</a:t>
            </a:r>
          </a:p>
        </p:txBody>
      </p:sp>
    </p:spTree>
    <p:extLst>
      <p:ext uri="{BB962C8B-B14F-4D97-AF65-F5344CB8AC3E}">
        <p14:creationId xmlns:p14="http://schemas.microsoft.com/office/powerpoint/2010/main" val="1651963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828800"/>
            <a:ext cx="8077200" cy="4572000"/>
          </a:xfrm>
        </p:spPr>
        <p:txBody>
          <a:bodyPr>
            <a:normAutofit lnSpcReduction="10000"/>
          </a:bodyPr>
          <a:lstStyle/>
          <a:p>
            <a:r>
              <a:rPr lang="en-US" i="0" dirty="0" smtClean="0"/>
              <a:t>A </a:t>
            </a:r>
            <a:r>
              <a:rPr lang="en-US" i="0" dirty="0"/>
              <a:t>value-added model </a:t>
            </a:r>
            <a:r>
              <a:rPr lang="en-US" i="0" dirty="0" smtClean="0"/>
              <a:t>attempts to measure </a:t>
            </a:r>
            <a:r>
              <a:rPr lang="en-US" i="0" dirty="0"/>
              <a:t>the impact of a teacher on student learning, by accounting for other factors that may impact the learning process</a:t>
            </a:r>
            <a:r>
              <a:rPr lang="en-US" i="0" dirty="0" smtClean="0"/>
              <a:t>.</a:t>
            </a:r>
          </a:p>
          <a:p>
            <a:endParaRPr lang="en-US" i="0" dirty="0"/>
          </a:p>
          <a:p>
            <a:r>
              <a:rPr lang="en-US" i="0" dirty="0"/>
              <a:t>These models </a:t>
            </a:r>
            <a:r>
              <a:rPr lang="en-US" i="0" dirty="0" smtClean="0"/>
              <a:t>DO NOT:</a:t>
            </a:r>
          </a:p>
          <a:p>
            <a:pPr lvl="1"/>
            <a:r>
              <a:rPr lang="en-US" dirty="0" smtClean="0"/>
              <a:t>Evaluate </a:t>
            </a:r>
            <a:r>
              <a:rPr lang="en-US" dirty="0"/>
              <a:t>teachers based on a single year of student performance or proficiency (</a:t>
            </a:r>
            <a:r>
              <a:rPr lang="en-US" b="1" dirty="0"/>
              <a:t>status model</a:t>
            </a:r>
            <a:r>
              <a:rPr lang="en-US" dirty="0"/>
              <a:t>) </a:t>
            </a:r>
            <a:r>
              <a:rPr lang="en-US" dirty="0" smtClean="0"/>
              <a:t>or</a:t>
            </a:r>
          </a:p>
          <a:p>
            <a:pPr marL="457200" lvl="1" indent="0">
              <a:buNone/>
            </a:pPr>
            <a:endParaRPr lang="en-US" dirty="0"/>
          </a:p>
          <a:p>
            <a:pPr lvl="1"/>
            <a:r>
              <a:rPr lang="en-US" dirty="0"/>
              <a:t>Evaluate teachers based on simple comparison of growth from one year to the next (</a:t>
            </a:r>
            <a:r>
              <a:rPr lang="en-US" b="1" dirty="0"/>
              <a:t>simple growth</a:t>
            </a:r>
            <a:r>
              <a:rPr lang="en-US" dirty="0"/>
              <a:t>) </a:t>
            </a:r>
          </a:p>
          <a:p>
            <a:endParaRPr lang="en-US" i="0" dirty="0"/>
          </a:p>
          <a:p>
            <a:endParaRPr lang="en-US" i="0" dirty="0"/>
          </a:p>
        </p:txBody>
      </p:sp>
      <p:sp>
        <p:nvSpPr>
          <p:cNvPr id="4" name="Slide Number Placeholder 3"/>
          <p:cNvSpPr>
            <a:spLocks noGrp="1"/>
          </p:cNvSpPr>
          <p:nvPr>
            <p:ph type="sldNum" sz="quarter" idx="15"/>
          </p:nvPr>
        </p:nvSpPr>
        <p:spPr/>
        <p:txBody>
          <a:bodyPr/>
          <a:lstStyle/>
          <a:p>
            <a:fld id="{5864AFC6-42A6-47D9-A98B-56433142D0ED}" type="slidenum">
              <a:rPr lang="en-US" smtClean="0"/>
              <a:pPr/>
              <a:t>8</a:t>
            </a:fld>
            <a:endParaRPr lang="en-US"/>
          </a:p>
        </p:txBody>
      </p:sp>
      <p:sp>
        <p:nvSpPr>
          <p:cNvPr id="2" name="Title 1"/>
          <p:cNvSpPr>
            <a:spLocks noGrp="1"/>
          </p:cNvSpPr>
          <p:nvPr>
            <p:ph type="title"/>
          </p:nvPr>
        </p:nvSpPr>
        <p:spPr>
          <a:xfrm>
            <a:off x="381000" y="457200"/>
            <a:ext cx="8382000" cy="1066800"/>
          </a:xfrm>
        </p:spPr>
        <p:txBody>
          <a:bodyPr>
            <a:normAutofit fontScale="90000"/>
          </a:bodyPr>
          <a:lstStyle/>
          <a:p>
            <a:r>
              <a:rPr lang="en-US" dirty="0"/>
              <a:t>The </a:t>
            </a:r>
            <a:r>
              <a:rPr lang="en-US" dirty="0" smtClean="0"/>
              <a:t>NEW Measure</a:t>
            </a:r>
            <a:r>
              <a:rPr lang="en-US" dirty="0"/>
              <a:t>: </a:t>
            </a:r>
            <a:r>
              <a:rPr lang="en-US" dirty="0" smtClean="0"/>
              <a:t/>
            </a:r>
            <a:br>
              <a:rPr lang="en-US" dirty="0" smtClean="0"/>
            </a:br>
            <a:r>
              <a:rPr lang="en-US" dirty="0" smtClean="0"/>
              <a:t>Value-Added </a:t>
            </a:r>
            <a:r>
              <a:rPr lang="en-US" dirty="0"/>
              <a:t>Analysis</a:t>
            </a:r>
          </a:p>
        </p:txBody>
      </p:sp>
    </p:spTree>
    <p:extLst>
      <p:ext uri="{BB962C8B-B14F-4D97-AF65-F5344CB8AC3E}">
        <p14:creationId xmlns:p14="http://schemas.microsoft.com/office/powerpoint/2010/main" val="80965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219200"/>
            <a:ext cx="8077200" cy="5410200"/>
          </a:xfrm>
        </p:spPr>
        <p:txBody>
          <a:bodyPr>
            <a:noAutofit/>
          </a:bodyPr>
          <a:lstStyle/>
          <a:p>
            <a:r>
              <a:rPr lang="en-US" sz="2200" i="0" dirty="0" smtClean="0"/>
              <a:t>Teachers </a:t>
            </a:r>
            <a:r>
              <a:rPr lang="en-US" sz="2200" i="0" dirty="0"/>
              <a:t>teach classes of students who enter with </a:t>
            </a:r>
            <a:r>
              <a:rPr lang="en-US" sz="2200" dirty="0"/>
              <a:t>different levels of proficiency </a:t>
            </a:r>
            <a:r>
              <a:rPr lang="en-US" sz="2200" i="0" dirty="0"/>
              <a:t>and possibly </a:t>
            </a:r>
            <a:r>
              <a:rPr lang="en-US" sz="2200" dirty="0"/>
              <a:t>different student </a:t>
            </a:r>
            <a:r>
              <a:rPr lang="en-US" sz="2200" dirty="0" smtClean="0"/>
              <a:t>characteristics</a:t>
            </a:r>
          </a:p>
          <a:p>
            <a:endParaRPr lang="en-US" sz="2200" i="0" dirty="0"/>
          </a:p>
          <a:p>
            <a:r>
              <a:rPr lang="en-US" sz="2200" i="0" dirty="0" smtClean="0"/>
              <a:t>Value-added models ATTEMPT to  </a:t>
            </a:r>
            <a:r>
              <a:rPr lang="en-US" sz="2200" i="0" dirty="0"/>
              <a:t>“</a:t>
            </a:r>
            <a:r>
              <a:rPr lang="en-US" sz="2200" dirty="0"/>
              <a:t>level the playing field</a:t>
            </a:r>
            <a:r>
              <a:rPr lang="en-US" sz="2200" i="0" dirty="0"/>
              <a:t>” by accounting for differences in the proficiency and characteristics of students assigned to </a:t>
            </a:r>
            <a:r>
              <a:rPr lang="en-US" sz="2200" i="0" dirty="0" smtClean="0"/>
              <a:t>teachers</a:t>
            </a:r>
          </a:p>
          <a:p>
            <a:pPr marL="0" indent="0">
              <a:buNone/>
            </a:pPr>
            <a:endParaRPr lang="en-US" sz="2200" i="0" dirty="0"/>
          </a:p>
          <a:p>
            <a:r>
              <a:rPr lang="en-US" sz="2200" i="0" dirty="0" smtClean="0"/>
              <a:t>Value-added </a:t>
            </a:r>
            <a:r>
              <a:rPr lang="en-US" sz="2200" i="0" dirty="0"/>
              <a:t>models are designed to </a:t>
            </a:r>
            <a:r>
              <a:rPr lang="en-US" sz="2200" i="0" dirty="0" smtClean="0"/>
              <a:t>MITIGATE </a:t>
            </a:r>
            <a:r>
              <a:rPr lang="en-US" sz="2200" i="0" dirty="0"/>
              <a:t>the influence of differences among the entering classes so that schools and teachers </a:t>
            </a:r>
            <a:r>
              <a:rPr lang="en-US" sz="2200" dirty="0"/>
              <a:t>do not have advantages or disadvantages </a:t>
            </a:r>
            <a:r>
              <a:rPr lang="en-US" sz="2200" i="0" dirty="0"/>
              <a:t>simply as a result of the students who attend a school or are assigned to a class </a:t>
            </a:r>
            <a:endParaRPr lang="en-US" sz="2200" i="0" dirty="0" smtClean="0"/>
          </a:p>
          <a:p>
            <a:r>
              <a:rPr lang="en-US" sz="2200" i="0" dirty="0" smtClean="0"/>
              <a:t>Value-Added models are not perfect. Model will be continually reviewed by the FLDOE in case adjustments are necessary</a:t>
            </a:r>
          </a:p>
          <a:p>
            <a:pPr marL="0" indent="0">
              <a:buNone/>
            </a:pPr>
            <a:endParaRPr lang="en-US" sz="2400" i="0" dirty="0"/>
          </a:p>
        </p:txBody>
      </p:sp>
      <p:sp>
        <p:nvSpPr>
          <p:cNvPr id="4" name="Slide Number Placeholder 3"/>
          <p:cNvSpPr>
            <a:spLocks noGrp="1"/>
          </p:cNvSpPr>
          <p:nvPr>
            <p:ph type="sldNum" sz="quarter" idx="15"/>
          </p:nvPr>
        </p:nvSpPr>
        <p:spPr/>
        <p:txBody>
          <a:bodyPr/>
          <a:lstStyle/>
          <a:p>
            <a:fld id="{5864AFC6-42A6-47D9-A98B-56433142D0ED}" type="slidenum">
              <a:rPr lang="en-US" smtClean="0"/>
              <a:pPr/>
              <a:t>9</a:t>
            </a:fld>
            <a:endParaRPr lang="en-US"/>
          </a:p>
        </p:txBody>
      </p:sp>
      <p:sp>
        <p:nvSpPr>
          <p:cNvPr id="2" name="Title 1"/>
          <p:cNvSpPr>
            <a:spLocks noGrp="1"/>
          </p:cNvSpPr>
          <p:nvPr>
            <p:ph type="title"/>
          </p:nvPr>
        </p:nvSpPr>
        <p:spPr>
          <a:xfrm>
            <a:off x="381000" y="457200"/>
            <a:ext cx="8382000" cy="685800"/>
          </a:xfrm>
        </p:spPr>
        <p:txBody>
          <a:bodyPr>
            <a:normAutofit fontScale="90000"/>
          </a:bodyPr>
          <a:lstStyle/>
          <a:p>
            <a:r>
              <a:rPr lang="en-US" dirty="0" smtClean="0"/>
              <a:t>Advantages </a:t>
            </a:r>
            <a:r>
              <a:rPr lang="en-US" dirty="0"/>
              <a:t>of Value-Added Models</a:t>
            </a:r>
          </a:p>
        </p:txBody>
      </p:sp>
    </p:spTree>
    <p:extLst>
      <p:ext uri="{BB962C8B-B14F-4D97-AF65-F5344CB8AC3E}">
        <p14:creationId xmlns:p14="http://schemas.microsoft.com/office/powerpoint/2010/main" val="2870719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Custom 4">
      <a:dk1>
        <a:srgbClr val="7F7F7F"/>
      </a:dk1>
      <a:lt1>
        <a:srgbClr val="FFFFFF"/>
      </a:lt1>
      <a:dk2>
        <a:srgbClr val="7DAFC3"/>
      </a:dk2>
      <a:lt2>
        <a:srgbClr val="E5E4DF"/>
      </a:lt2>
      <a:accent1>
        <a:srgbClr val="0070C0"/>
      </a:accent1>
      <a:accent2>
        <a:srgbClr val="CC0000"/>
      </a:accent2>
      <a:accent3>
        <a:srgbClr val="669900"/>
      </a:accent3>
      <a:accent4>
        <a:srgbClr val="ACADA8"/>
      </a:accent4>
      <a:accent5>
        <a:srgbClr val="AB641D"/>
      </a:accent5>
      <a:accent6>
        <a:srgbClr val="7030A0"/>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898</TotalTime>
  <Words>1608</Words>
  <Application>Microsoft Office PowerPoint</Application>
  <PresentationFormat>On-screen Show (4:3)</PresentationFormat>
  <Paragraphs>239</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Tradeshow</vt:lpstr>
      <vt:lpstr> Florida’s Value Added Model </vt:lpstr>
      <vt:lpstr>New Standard for Teacher Evaluations</vt:lpstr>
      <vt:lpstr>New Standard for Teacher Evaluations</vt:lpstr>
      <vt:lpstr>New Standard for Teacher Evaluations</vt:lpstr>
      <vt:lpstr>Florida’s Value-Added Model Developed by Florida Educators</vt:lpstr>
      <vt:lpstr>Florida’s Value-Added Model Developed by Florida Educators</vt:lpstr>
      <vt:lpstr>Florida’s Value-Added Model Developed by Florida Educators</vt:lpstr>
      <vt:lpstr>The NEW Measure:  Value-Added Analysis</vt:lpstr>
      <vt:lpstr>Advantages of Value-Added Models</vt:lpstr>
      <vt:lpstr>Value-Added Example</vt:lpstr>
      <vt:lpstr>What are the scores?</vt:lpstr>
      <vt:lpstr>Factors used to adjust predicted score </vt:lpstr>
      <vt:lpstr>Factors NOT used  to adjust predicted score </vt:lpstr>
      <vt:lpstr>How do the factors affect the predicted scores – an example </vt:lpstr>
      <vt:lpstr>What is the predicted score?</vt:lpstr>
      <vt:lpstr>what does the predicted score look like after adjusting for attendance?</vt:lpstr>
      <vt:lpstr>How is student learning growth measured?</vt:lpstr>
      <vt:lpstr>How precise is this VAM score? </vt:lpstr>
      <vt:lpstr>What is standard error  in a VAM score? </vt:lpstr>
      <vt:lpstr>Components of the overall teacher vam estimates</vt:lpstr>
      <vt:lpstr>Components of the overall teacher vam estimates</vt:lpstr>
      <vt:lpstr>Fldoe’s conceptual calculation for  a Teacher Value-added score </vt:lpstr>
      <vt:lpstr>What does a VAM score look like? </vt:lpstr>
      <vt:lpstr>Why normalizing Teacher VAM scores is important?</vt:lpstr>
      <vt:lpstr>Why Standardize the scores? Distribution of 6th and 7th Grade Reading VAM Estimates</vt:lpstr>
      <vt:lpstr>Steps towards converting the vam to percentile standings </vt:lpstr>
      <vt:lpstr>Teacher FINAL EVALUATION</vt:lpstr>
      <vt:lpstr> Florida’s Value Added Model </vt:lpstr>
    </vt:vector>
  </TitlesOfParts>
  <Company>Miami-Dade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Florida’s Value Added Model </dc:title>
  <dc:creator>Brown, Shelly M.</dc:creator>
  <cp:lastModifiedBy>Feild, Gisela F.</cp:lastModifiedBy>
  <cp:revision>86</cp:revision>
  <dcterms:created xsi:type="dcterms:W3CDTF">2011-10-20T15:10:30Z</dcterms:created>
  <dcterms:modified xsi:type="dcterms:W3CDTF">2012-01-05T12:48:36Z</dcterms:modified>
</cp:coreProperties>
</file>