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5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3535"/>
    <a:srgbClr val="D0005E"/>
    <a:srgbClr val="BE0260"/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50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F5A2D-DD74-4360-9C19-462C323A8FFE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ACD89-28B1-4232-B858-34BDA4152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25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702717" indent="-27027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81104" indent="-2162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513545" indent="-2162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945988" indent="-2162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78429" indent="-2162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810870" indent="-2162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243311" indent="-2162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675754" indent="-2162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1B4F89-679B-4C2A-BA9B-7088F3A2A2C8}" type="slidenum">
              <a:rPr lang="en-US" altLang="en-US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5BFA64-E883-4361-A9D4-78C117710AEA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20169F-CB9B-496E-A9E4-16A14B586D53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ACCDD4-1558-414B-8BE5-D5A23D42A86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8E03E1-9772-4CBD-A6DD-9E68CA9FD2E1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705909-6B94-456D-89BC-841E0B0A4944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B1FDA8-5F96-4110-928F-047CFDF8FA50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922C0B-C0BD-4768-8332-DEE20FE8582C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922C0B-C0BD-4768-8332-DEE20FE8582C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304214-4AB2-47CA-96DD-29920B727480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13C049-DDC4-4AEE-BE29-EAA4C316DA1A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373A32-AD33-4BA5-A865-21F1999EC32E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97BE18-6BBC-4616-A9A1-549EE8E9A827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6505F4-5EBC-4AD0-8B23-C1681040E981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4345230"/>
            <a:ext cx="777240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40" y="297088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91513" cy="4608512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68C5D-A8DD-404E-9EB2-E3E1C562AC0B}" type="datetime1">
              <a:rPr lang="en-US"/>
              <a:pPr>
                <a:defRPr/>
              </a:pPr>
              <a:t>8/14/2015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FBFD-D77F-4B3D-A39D-57BF155E18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76526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00772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26402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3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2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ada.dadeschools.net/IAP/IAP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ada.dadeschools.net/IAP/IAP.a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3555" y="4497935"/>
            <a:ext cx="9315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Baseline Interim Assessment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24 – September 18, 2015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9144000" cy="83301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Assembling Classroom Test Materials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245225"/>
            <a:ext cx="12954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7943A4AB-F31E-4D4B-8193-7E4DFEDB5860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b="1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15835" y="1484243"/>
            <a:ext cx="8695645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booklets, one per student for each content area being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tested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Answer sheets, one per student for each content area being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tested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No. 2 pencils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Science reference sheets  are found at 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http://oada.dadeschools.net/IAP/IAP.asp 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Calculators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(Grade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Biology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I) 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Scratch Paper</a:t>
            </a:r>
          </a:p>
          <a:p>
            <a:pPr>
              <a:defRPr/>
            </a:pPr>
            <a:r>
              <a:rPr lang="en-US" sz="1600" dirty="0"/>
              <a:t>   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3200400" y="6248400"/>
            <a:ext cx="2819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Program Guide, pp. 6 and 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9144000" cy="9493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Assembling Classroom Test Materials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245225"/>
            <a:ext cx="12954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7943A4AB-F31E-4D4B-8193-7E4DFEDB5860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b="1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09600" y="1447800"/>
            <a:ext cx="82296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booklets, one per student for each content area being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tested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Answer sheets, one per student for each content area being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tested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No. 2 pencils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Science reference sheets  are found at 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http://oada.dadeschools.net/IAP/IAP.asp 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Calculators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(Grade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Biology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I) 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Scratch Paper</a:t>
            </a:r>
          </a:p>
          <a:p>
            <a:pPr>
              <a:defRPr/>
            </a:pPr>
            <a:r>
              <a:rPr lang="en-US" sz="1600" dirty="0"/>
              <a:t>   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3200400" y="6248400"/>
            <a:ext cx="2819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Program Guide, pp. 6 and 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6397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Approximate Testing Times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245225"/>
            <a:ext cx="1219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FB8C791D-CF26-4D30-AFD2-550D8D32933B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b="1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30034"/>
              </p:ext>
            </p:extLst>
          </p:nvPr>
        </p:nvGraphicFramePr>
        <p:xfrm>
          <a:off x="304800" y="1901950"/>
          <a:ext cx="8686799" cy="16244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292502"/>
                <a:gridCol w="2713750"/>
                <a:gridCol w="2680547"/>
              </a:tblGrid>
              <a:tr h="1992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Before the Test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Administration Time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After the Test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/>
                </a:tc>
              </a:tr>
              <a:tr h="12587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Approximately 10 minutes to pass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out  testing materials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Science*: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Approximately 112 minutes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Approximately  10 minutes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to collect testing materials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/>
                </a:tc>
              </a:tr>
            </a:tbl>
          </a:graphicData>
        </a:graphic>
      </p:graphicFrame>
      <p:sp>
        <p:nvSpPr>
          <p:cNvPr id="17434" name="TextBox 6"/>
          <p:cNvSpPr txBox="1">
            <a:spLocks noChangeArrowheads="1"/>
          </p:cNvSpPr>
          <p:nvPr/>
        </p:nvSpPr>
        <p:spPr bwMode="auto">
          <a:xfrm>
            <a:off x="2895600" y="64008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Program Guide, p. 7</a:t>
            </a:r>
          </a:p>
        </p:txBody>
      </p:sp>
      <p:sp>
        <p:nvSpPr>
          <p:cNvPr id="17435" name="TextBox 5"/>
          <p:cNvSpPr txBox="1">
            <a:spLocks noChangeArrowheads="1"/>
          </p:cNvSpPr>
          <p:nvPr/>
        </p:nvSpPr>
        <p:spPr bwMode="auto">
          <a:xfrm>
            <a:off x="52422" y="5566870"/>
            <a:ext cx="91915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1" dirty="0">
                <a:solidFill>
                  <a:schemeClr val="bg1"/>
                </a:solidFill>
              </a:rPr>
              <a:t>It is suggested that assessments be administered over a two-day </a:t>
            </a:r>
            <a:r>
              <a:rPr lang="en-US" altLang="en-US" sz="1400" b="1" dirty="0" smtClean="0">
                <a:solidFill>
                  <a:schemeClr val="bg1"/>
                </a:solidFill>
              </a:rPr>
              <a:t>time  </a:t>
            </a:r>
            <a:r>
              <a:rPr lang="en-US" altLang="en-US" sz="1400" b="1" dirty="0">
                <a:solidFill>
                  <a:schemeClr val="bg1"/>
                </a:solidFill>
              </a:rPr>
              <a:t>period.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0"/>
            <a:ext cx="8686800" cy="990600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 Decisions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6245225"/>
            <a:ext cx="12954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AB32214B-B138-4761-84C9-45F3F27EA179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b="1" smtClean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38200" y="1524000"/>
            <a:ext cx="7543800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Approximate  testing  times are only an estimate of the amount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of time it would take a student to complete the test.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 Assessments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not timed tests; every opportunity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should be provided for students to complete the test.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Due to the length of the tests, testing may be divided into two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sessions.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stopping point should be designated in advance for all classrooms/students.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should not be allowed to revisit a section on the test that was administered during a previous testing session.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2362200" y="62484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Program Guide, p. 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7207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Topics for Test Administrators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245225"/>
            <a:ext cx="1524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C3B00FE-F5BD-4CD4-B7BA-A030FB4854FB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b="1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73947" y="1066800"/>
            <a:ext cx="7543800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Testing </a:t>
            </a:r>
            <a:r>
              <a:rPr lang="en-US" alt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Calculator distribution for identified mathematic items</a:t>
            </a:r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Test administrator procedures for paper and computer-based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assessments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Plan for handling technical issues during testing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Receiving and handling test materials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Arranging for appropriate accommodations, as necessary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Preparation of materials prior to and after testing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Scanning and scoring procedures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Retrieving </a:t>
            </a:r>
            <a:r>
              <a:rPr lang="en-US" alt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 </a:t>
            </a: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Score Reports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Debriefing process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3276600" y="6324600"/>
            <a:ext cx="2514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Program Guide, p. 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304800"/>
            <a:ext cx="95250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Paper-Based Testing Procedures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14CF9F74-DBDB-4DC2-A024-E3BB9B3ECAC3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b="1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96260" y="1138424"/>
            <a:ext cx="855148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11188" indent="-6111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 a test booklet and an answer sheet directly to each  student.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students to write their name on the top left corner of the test booklet and answer sheet.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that students bubble their name or write their student ID number on the answer sheet (school-wide generic).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Prompt students to page through the test booklet to look for missing pages.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students’ attention to the pre-determined </a:t>
            </a: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stopping point </a:t>
            </a: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a test is to be administered in two sessions.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students to do their best and answer all questions.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 to page 19 of the Program Guide for each teacher to use as directions for administering the test</a:t>
            </a:r>
            <a:r>
              <a:rPr lang="en-US" alt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3657600" y="6519863"/>
            <a:ext cx="2590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Program Guide, pp. 18-19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796" y="-235920"/>
            <a:ext cx="8305800" cy="1143000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 Test Procedures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5225"/>
            <a:ext cx="10668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5EACFC7-E0EF-4E63-AF31-E5885C09F5BD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b="1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04800" y="1291130"/>
            <a:ext cx="84582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</a:rPr>
              <a:t>  </a:t>
            </a:r>
            <a:r>
              <a:rPr lang="en-US" altLang="en-US" sz="2000" dirty="0">
                <a:solidFill>
                  <a:schemeClr val="bg1"/>
                </a:solidFill>
              </a:rPr>
              <a:t>Collect testing materials individually from each student.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 Separate the testing materials.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bg1"/>
                </a:solidFill>
              </a:rPr>
              <a:t>Pack used test booklets for secure disposal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bg1"/>
                </a:solidFill>
              </a:rPr>
              <a:t>Discard unused answer sheets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bg1"/>
                </a:solidFill>
              </a:rPr>
              <a:t>Pack and retain unused test booklets at school for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   subsequent administrations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000" dirty="0">
                <a:solidFill>
                  <a:schemeClr val="bg1"/>
                </a:solidFill>
              </a:rPr>
              <a:t>Retain reference sheets for use in class, if applicable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 Scan answer sheets using </a:t>
            </a:r>
            <a:r>
              <a:rPr lang="en-US" altLang="en-US" sz="2000" dirty="0" smtClean="0">
                <a:solidFill>
                  <a:schemeClr val="bg1"/>
                </a:solidFill>
              </a:rPr>
              <a:t>XXXXXXX.</a:t>
            </a: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915400" cy="833015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Scanning Answer 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84582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 scanning process should be done after testing has ended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Resolve errors by viewing the “Scanning  Status”  feature and resolve any errors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Retrieve the Distractor Analysis report as means to verify that all students have a score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 to pages 26-28 in the program guide for rescanning or rescoring issues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 to pages 69-70 (Appendix E) of the program guide for possible solutions to scanning issues</a:t>
            </a:r>
          </a:p>
          <a:p>
            <a:pPr marL="0" indent="0" eaLnBrk="1" hangingPunct="1"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2355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848600" y="6381750"/>
            <a:ext cx="12954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F886CF76-5ABF-4CCF-A591-6CB664765CAC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b="1" smtClean="0"/>
          </a:p>
        </p:txBody>
      </p:sp>
      <p:sp>
        <p:nvSpPr>
          <p:cNvPr id="23557" name="TextBox 9"/>
          <p:cNvSpPr txBox="1">
            <a:spLocks noChangeArrowheads="1"/>
          </p:cNvSpPr>
          <p:nvPr/>
        </p:nvSpPr>
        <p:spPr bwMode="auto">
          <a:xfrm>
            <a:off x="3657600" y="6442075"/>
            <a:ext cx="266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Program Guide, pp. 26-28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9489"/>
            <a:ext cx="8610600" cy="91623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Printing Reports</a:t>
            </a:r>
            <a:r>
              <a:rPr lang="en-US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5225"/>
            <a:ext cx="10668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50B0A50E-F859-4BA7-B764-9BAD112C1B27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b="1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81000" y="1676400"/>
            <a:ext cx="8153400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 Downloading score reports as specified on the Schedule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    of Activities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 Provide reports to classroom teachers and  administrators as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    identified in the Program Guide on pages 43-45.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 Print answer keys for classroom teachers to use during </a:t>
            </a:r>
            <a:r>
              <a:rPr lang="en-US" altLang="en-US" sz="2000" dirty="0" smtClean="0">
                <a:solidFill>
                  <a:schemeClr val="bg1"/>
                </a:solidFill>
              </a:rPr>
              <a:t>debriefing   </a:t>
            </a: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    process (Program Guide, p. 60)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2971800" y="6324600"/>
            <a:ext cx="2819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Program Guide, pp. 43-54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69490"/>
            <a:ext cx="8458200" cy="756815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 Reports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245225"/>
            <a:ext cx="1219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21E3DC1D-261E-4907-9DB1-3BBB330F36CE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b="1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7188" y="1371600"/>
            <a:ext cx="8305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Useful reports that can be retrieved via </a:t>
            </a:r>
            <a:r>
              <a:rPr lang="en-US" altLang="en-US" sz="2400" dirty="0" smtClean="0">
                <a:solidFill>
                  <a:schemeClr val="bg1"/>
                </a:solidFill>
              </a:rPr>
              <a:t>XXXXXXX: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lvl="1">
              <a:spcBef>
                <a:spcPct val="0"/>
              </a:spcBef>
              <a:buSzPct val="115000"/>
              <a:buFont typeface="Arial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Report Card by Test</a:t>
            </a:r>
          </a:p>
          <a:p>
            <a:pPr lvl="1">
              <a:spcBef>
                <a:spcPct val="0"/>
              </a:spcBef>
              <a:buSzPct val="115000"/>
              <a:buFont typeface="Arial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 Progress Report</a:t>
            </a:r>
          </a:p>
          <a:p>
            <a:pPr lvl="1">
              <a:spcBef>
                <a:spcPct val="0"/>
              </a:spcBef>
              <a:buSzPct val="115000"/>
              <a:buFont typeface="Arial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 Item Analysis </a:t>
            </a:r>
          </a:p>
          <a:p>
            <a:pPr lvl="1">
              <a:spcBef>
                <a:spcPct val="0"/>
              </a:spcBef>
              <a:buSzPct val="115000"/>
              <a:buFont typeface="Arial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 Distractor Analysis</a:t>
            </a:r>
          </a:p>
          <a:p>
            <a:pPr lvl="1">
              <a:spcBef>
                <a:spcPct val="0"/>
              </a:spcBef>
              <a:buSzPct val="115000"/>
              <a:buFont typeface="Arial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 Score Analysis</a:t>
            </a:r>
          </a:p>
          <a:p>
            <a:pPr lvl="1">
              <a:spcBef>
                <a:spcPct val="0"/>
              </a:spcBef>
              <a:buSzPct val="115000"/>
              <a:buFont typeface="Arial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 Proficiency Report</a:t>
            </a:r>
          </a:p>
          <a:p>
            <a:pPr lvl="1">
              <a:spcBef>
                <a:spcPct val="0"/>
              </a:spcBef>
              <a:buSzPct val="115000"/>
              <a:buFont typeface="Arial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 At-Risk Students by Standard</a:t>
            </a:r>
          </a:p>
          <a:p>
            <a:pPr lvl="1">
              <a:spcBef>
                <a:spcPct val="0"/>
              </a:spcBef>
              <a:buSzPct val="115000"/>
              <a:buFont typeface="Arial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 Report Card by Standard (classes)</a:t>
            </a:r>
          </a:p>
          <a:p>
            <a:pPr lvl="1">
              <a:spcBef>
                <a:spcPct val="0"/>
              </a:spcBef>
              <a:buSzPct val="115000"/>
              <a:buFont typeface="Arial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 Test Summary</a:t>
            </a:r>
          </a:p>
          <a:p>
            <a:pPr lvl="1">
              <a:spcBef>
                <a:spcPct val="0"/>
              </a:spcBef>
              <a:buSzPct val="115000"/>
              <a:buFont typeface="Arial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 Demographic Item Performance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228600" y="1138425"/>
            <a:ext cx="861914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</a:rPr>
              <a:t> </a:t>
            </a:r>
            <a:r>
              <a:rPr lang="en-US" altLang="en-US" sz="2000" dirty="0">
                <a:solidFill>
                  <a:schemeClr val="bg1"/>
                </a:solidFill>
              </a:rPr>
              <a:t>Monitor student progress of the Next Generation Sunshine State </a:t>
            </a:r>
            <a:r>
              <a:rPr lang="en-US" altLang="en-US" sz="2000" dirty="0" smtClean="0">
                <a:solidFill>
                  <a:schemeClr val="bg1"/>
                </a:solidFill>
              </a:rPr>
              <a:t>Standards </a:t>
            </a:r>
            <a:r>
              <a:rPr lang="en-US" altLang="en-US" sz="2000" dirty="0">
                <a:solidFill>
                  <a:schemeClr val="bg1"/>
                </a:solidFill>
              </a:rPr>
              <a:t>(NGSSS</a:t>
            </a:r>
            <a:r>
              <a:rPr lang="en-US" altLang="en-US" sz="2000" dirty="0" smtClean="0">
                <a:solidFill>
                  <a:schemeClr val="bg1"/>
                </a:solidFill>
              </a:rPr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Provide valid and reliable information regarding content mastery </a:t>
            </a:r>
            <a:r>
              <a:rPr lang="en-US" altLang="en-US" sz="2000" dirty="0" smtClean="0">
                <a:solidFill>
                  <a:schemeClr val="bg1"/>
                </a:solidFill>
              </a:rPr>
              <a:t>and/or instructional focus</a:t>
            </a:r>
            <a:r>
              <a:rPr lang="en-US" altLang="en-US" sz="2000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Utilize the data to make meaningful and timely curricular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   decisions.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Progress reporting tool for School Improvement Plans.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>
          <a:xfrm>
            <a:off x="1365195" y="-33957"/>
            <a:ext cx="7024429" cy="720725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Purpose</a:t>
            </a: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245225"/>
            <a:ext cx="990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2AAA847D-BA9A-4694-B01A-93388B1DD73C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627" y="0"/>
            <a:ext cx="8829675" cy="720725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Levels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89659953"/>
              </p:ext>
            </p:extLst>
          </p:nvPr>
        </p:nvGraphicFramePr>
        <p:xfrm>
          <a:off x="340072" y="2054655"/>
          <a:ext cx="8398775" cy="4177370"/>
        </p:xfrm>
        <a:graphic>
          <a:graphicData uri="http://schemas.openxmlformats.org/drawingml/2006/table">
            <a:tbl>
              <a:tblPr/>
              <a:tblGrid>
                <a:gridCol w="2233410"/>
                <a:gridCol w="6165365"/>
              </a:tblGrid>
              <a:tr h="12216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Satisfactory Progress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429" marR="544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This student demonstrated a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satisfactory level of achievement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on the content focus of the Florida Sunshine State Standards assessed during this instructional period.  To attain high levels of achievement in this content area, the student must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receive continued instruction on the challenging content and skills across the benchmarks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designated for this grade level. 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429" marR="544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35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Limited Progress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429" marR="544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This student demonstrated a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limited level of achievement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 the content focus of the Florida Sunshine State Standards assessed during this instructional period.  To attain high levels of achievement in this content area, the student must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receive targeted interventions and remediation in the areas of concern, and continued instruction on the challenging content and skills across the benchmarks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designated for this grade level.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429" marR="544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21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Insufficient Progress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429" marR="544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This student demonstrated an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insufficient level of achievement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on the content focus of the Florida Sunshine State Standards assessed during this instructional period.  To attain high levels of achievement in this content area, the student must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receive intensive interventions and remediation in the areas of concern, and continued instruction on the challenging content and skills across the benchmarks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designated for this grade level.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429" marR="544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848600" y="6381750"/>
            <a:ext cx="14478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99CB9EC0-DB8E-44F3-8827-A2F82C0A08F3}" type="slidenum">
              <a:rPr lang="en-GB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GB" altLang="en-US" sz="1400" b="1" smtClean="0"/>
          </a:p>
        </p:txBody>
      </p:sp>
      <p:sp>
        <p:nvSpPr>
          <p:cNvPr id="26642" name="Rectangle 4"/>
          <p:cNvSpPr>
            <a:spLocks noChangeArrowheads="1"/>
          </p:cNvSpPr>
          <p:nvPr/>
        </p:nvSpPr>
        <p:spPr bwMode="auto">
          <a:xfrm>
            <a:off x="685800" y="990600"/>
            <a:ext cx="815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.</a:t>
            </a:r>
          </a:p>
        </p:txBody>
      </p:sp>
      <p:sp>
        <p:nvSpPr>
          <p:cNvPr id="26644" name="TextBox 1"/>
          <p:cNvSpPr txBox="1">
            <a:spLocks noChangeArrowheads="1"/>
          </p:cNvSpPr>
          <p:nvPr/>
        </p:nvSpPr>
        <p:spPr bwMode="auto">
          <a:xfrm>
            <a:off x="157960" y="1164432"/>
            <a:ext cx="876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bg1"/>
                </a:solidFill>
              </a:rPr>
              <a:t>The following performance levels will be used for science, grades 5 and 8; and biology.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-784183" y="0"/>
            <a:ext cx="9928225" cy="9810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Disposition and Retention </a:t>
            </a:r>
            <a:b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Materials</a:t>
            </a:r>
          </a:p>
        </p:txBody>
      </p:sp>
      <p:sp>
        <p:nvSpPr>
          <p:cNvPr id="2765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245225"/>
            <a:ext cx="10668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3E44F371-938A-4047-BF49-7EC9A52F2729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b="1" smtClean="0"/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723900" y="1291130"/>
            <a:ext cx="7391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12648" indent="-612648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reference sheets may be retained at the school site for subsequent administrations.</a:t>
            </a:r>
          </a:p>
          <a:p>
            <a:pPr marL="612648" indent="-612648" algn="just">
              <a:buFont typeface="Wingdings" pitchFamily="2" charset="2"/>
              <a:buChar char="§"/>
              <a:defRPr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648" indent="-612648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Reading, Mathematics, Science, and Social Studies materials for the visually impaired should be destroyed securely at the school site.    </a:t>
            </a:r>
          </a:p>
          <a:p>
            <a:pPr marL="612648" indent="-612648" algn="just">
              <a:buFont typeface="Wingdings" pitchFamily="2" charset="2"/>
              <a:buChar char="§"/>
              <a:defRPr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648" indent="-612648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Unused regular print Reading, Mathematics, and Science test booklets should be retained at the school site for subsequent administrations. </a:t>
            </a:r>
          </a:p>
          <a:p>
            <a:pPr marL="612648" indent="-612648" algn="just">
              <a:buFont typeface="Wingdings" pitchFamily="2" charset="2"/>
              <a:buChar char="§"/>
              <a:defRPr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Used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regular print Reading, Mathematics, and Science test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booklets should be securely destroyed. (Do not loosely place  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test booklets in a  trash can or dumpster.)</a:t>
            </a:r>
          </a:p>
          <a:p>
            <a:pPr marL="612648" indent="-612648" algn="just">
              <a:buFont typeface="Wingdings" pitchFamily="2" charset="2"/>
              <a:buChar char="§"/>
              <a:defRPr/>
            </a:pPr>
            <a:endParaRPr lang="en-US" dirty="0"/>
          </a:p>
          <a:p>
            <a:pPr marL="612648" indent="-612648" algn="just">
              <a:buFont typeface="Wingdings" pitchFamily="2" charset="2"/>
              <a:buChar char="§"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2286000" y="4495800"/>
            <a:ext cx="685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304800" y="76200"/>
            <a:ext cx="9372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Disposition and Retention </a:t>
            </a:r>
            <a:b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Materials (cont.)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1143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FDCB55A-6806-484C-8A98-A8E1C980345B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b="1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62000" y="1524000"/>
            <a:ext cx="83820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</a:rPr>
              <a:t>   </a:t>
            </a:r>
            <a:r>
              <a:rPr lang="en-US" altLang="en-US" sz="1800" b="1" dirty="0">
                <a:solidFill>
                  <a:schemeClr val="bg1"/>
                </a:solidFill>
              </a:rPr>
              <a:t>No used or unused </a:t>
            </a:r>
            <a:r>
              <a:rPr lang="en-US" altLang="en-US" sz="1800" dirty="0">
                <a:solidFill>
                  <a:schemeClr val="bg1"/>
                </a:solidFill>
              </a:rPr>
              <a:t>test booklets may be sent home with  students.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</a:rPr>
              <a:t>  Test booklets may be used for debriefing purposes with colleagues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    students.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</a:rPr>
              <a:t>  Test booklets should not be used on an ongoing instructional basis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    beyond initial debriefing period.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1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</a:rPr>
              <a:t>  Store materials in a secure location to be used in subsequent years.</a:t>
            </a:r>
          </a:p>
          <a:p>
            <a:pPr eaLnBrk="1" hangingPunct="1">
              <a:spcBef>
                <a:spcPct val="0"/>
              </a:spcBef>
              <a:buFontTx/>
              <a:buBlip>
                <a:blip r:embed="rId3"/>
              </a:buBlip>
            </a:pPr>
            <a:endParaRPr lang="en-US" altLang="en-US" sz="1800" dirty="0">
              <a:solidFill>
                <a:srgbClr val="002948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2948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87"/>
            <a:ext cx="7391400" cy="987308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Debriefing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245225"/>
            <a:ext cx="1371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241B53D7-4A3E-4D76-93E2-F4C264A6D93A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b="1" smtClean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-304800" y="1600200"/>
            <a:ext cx="9144000" cy="449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338138" eaLnBrk="1" hangingPunct="1">
              <a:buFont typeface="Wingdings" pitchFamily="2" charset="2"/>
              <a:buChar char="§"/>
              <a:tabLst>
                <a:tab pos="574675" algn="l"/>
              </a:tabLst>
              <a:defRPr/>
            </a:pPr>
            <a:r>
              <a:rPr lang="en-US" altLang="en-US" sz="2000" dirty="0" smtClean="0">
                <a:solidFill>
                  <a:schemeClr val="bg1"/>
                </a:solidFill>
              </a:rPr>
              <a:t>Collaborative debriefings (administration, department heads,  and   </a:t>
            </a:r>
          </a:p>
          <a:p>
            <a:pPr eaLnBrk="1" hangingPunct="1">
              <a:defRPr/>
            </a:pPr>
            <a:r>
              <a:rPr lang="en-US" altLang="en-US" sz="2000" dirty="0" smtClean="0">
                <a:solidFill>
                  <a:schemeClr val="bg1"/>
                </a:solidFill>
              </a:rPr>
              <a:t>     classroom teachers); should take place in a timely manner to identify  </a:t>
            </a:r>
          </a:p>
          <a:p>
            <a:pPr eaLnBrk="1" hangingPunct="1">
              <a:defRPr/>
            </a:pPr>
            <a:r>
              <a:rPr lang="en-US" altLang="en-US" sz="2000" dirty="0" smtClean="0">
                <a:solidFill>
                  <a:schemeClr val="bg1"/>
                </a:solidFill>
              </a:rPr>
              <a:t>     strengths and weaknesses in order to effectively target instruction.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bg1"/>
                </a:solidFill>
              </a:rPr>
              <a:t>    Classroom debriefings (classroom teacher with students): provide   </a:t>
            </a:r>
          </a:p>
          <a:p>
            <a:pPr eaLnBrk="1" hangingPunct="1">
              <a:defRPr/>
            </a:pPr>
            <a:r>
              <a:rPr lang="en-US" altLang="en-US" sz="2000" dirty="0" smtClean="0">
                <a:solidFill>
                  <a:schemeClr val="bg1"/>
                </a:solidFill>
              </a:rPr>
              <a:t>      students  with the opportunity to review their responses and teachers with   </a:t>
            </a:r>
          </a:p>
          <a:p>
            <a:pPr eaLnBrk="1" hangingPunct="1">
              <a:defRPr/>
            </a:pPr>
            <a:r>
              <a:rPr lang="en-US" altLang="en-US" sz="2000" dirty="0" smtClean="0">
                <a:solidFill>
                  <a:schemeClr val="bg1"/>
                </a:solidFill>
              </a:rPr>
              <a:t>      teachable moments to identify and address concepts not initially </a:t>
            </a:r>
          </a:p>
          <a:p>
            <a:pPr eaLnBrk="1" hangingPunct="1">
              <a:defRPr/>
            </a:pPr>
            <a:r>
              <a:rPr lang="en-US" altLang="en-US" sz="2000" dirty="0" smtClean="0">
                <a:solidFill>
                  <a:schemeClr val="bg1"/>
                </a:solidFill>
              </a:rPr>
              <a:t>      understood.</a:t>
            </a:r>
          </a:p>
          <a:p>
            <a:pPr eaLnBrk="1" hangingPunct="1">
              <a:defRPr/>
            </a:pPr>
            <a:endParaRPr lang="en-US" altLang="en-US" sz="2000" dirty="0" smtClean="0">
              <a:solidFill>
                <a:schemeClr val="bg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en-US" sz="2000" dirty="0" smtClean="0">
                <a:solidFill>
                  <a:schemeClr val="bg1"/>
                </a:solidFill>
              </a:rPr>
              <a:t>   The Mid-Year Assessments should be used to determine essential    </a:t>
            </a:r>
          </a:p>
          <a:p>
            <a:pPr eaLnBrk="1" hangingPunct="1">
              <a:defRPr/>
            </a:pP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    information on students learning by analyzing data, providing  </a:t>
            </a:r>
          </a:p>
          <a:p>
            <a:pPr eaLnBrk="1" hangingPunct="1">
              <a:defRPr/>
            </a:pP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    interventions, and targeting differentiated instruction. </a:t>
            </a:r>
            <a:endParaRPr lang="en-US" altLang="en-US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endParaRPr lang="en-US" altLang="en-US" sz="22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defRPr/>
            </a:pPr>
            <a:endParaRPr lang="en-US" altLang="en-US" sz="2200" dirty="0" smtClean="0">
              <a:solidFill>
                <a:srgbClr val="000066"/>
              </a:solidFill>
            </a:endParaRP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3200400" y="6324600"/>
            <a:ext cx="2362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Program Guide, p. 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4375" y="0"/>
            <a:ext cx="6878637" cy="1066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Debriefing Guidelines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endParaRPr lang="en-US" altLang="en-US" sz="4000" dirty="0" smtClean="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245225"/>
            <a:ext cx="1143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5D2DE0E-AA8F-42B5-AFC1-E37DBC7A0994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b="1" smtClean="0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296261" y="1371600"/>
            <a:ext cx="870418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Provide students with their test and answer sheet.</a:t>
            </a: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000" dirty="0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Discuss any items you found to be problematic for the class </a:t>
            </a:r>
            <a:r>
              <a:rPr lang="en-US" altLang="en-US" sz="2000" dirty="0" smtClean="0">
                <a:solidFill>
                  <a:schemeClr val="bg1"/>
                </a:solidFill>
              </a:rPr>
              <a:t>as </a:t>
            </a:r>
            <a:r>
              <a:rPr lang="en-US" altLang="en-US" sz="2000" dirty="0">
                <a:solidFill>
                  <a:schemeClr val="bg1"/>
                </a:solidFill>
              </a:rPr>
              <a:t>a whole.</a:t>
            </a: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000" dirty="0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Listen to students’ comments and reactions.</a:t>
            </a: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000" dirty="0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Make notes of any deficient or problematic areas during </a:t>
            </a:r>
            <a:r>
              <a:rPr lang="en-US" altLang="en-US" sz="2000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     this process.</a:t>
            </a: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000" dirty="0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 smtClean="0">
                <a:solidFill>
                  <a:schemeClr val="bg1"/>
                </a:solidFill>
              </a:rPr>
              <a:t>Plan strategic intervention activities and  differentiated instruction based on assessment data and debriefing process 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3429000" y="6324600"/>
            <a:ext cx="213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Program Guide, p. 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34130" y="222195"/>
            <a:ext cx="5257800" cy="1143000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Contacts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17900" y="1443835"/>
            <a:ext cx="7315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Ms. Felicia Mallory, Executive Director FMallory@dadeschools.net</a:t>
            </a:r>
            <a:br>
              <a:rPr lang="en-US" altLang="en-US" sz="2000" b="1" dirty="0">
                <a:solidFill>
                  <a:schemeClr val="bg1"/>
                </a:solidFill>
              </a:rPr>
            </a:br>
            <a:r>
              <a:rPr lang="en-US" altLang="en-US" sz="2000" b="1" dirty="0">
                <a:solidFill>
                  <a:schemeClr val="bg1"/>
                </a:solidFill>
              </a:rPr>
              <a:t>Phone: 305-995-1213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89400" y="2818180"/>
            <a:ext cx="6172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Ms. </a:t>
            </a:r>
            <a:r>
              <a:rPr lang="en-US" altLang="en-US" sz="2000" b="1" dirty="0" err="1">
                <a:solidFill>
                  <a:schemeClr val="bg1"/>
                </a:solidFill>
              </a:rPr>
              <a:t>Denetra</a:t>
            </a:r>
            <a:r>
              <a:rPr lang="en-US" altLang="en-US" sz="2000" b="1" dirty="0">
                <a:solidFill>
                  <a:schemeClr val="bg1"/>
                </a:solidFill>
              </a:rPr>
              <a:t> Collins, Staff Specialist</a:t>
            </a:r>
            <a:br>
              <a:rPr lang="en-US" altLang="en-US" sz="2000" b="1" dirty="0">
                <a:solidFill>
                  <a:schemeClr val="bg1"/>
                </a:solidFill>
              </a:rPr>
            </a:br>
            <a:r>
              <a:rPr lang="en-US" altLang="en-US" sz="2000" b="1" dirty="0">
                <a:solidFill>
                  <a:schemeClr val="bg1"/>
                </a:solidFill>
              </a:rPr>
              <a:t>Collinsd@dadeschools.net</a:t>
            </a:r>
            <a:br>
              <a:rPr lang="en-US" altLang="en-US" sz="2000" b="1" dirty="0">
                <a:solidFill>
                  <a:schemeClr val="bg1"/>
                </a:solidFill>
              </a:rPr>
            </a:br>
            <a:r>
              <a:rPr lang="en-US" altLang="en-US" sz="2000" b="1" dirty="0">
                <a:solidFill>
                  <a:schemeClr val="bg1"/>
                </a:solidFill>
              </a:rPr>
              <a:t>Phone: 305-995-4580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670605" y="5108755"/>
            <a:ext cx="701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Student Assessment and Educational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305-995-7520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066800" y="1371600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000" dirty="0">
              <a:solidFill>
                <a:schemeClr val="accent5">
                  <a:lumMod val="50000"/>
                </a:schemeClr>
              </a:solidFill>
              <a:cs typeface="+mn-cs"/>
            </a:endParaRPr>
          </a:p>
          <a:p>
            <a:pPr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>
          <a:xfrm>
            <a:off x="1083365" y="-83215"/>
            <a:ext cx="6786680" cy="720725"/>
          </a:xfrm>
          <a:prstGeom prst="rect">
            <a:avLst/>
          </a:prstGeom>
          <a:noFill/>
        </p:spPr>
        <p:txBody>
          <a:bodyPr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Students To Be Tested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1241425"/>
            <a:ext cx="85344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 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eligible students* must take the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 Interim Assessment in Science</a:t>
            </a:r>
          </a:p>
          <a:p>
            <a:pPr>
              <a:defRPr/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3413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Grades 5,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94424" y="6177690"/>
            <a:ext cx="762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993FFFF-F60A-4AF5-9046-CF59757CFCD1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b="1" dirty="0" smtClean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71450" y="5112543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*Students MUST take the test corresponding to the grade level in which they are listed in ISIS. </a:t>
            </a:r>
          </a:p>
          <a:p>
            <a:pPr>
              <a:defRPr/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223" name="TextBox 4"/>
          <p:cNvSpPr txBox="1">
            <a:spLocks noChangeArrowheads="1"/>
          </p:cNvSpPr>
          <p:nvPr/>
        </p:nvSpPr>
        <p:spPr bwMode="auto">
          <a:xfrm>
            <a:off x="3429000" y="6291263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FFFF00"/>
                </a:solidFill>
              </a:rPr>
              <a:t>Program Guide, p.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"/>
            <a:ext cx="7635250" cy="527604"/>
          </a:xfrm>
          <a:extLst/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 Format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91400" y="6381750"/>
            <a:ext cx="1524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EE0FCC5-CD65-4EAE-BC37-0A8CF62294DB}" type="slidenum">
              <a:rPr lang="en-US" altLang="en-US" sz="1400" b="1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b="1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499297"/>
              </p:ext>
            </p:extLst>
          </p:nvPr>
        </p:nvGraphicFramePr>
        <p:xfrm>
          <a:off x="448964" y="2207360"/>
          <a:ext cx="8093365" cy="144549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17626"/>
                <a:gridCol w="4275739"/>
              </a:tblGrid>
              <a:tr h="610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Content- Area </a:t>
                      </a:r>
                      <a:endParaRPr lang="en-US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Paper-Based </a:t>
                      </a:r>
                      <a:r>
                        <a:rPr lang="en-US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Tests </a:t>
                      </a:r>
                      <a:endParaRPr lang="en-US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Science </a:t>
                      </a:r>
                      <a:endParaRPr lang="en-US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Grades 5</a:t>
                      </a:r>
                      <a:r>
                        <a:rPr lang="en-US" sz="1800" baseline="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and</a:t>
                      </a: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 8 </a:t>
                      </a:r>
                      <a:endParaRPr lang="en-US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1" name="TextBox 4"/>
          <p:cNvSpPr txBox="1">
            <a:spLocks noChangeArrowheads="1"/>
          </p:cNvSpPr>
          <p:nvPr/>
        </p:nvSpPr>
        <p:spPr bwMode="auto">
          <a:xfrm>
            <a:off x="3429000" y="643255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Program Guide, p.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228600" y="833015"/>
            <a:ext cx="9372600" cy="1143000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 Window</a:t>
            </a:r>
          </a:p>
        </p:txBody>
      </p:sp>
      <p:sp>
        <p:nvSpPr>
          <p:cNvPr id="1126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96200" y="6172200"/>
            <a:ext cx="16764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7993669C-596E-4D35-87EA-E0875955F148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b="1" smtClean="0"/>
          </a:p>
        </p:txBody>
      </p:sp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514632"/>
              </p:ext>
            </p:extLst>
          </p:nvPr>
        </p:nvGraphicFramePr>
        <p:xfrm>
          <a:off x="266700" y="1981200"/>
          <a:ext cx="8610600" cy="2270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8200"/>
                <a:gridCol w="3962400"/>
              </a:tblGrid>
              <a:tr h="5334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Baseline Administration Windows</a:t>
                      </a:r>
                      <a:endParaRPr lang="en-US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45710" marB="4571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Subjects</a:t>
                      </a:r>
                      <a:r>
                        <a:rPr lang="en-US" sz="180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 and Grade Levels</a:t>
                      </a:r>
                      <a:endParaRPr lang="en-US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45710" marB="4571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7467">
                <a:tc>
                  <a:txBody>
                    <a:bodyPr/>
                    <a:lstStyle/>
                    <a:p>
                      <a:pPr algn="l"/>
                      <a:endParaRPr lang="en-US" sz="18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August</a:t>
                      </a:r>
                      <a:r>
                        <a:rPr lang="en-US" sz="180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 24</a:t>
                      </a: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– September</a:t>
                      </a:r>
                      <a:r>
                        <a:rPr lang="en-US" sz="180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 18, 2015 </a:t>
                      </a:r>
                      <a:endParaRPr lang="en-US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T="45710" marB="4571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-"/>
                      </a:pPr>
                      <a:endParaRPr lang="en-US" sz="18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Science: Grades  5</a:t>
                      </a:r>
                      <a:r>
                        <a:rPr lang="en-US" sz="180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 and 8 </a:t>
                      </a:r>
                      <a:r>
                        <a:rPr lang="en-US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6200" y="35169"/>
            <a:ext cx="9067800" cy="715963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Items Per Test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690220"/>
              </p:ext>
            </p:extLst>
          </p:nvPr>
        </p:nvGraphicFramePr>
        <p:xfrm>
          <a:off x="448965" y="2054655"/>
          <a:ext cx="8390235" cy="2688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0970"/>
                <a:gridCol w="5039265"/>
              </a:tblGrid>
              <a:tr h="68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Grade Level</a:t>
                      </a:r>
                      <a:endParaRPr kumimoji="0" lang="en-US" sz="1800" b="1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Items</a:t>
                      </a:r>
                      <a:endParaRPr kumimoji="0" lang="en-US" sz="1800" b="1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kumimoji="0" lang="en-US" sz="1800" b="1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66</a:t>
                      </a:r>
                      <a:endParaRPr kumimoji="0" lang="en-US" sz="1800" b="0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kumimoji="0" lang="en-US" sz="1800" b="1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73</a:t>
                      </a:r>
                      <a:endParaRPr kumimoji="0" lang="en-US" sz="1800" b="0" i="0" u="none" strike="noStrike" cap="none" normalizeH="0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59" name="Slide Number Placeholder 4"/>
          <p:cNvSpPr txBox="1">
            <a:spLocks/>
          </p:cNvSpPr>
          <p:nvPr/>
        </p:nvSpPr>
        <p:spPr bwMode="auto">
          <a:xfrm>
            <a:off x="8001000" y="6245225"/>
            <a:ext cx="1143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100BC569-DC19-4ADB-ACE0-05E425F337E6}" type="slidenum">
              <a:rPr lang="en-US" altLang="en-US" sz="1400" b="1"/>
              <a:pPr algn="ct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228600" y="1819275"/>
            <a:ext cx="86106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800" dirty="0">
                <a:solidFill>
                  <a:schemeClr val="bg1"/>
                </a:solidFill>
              </a:rPr>
              <a:t>  </a:t>
            </a:r>
            <a:r>
              <a:rPr lang="en-US" altLang="en-US" sz="2000" dirty="0">
                <a:solidFill>
                  <a:schemeClr val="bg1"/>
                </a:solidFill>
              </a:rPr>
              <a:t>Accommodations must be provided for students with disabilities,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   students with 504 plans, and English language learners.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 Use of accommodations must be dictated by a student’s  educational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   plan and mirror those consistently being used for  curricular instruction.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 Reading tests cannot be read to students because the tests are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   designed to assess reading comprehension.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bg1"/>
                </a:solidFill>
              </a:rPr>
              <a:t>  Refer to the Program Guide section on </a:t>
            </a:r>
            <a:r>
              <a:rPr lang="en-US" altLang="en-US" sz="2000" i="1" dirty="0">
                <a:solidFill>
                  <a:schemeClr val="bg1"/>
                </a:solidFill>
              </a:rPr>
              <a:t>Students to be Tested</a:t>
            </a:r>
            <a:r>
              <a:rPr lang="en-US" altLang="en-US" sz="2000" dirty="0">
                <a:solidFill>
                  <a:schemeClr val="bg1"/>
                </a:solidFill>
              </a:rPr>
              <a:t> for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   further details on  Accommodations (page 5).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None/>
            </a:pPr>
            <a:endParaRPr lang="en-US" altLang="en-US" sz="2000" dirty="0">
              <a:solidFill>
                <a:srgbClr val="FFFF00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3398"/>
            <a:ext cx="8839200" cy="6669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Accommodations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43800" y="6245225"/>
            <a:ext cx="1600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A85E22B-2884-46EC-9C77-F0DBC97A9CAF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b="1" smtClean="0"/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3505200" y="6248400"/>
            <a:ext cx="2743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Program Guide, pp. 10-11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4187" y="-10023"/>
            <a:ext cx="9144000" cy="838200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 of Materials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81750"/>
            <a:ext cx="10668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2E6247-E2E9-474F-8466-764FA8D14874}" type="slidenum">
              <a:rPr lang="en-US" altLang="en-US" sz="1400" b="1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b="1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2399" y="1370013"/>
            <a:ext cx="884804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all materials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upon receipt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materials are missing from your order, please contact Student  Assessment and Educational Testing at 305-995-7520.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Charter Schools must print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 from provided PDF files (specified grade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levels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Verify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rosters with school list to ensure that students are enrolled 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Print Reference Sheets for grade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science 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Print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Sheets for paper-based assessments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Train new test administrators on administration procedures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Plan for use of calculators for specified grade levels and content areas.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Prepare Teacher Count Sheet (Appendix B of the Program Guide)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2362200" y="6394450"/>
            <a:ext cx="3733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Program Guide, pp. 6- 8 and 10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81000" y="1676400"/>
            <a:ext cx="8153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solidFill>
                  <a:schemeClr val="bg1"/>
                </a:solidFill>
              </a:rPr>
              <a:t>Answer sheets are available for printing as specified on the Schedule of  Activities for the current testing window.</a:t>
            </a:r>
            <a:endParaRPr lang="en-US" altLang="en-US" sz="1600" b="1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solidFill>
                  <a:schemeClr val="bg1"/>
                </a:solidFill>
              </a:rPr>
              <a:t>Students listed in ISIS on or before the designated date will have their name on a answer sheet.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solidFill>
                  <a:schemeClr val="bg1"/>
                </a:solidFill>
              </a:rPr>
              <a:t>Students entering after the designated date will need a blank answer sheet.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solidFill>
                  <a:schemeClr val="bg1"/>
                </a:solidFill>
              </a:rPr>
              <a:t>Specific answer sheets should be printed by teacher and grade level/content area.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solidFill>
                  <a:schemeClr val="bg1"/>
                </a:solidFill>
              </a:rPr>
              <a:t>Master student answer sheets should be printed from a high-quality printer laser printer and copied using a high-quality copier.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solidFill>
                  <a:schemeClr val="bg1"/>
                </a:solidFill>
              </a:rPr>
              <a:t>Retake answer sheets should be printed from the appropriate folder for valid and reliable reporting purposes.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endParaRPr lang="en-US" altLang="en-US" sz="3200" dirty="0" smtClean="0">
              <a:solidFill>
                <a:srgbClr val="000066"/>
              </a:solidFill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3200" b="1" dirty="0" smtClean="0">
              <a:solidFill>
                <a:srgbClr val="000066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51484" y="-6405"/>
            <a:ext cx="9153525" cy="720725"/>
          </a:xfrm>
        </p:spPr>
        <p:txBody>
          <a:bodyPr/>
          <a:lstStyle/>
          <a:p>
            <a:pPr algn="ctr" eaLnBrk="1" hangingPunct="1"/>
            <a:r>
              <a:rPr lang="en-US" altLang="en-US" sz="4000" b="1" dirty="0" smtClean="0"/>
              <a:t>Printing Answer Sheets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6172200"/>
            <a:ext cx="1524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7C4F2287-7B28-4503-B5BD-B1A1DCEA62EF}" type="slidenum">
              <a:rPr lang="en-US" altLang="en-US" sz="1400" b="1" smtClean="0"/>
              <a:pPr algn="ct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b="1" smtClean="0"/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3505200" y="6172200"/>
            <a:ext cx="2895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Program Guide, pp. 19-25</a:t>
            </a: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2667000" y="5486400"/>
            <a:ext cx="548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1825</Words>
  <Application>Microsoft Office PowerPoint</Application>
  <PresentationFormat>On-screen Show (4:3)</PresentationFormat>
  <Paragraphs>318</Paragraphs>
  <Slides>25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Administration Format</vt:lpstr>
      <vt:lpstr>Administration Window</vt:lpstr>
      <vt:lpstr>Number of Items Per Test</vt:lpstr>
      <vt:lpstr>Accommodations</vt:lpstr>
      <vt:lpstr>Preparation of Materials</vt:lpstr>
      <vt:lpstr>Printing Answer Sheets</vt:lpstr>
      <vt:lpstr>Assembling Classroom Test Materials</vt:lpstr>
      <vt:lpstr>Assembling Classroom Test Materials</vt:lpstr>
      <vt:lpstr>Approximate Testing Times</vt:lpstr>
      <vt:lpstr>Administration Decisions</vt:lpstr>
      <vt:lpstr>Training Topics for Test Administrators</vt:lpstr>
      <vt:lpstr>Paper-Based Testing Procedures</vt:lpstr>
      <vt:lpstr>Post Test Procedures</vt:lpstr>
      <vt:lpstr>Scanning Answer Sheets</vt:lpstr>
      <vt:lpstr>Printing Reports </vt:lpstr>
      <vt:lpstr>Score Reports</vt:lpstr>
      <vt:lpstr>Performance Levels</vt:lpstr>
      <vt:lpstr>Disposition and Retention  of Materials</vt:lpstr>
      <vt:lpstr>Disposition and Retention  of Materials (cont.)</vt:lpstr>
      <vt:lpstr>Debriefing</vt:lpstr>
      <vt:lpstr>Debriefing Guidelines </vt:lpstr>
      <vt:lpstr>Program Contacts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Mallory, Felicia W.</cp:lastModifiedBy>
  <cp:revision>43</cp:revision>
  <dcterms:created xsi:type="dcterms:W3CDTF">2013-08-21T19:17:07Z</dcterms:created>
  <dcterms:modified xsi:type="dcterms:W3CDTF">2015-08-14T16:55:28Z</dcterms:modified>
</cp:coreProperties>
</file>