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256" r:id="rId2"/>
    <p:sldId id="511" r:id="rId3"/>
    <p:sldId id="503" r:id="rId4"/>
    <p:sldId id="504" r:id="rId5"/>
    <p:sldId id="585" r:id="rId6"/>
    <p:sldId id="586" r:id="rId7"/>
    <p:sldId id="587" r:id="rId8"/>
    <p:sldId id="588" r:id="rId9"/>
    <p:sldId id="589" r:id="rId10"/>
    <p:sldId id="590" r:id="rId11"/>
    <p:sldId id="591" r:id="rId12"/>
    <p:sldId id="592" r:id="rId13"/>
    <p:sldId id="593" r:id="rId14"/>
    <p:sldId id="594" r:id="rId15"/>
    <p:sldId id="632" r:id="rId16"/>
    <p:sldId id="633" r:id="rId17"/>
    <p:sldId id="634" r:id="rId18"/>
    <p:sldId id="635" r:id="rId19"/>
    <p:sldId id="636" r:id="rId20"/>
    <p:sldId id="637" r:id="rId21"/>
    <p:sldId id="638" r:id="rId22"/>
    <p:sldId id="639" r:id="rId23"/>
    <p:sldId id="640" r:id="rId24"/>
    <p:sldId id="641" r:id="rId25"/>
    <p:sldId id="642" r:id="rId26"/>
    <p:sldId id="643" r:id="rId27"/>
    <p:sldId id="644" r:id="rId28"/>
    <p:sldId id="645" r:id="rId29"/>
    <p:sldId id="646" r:id="rId30"/>
    <p:sldId id="647" r:id="rId31"/>
    <p:sldId id="648" r:id="rId32"/>
    <p:sldId id="649" r:id="rId33"/>
    <p:sldId id="650" r:id="rId34"/>
    <p:sldId id="651" r:id="rId35"/>
    <p:sldId id="652" r:id="rId36"/>
    <p:sldId id="653" r:id="rId37"/>
    <p:sldId id="654" r:id="rId38"/>
    <p:sldId id="655" r:id="rId39"/>
    <p:sldId id="656" r:id="rId40"/>
    <p:sldId id="657" r:id="rId41"/>
    <p:sldId id="658" r:id="rId42"/>
    <p:sldId id="578" r:id="rId43"/>
    <p:sldId id="579" r:id="rId44"/>
    <p:sldId id="580" r:id="rId45"/>
    <p:sldId id="581" r:id="rId46"/>
    <p:sldId id="582" r:id="rId47"/>
    <p:sldId id="534" r:id="rId48"/>
    <p:sldId id="535" r:id="rId49"/>
    <p:sldId id="620" r:id="rId50"/>
    <p:sldId id="536" r:id="rId51"/>
    <p:sldId id="659" r:id="rId52"/>
    <p:sldId id="539" r:id="rId53"/>
    <p:sldId id="540" r:id="rId54"/>
    <p:sldId id="616" r:id="rId55"/>
    <p:sldId id="617" r:id="rId56"/>
    <p:sldId id="618" r:id="rId57"/>
    <p:sldId id="543" r:id="rId58"/>
    <p:sldId id="544" r:id="rId59"/>
    <p:sldId id="545" r:id="rId60"/>
    <p:sldId id="546" r:id="rId61"/>
    <p:sldId id="619" r:id="rId62"/>
    <p:sldId id="628" r:id="rId63"/>
    <p:sldId id="629" r:id="rId64"/>
    <p:sldId id="630" r:id="rId65"/>
    <p:sldId id="614" r:id="rId66"/>
    <p:sldId id="567" r:id="rId67"/>
    <p:sldId id="568" r:id="rId68"/>
    <p:sldId id="360" r:id="rId69"/>
    <p:sldId id="361" r:id="rId70"/>
    <p:sldId id="499" r:id="rId71"/>
    <p:sldId id="362" r:id="rId72"/>
    <p:sldId id="363" r:id="rId73"/>
    <p:sldId id="365" r:id="rId74"/>
    <p:sldId id="436" r:id="rId75"/>
    <p:sldId id="450" r:id="rId76"/>
    <p:sldId id="292" r:id="rId77"/>
    <p:sldId id="663" r:id="rId78"/>
    <p:sldId id="294" r:id="rId79"/>
    <p:sldId id="413" r:id="rId80"/>
    <p:sldId id="305" r:id="rId81"/>
    <p:sldId id="445" r:id="rId82"/>
    <p:sldId id="449" r:id="rId83"/>
    <p:sldId id="569" r:id="rId84"/>
    <p:sldId id="451" r:id="rId85"/>
    <p:sldId id="469" r:id="rId86"/>
    <p:sldId id="665" r:id="rId87"/>
    <p:sldId id="666" r:id="rId88"/>
    <p:sldId id="667" r:id="rId89"/>
    <p:sldId id="668" r:id="rId90"/>
    <p:sldId id="662" r:id="rId91"/>
    <p:sldId id="687" r:id="rId92"/>
    <p:sldId id="670" r:id="rId93"/>
    <p:sldId id="671" r:id="rId94"/>
    <p:sldId id="672" r:id="rId95"/>
    <p:sldId id="502" r:id="rId96"/>
    <p:sldId id="660" r:id="rId97"/>
    <p:sldId id="661" r:id="rId98"/>
    <p:sldId id="492" r:id="rId99"/>
    <p:sldId id="487" r:id="rId100"/>
    <p:sldId id="688" r:id="rId101"/>
    <p:sldId id="683" r:id="rId102"/>
    <p:sldId id="684" r:id="rId103"/>
    <p:sldId id="685" r:id="rId104"/>
    <p:sldId id="686" r:id="rId105"/>
    <p:sldId id="481" r:id="rId106"/>
    <p:sldId id="485" r:id="rId107"/>
    <p:sldId id="675" r:id="rId108"/>
    <p:sldId id="676" r:id="rId109"/>
    <p:sldId id="677" r:id="rId110"/>
    <p:sldId id="673" r:id="rId111"/>
    <p:sldId id="674" r:id="rId112"/>
    <p:sldId id="664" r:id="rId113"/>
    <p:sldId id="486" r:id="rId114"/>
    <p:sldId id="454" r:id="rId115"/>
    <p:sldId id="455" r:id="rId116"/>
    <p:sldId id="584" r:id="rId117"/>
    <p:sldId id="623" r:id="rId118"/>
    <p:sldId id="425" r:id="rId1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8DEF5"/>
    <a:srgbClr val="C8DAC7"/>
    <a:srgbClr val="C4DAC7"/>
    <a:srgbClr val="8BBC00"/>
    <a:srgbClr val="CDFF3F"/>
    <a:srgbClr val="F4EE00"/>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7705" autoAdjust="0"/>
  </p:normalViewPr>
  <p:slideViewPr>
    <p:cSldViewPr>
      <p:cViewPr varScale="1">
        <p:scale>
          <a:sx n="100" d="100"/>
          <a:sy n="100" d="100"/>
        </p:scale>
        <p:origin x="19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64"/>
    </p:cViewPr>
  </p:sorterViewPr>
  <p:notesViewPr>
    <p:cSldViewPr>
      <p:cViewPr varScale="1">
        <p:scale>
          <a:sx n="83" d="100"/>
          <a:sy n="83" d="100"/>
        </p:scale>
        <p:origin x="-20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CCA25-9376-4F84-9853-FEBDBCCAEC5B}" type="doc">
      <dgm:prSet loTypeId="urn:microsoft.com/office/officeart/2005/8/layout/process1" loCatId="process" qsTypeId="urn:microsoft.com/office/officeart/2005/8/quickstyle/simple2" qsCatId="simple" csTypeId="urn:microsoft.com/office/officeart/2005/8/colors/accent1_2" csCatId="accent1" phldr="1"/>
      <dgm:spPr/>
    </dgm:pt>
    <dgm:pt modelId="{62A7E8F2-F69C-4C0F-BD6F-42540C2E7660}">
      <dgm:prSet phldrT="[Text]" custT="1"/>
      <dgm:spPr/>
      <dgm:t>
        <a:bodyPr anchor="t"/>
        <a:lstStyle/>
        <a:p>
          <a:r>
            <a:rPr lang="en-US" sz="2000" b="1" dirty="0"/>
            <a:t>TIDE</a:t>
          </a:r>
        </a:p>
        <a:p>
          <a:r>
            <a:rPr lang="en-US" sz="1800" dirty="0"/>
            <a:t>User Management and Student Enrollment</a:t>
          </a:r>
        </a:p>
      </dgm:t>
    </dgm:pt>
    <dgm:pt modelId="{2CA224C5-0C95-4D1B-9C4D-D65731388C2B}" type="parTrans" cxnId="{7747B0D7-4A83-4B20-B1D1-994F427AC3B7}">
      <dgm:prSet/>
      <dgm:spPr/>
      <dgm:t>
        <a:bodyPr/>
        <a:lstStyle/>
        <a:p>
          <a:endParaRPr lang="en-US"/>
        </a:p>
      </dgm:t>
    </dgm:pt>
    <dgm:pt modelId="{FEE755E2-B533-4EC7-B0CF-A223877773C6}" type="sibTrans" cxnId="{7747B0D7-4A83-4B20-B1D1-994F427AC3B7}">
      <dgm:prSet/>
      <dgm:spPr>
        <a:ln>
          <a:solidFill>
            <a:schemeClr val="accent1"/>
          </a:solidFill>
        </a:ln>
      </dgm:spPr>
      <dgm:t>
        <a:bodyPr/>
        <a:lstStyle/>
        <a:p>
          <a:endParaRPr lang="en-US" dirty="0"/>
        </a:p>
      </dgm:t>
    </dgm:pt>
    <dgm:pt modelId="{4490A1EA-F615-48B6-AB75-C6E2F75550CA}">
      <dgm:prSet phldrT="[Text]" custT="1"/>
      <dgm:spPr/>
      <dgm:t>
        <a:bodyPr anchor="t"/>
        <a:lstStyle/>
        <a:p>
          <a:r>
            <a:rPr lang="en-US" sz="2000" b="1" dirty="0"/>
            <a:t>TA Interface/  Secure Browser</a:t>
          </a:r>
        </a:p>
        <a:p>
          <a:r>
            <a:rPr lang="en-US" sz="1800" dirty="0"/>
            <a:t>Test Administration</a:t>
          </a:r>
        </a:p>
      </dgm:t>
    </dgm:pt>
    <dgm:pt modelId="{2613FD61-2D05-46D8-9999-7F2BB213D19D}" type="parTrans" cxnId="{7FBEF76F-BCEA-48CA-B389-2146D1833C6C}">
      <dgm:prSet/>
      <dgm:spPr/>
      <dgm:t>
        <a:bodyPr/>
        <a:lstStyle/>
        <a:p>
          <a:endParaRPr lang="en-US"/>
        </a:p>
      </dgm:t>
    </dgm:pt>
    <dgm:pt modelId="{2B514BC7-2E3C-461F-8202-2551AA0898A5}" type="sibTrans" cxnId="{7FBEF76F-BCEA-48CA-B389-2146D1833C6C}">
      <dgm:prSet/>
      <dgm:spPr>
        <a:ln>
          <a:solidFill>
            <a:schemeClr val="accent1"/>
          </a:solidFill>
        </a:ln>
      </dgm:spPr>
      <dgm:t>
        <a:bodyPr/>
        <a:lstStyle/>
        <a:p>
          <a:endParaRPr lang="en-US" dirty="0"/>
        </a:p>
      </dgm:t>
    </dgm:pt>
    <dgm:pt modelId="{C9E82239-EF95-406A-825A-AAD22634840E}">
      <dgm:prSet phldrT="[Text]" custT="1"/>
      <dgm:spPr/>
      <dgm:t>
        <a:bodyPr anchor="t"/>
        <a:lstStyle/>
        <a:p>
          <a:endParaRPr lang="en-US" sz="1800" b="1" dirty="0"/>
        </a:p>
        <a:p>
          <a:r>
            <a:rPr lang="en-US" sz="2400" b="1" dirty="0"/>
            <a:t>Online (CBT) Testing</a:t>
          </a:r>
        </a:p>
      </dgm:t>
    </dgm:pt>
    <dgm:pt modelId="{B55D710A-5EAD-40D0-9222-89DD463F5108}" type="parTrans" cxnId="{D5695EF6-BF93-4A6B-862F-21275421496C}">
      <dgm:prSet/>
      <dgm:spPr/>
      <dgm:t>
        <a:bodyPr/>
        <a:lstStyle/>
        <a:p>
          <a:endParaRPr lang="en-US"/>
        </a:p>
      </dgm:t>
    </dgm:pt>
    <dgm:pt modelId="{7413DFB5-BB2D-40A4-8C6A-D3862F744C8C}" type="sibTrans" cxnId="{D5695EF6-BF93-4A6B-862F-21275421496C}">
      <dgm:prSet/>
      <dgm:spPr>
        <a:ln>
          <a:solidFill>
            <a:schemeClr val="accent1"/>
          </a:solidFill>
        </a:ln>
      </dgm:spPr>
      <dgm:t>
        <a:bodyPr/>
        <a:lstStyle/>
        <a:p>
          <a:endParaRPr lang="en-US" dirty="0"/>
        </a:p>
      </dgm:t>
    </dgm:pt>
    <dgm:pt modelId="{44406586-63FA-48B5-8C1E-7FF8C51BE755}">
      <dgm:prSet phldrT="[Text]" custT="1"/>
      <dgm:spPr/>
      <dgm:t>
        <a:bodyPr anchor="t"/>
        <a:lstStyle/>
        <a:p>
          <a:r>
            <a:rPr lang="en-US" sz="2000" b="1" dirty="0"/>
            <a:t>TIDE</a:t>
          </a:r>
        </a:p>
        <a:p>
          <a:r>
            <a:rPr lang="en-US" sz="1800" dirty="0"/>
            <a:t>Participation Reports</a:t>
          </a:r>
        </a:p>
      </dgm:t>
    </dgm:pt>
    <dgm:pt modelId="{446645AF-831C-4C45-A8B8-A0CD6FDAB57B}" type="sibTrans" cxnId="{7BA28627-D9B4-4743-8C1E-03C82EED48AD}">
      <dgm:prSet/>
      <dgm:spPr/>
      <dgm:t>
        <a:bodyPr/>
        <a:lstStyle/>
        <a:p>
          <a:endParaRPr lang="en-US"/>
        </a:p>
      </dgm:t>
    </dgm:pt>
    <dgm:pt modelId="{B8B1F5BC-B74C-447C-B7A5-1EEA9B4FB609}" type="parTrans" cxnId="{7BA28627-D9B4-4743-8C1E-03C82EED48AD}">
      <dgm:prSet/>
      <dgm:spPr/>
      <dgm:t>
        <a:bodyPr/>
        <a:lstStyle/>
        <a:p>
          <a:endParaRPr lang="en-US"/>
        </a:p>
      </dgm:t>
    </dgm:pt>
    <dgm:pt modelId="{345A9029-BDC9-4D36-8D60-AD8C6160F456}" type="pres">
      <dgm:prSet presAssocID="{A3ACCA25-9376-4F84-9853-FEBDBCCAEC5B}" presName="Name0" presStyleCnt="0">
        <dgm:presLayoutVars>
          <dgm:dir/>
          <dgm:resizeHandles val="exact"/>
        </dgm:presLayoutVars>
      </dgm:prSet>
      <dgm:spPr/>
    </dgm:pt>
    <dgm:pt modelId="{A32E9F92-2903-4E99-B757-43A57C445DA5}" type="pres">
      <dgm:prSet presAssocID="{C9E82239-EF95-406A-825A-AAD22634840E}" presName="node" presStyleLbl="node1" presStyleIdx="0" presStyleCnt="4" custScaleX="84090" custLinFactNeighborX="-13908" custLinFactNeighborY="171">
        <dgm:presLayoutVars>
          <dgm:bulletEnabled val="1"/>
        </dgm:presLayoutVars>
      </dgm:prSet>
      <dgm:spPr/>
    </dgm:pt>
    <dgm:pt modelId="{392C32E1-3A51-4E62-BEC4-026EBBB05832}" type="pres">
      <dgm:prSet presAssocID="{7413DFB5-BB2D-40A4-8C6A-D3862F744C8C}" presName="sibTrans" presStyleLbl="sibTrans2D1" presStyleIdx="0" presStyleCnt="3"/>
      <dgm:spPr/>
    </dgm:pt>
    <dgm:pt modelId="{1F22366F-08E1-4B50-88E9-A7E3263B791E}" type="pres">
      <dgm:prSet presAssocID="{7413DFB5-BB2D-40A4-8C6A-D3862F744C8C}" presName="connectorText" presStyleLbl="sibTrans2D1" presStyleIdx="0" presStyleCnt="3"/>
      <dgm:spPr/>
    </dgm:pt>
    <dgm:pt modelId="{361D075B-C9B3-4149-B686-828BBD5FABA2}" type="pres">
      <dgm:prSet presAssocID="{62A7E8F2-F69C-4C0F-BD6F-42540C2E7660}" presName="node" presStyleLbl="node1" presStyleIdx="1" presStyleCnt="4">
        <dgm:presLayoutVars>
          <dgm:bulletEnabled val="1"/>
        </dgm:presLayoutVars>
      </dgm:prSet>
      <dgm:spPr/>
    </dgm:pt>
    <dgm:pt modelId="{2CA4D149-EECC-4C6C-ADC7-0521A85FEC0D}" type="pres">
      <dgm:prSet presAssocID="{FEE755E2-B533-4EC7-B0CF-A223877773C6}" presName="sibTrans" presStyleLbl="sibTrans2D1" presStyleIdx="1" presStyleCnt="3"/>
      <dgm:spPr/>
    </dgm:pt>
    <dgm:pt modelId="{D986FF34-E092-4288-B9FB-C8D83FC13E3E}" type="pres">
      <dgm:prSet presAssocID="{FEE755E2-B533-4EC7-B0CF-A223877773C6}" presName="connectorText" presStyleLbl="sibTrans2D1" presStyleIdx="1" presStyleCnt="3"/>
      <dgm:spPr/>
    </dgm:pt>
    <dgm:pt modelId="{C1A9813B-4369-43B0-8E2F-9C2B2913CB69}" type="pres">
      <dgm:prSet presAssocID="{4490A1EA-F615-48B6-AB75-C6E2F75550CA}" presName="node" presStyleLbl="node1" presStyleIdx="2" presStyleCnt="4" custScaleX="101890">
        <dgm:presLayoutVars>
          <dgm:bulletEnabled val="1"/>
        </dgm:presLayoutVars>
      </dgm:prSet>
      <dgm:spPr/>
    </dgm:pt>
    <dgm:pt modelId="{8369EABC-3BA5-4C3C-B6AD-B3D4FEA1922B}" type="pres">
      <dgm:prSet presAssocID="{2B514BC7-2E3C-461F-8202-2551AA0898A5}" presName="sibTrans" presStyleLbl="sibTrans2D1" presStyleIdx="2" presStyleCnt="3"/>
      <dgm:spPr/>
    </dgm:pt>
    <dgm:pt modelId="{408D90C1-D1A2-4B14-9BE3-11A88B53DE64}" type="pres">
      <dgm:prSet presAssocID="{2B514BC7-2E3C-461F-8202-2551AA0898A5}" presName="connectorText" presStyleLbl="sibTrans2D1" presStyleIdx="2" presStyleCnt="3"/>
      <dgm:spPr/>
    </dgm:pt>
    <dgm:pt modelId="{E6178804-1E67-4BD9-B14F-6D96D793E402}" type="pres">
      <dgm:prSet presAssocID="{44406586-63FA-48B5-8C1E-7FF8C51BE755}" presName="node" presStyleLbl="node1" presStyleIdx="3" presStyleCnt="4" custScaleY="102336" custLinFactNeighborX="-4477" custLinFactNeighborY="-219">
        <dgm:presLayoutVars>
          <dgm:bulletEnabled val="1"/>
        </dgm:presLayoutVars>
      </dgm:prSet>
      <dgm:spPr/>
    </dgm:pt>
  </dgm:ptLst>
  <dgm:cxnLst>
    <dgm:cxn modelId="{7FBEF76F-BCEA-48CA-B389-2146D1833C6C}" srcId="{A3ACCA25-9376-4F84-9853-FEBDBCCAEC5B}" destId="{4490A1EA-F615-48B6-AB75-C6E2F75550CA}" srcOrd="2" destOrd="0" parTransId="{2613FD61-2D05-46D8-9999-7F2BB213D19D}" sibTransId="{2B514BC7-2E3C-461F-8202-2551AA0898A5}"/>
    <dgm:cxn modelId="{E185D94B-6E97-4A68-9A82-1DAACE3F124E}" type="presOf" srcId="{FEE755E2-B533-4EC7-B0CF-A223877773C6}" destId="{2CA4D149-EECC-4C6C-ADC7-0521A85FEC0D}" srcOrd="0" destOrd="0" presId="urn:microsoft.com/office/officeart/2005/8/layout/process1"/>
    <dgm:cxn modelId="{663C1AF8-1FF2-4CC6-B954-585D17ED17AD}" type="presOf" srcId="{A3ACCA25-9376-4F84-9853-FEBDBCCAEC5B}" destId="{345A9029-BDC9-4D36-8D60-AD8C6160F456}" srcOrd="0" destOrd="0" presId="urn:microsoft.com/office/officeart/2005/8/layout/process1"/>
    <dgm:cxn modelId="{3B54E8DF-5F1F-4167-A502-A4C974C42588}" type="presOf" srcId="{44406586-63FA-48B5-8C1E-7FF8C51BE755}" destId="{E6178804-1E67-4BD9-B14F-6D96D793E402}" srcOrd="0" destOrd="0" presId="urn:microsoft.com/office/officeart/2005/8/layout/process1"/>
    <dgm:cxn modelId="{7747B0D7-4A83-4B20-B1D1-994F427AC3B7}" srcId="{A3ACCA25-9376-4F84-9853-FEBDBCCAEC5B}" destId="{62A7E8F2-F69C-4C0F-BD6F-42540C2E7660}" srcOrd="1" destOrd="0" parTransId="{2CA224C5-0C95-4D1B-9C4D-D65731388C2B}" sibTransId="{FEE755E2-B533-4EC7-B0CF-A223877773C6}"/>
    <dgm:cxn modelId="{588A95A2-23DF-43DF-835A-E2D76DC29730}" type="presOf" srcId="{2B514BC7-2E3C-461F-8202-2551AA0898A5}" destId="{8369EABC-3BA5-4C3C-B6AD-B3D4FEA1922B}" srcOrd="0" destOrd="0" presId="urn:microsoft.com/office/officeart/2005/8/layout/process1"/>
    <dgm:cxn modelId="{D0AFE841-12F1-4820-890A-CE1C66E66256}" type="presOf" srcId="{C9E82239-EF95-406A-825A-AAD22634840E}" destId="{A32E9F92-2903-4E99-B757-43A57C445DA5}" srcOrd="0" destOrd="0" presId="urn:microsoft.com/office/officeart/2005/8/layout/process1"/>
    <dgm:cxn modelId="{613F561C-6995-4F01-9484-36F4BD3CEAD2}" type="presOf" srcId="{2B514BC7-2E3C-461F-8202-2551AA0898A5}" destId="{408D90C1-D1A2-4B14-9BE3-11A88B53DE64}" srcOrd="1" destOrd="0" presId="urn:microsoft.com/office/officeart/2005/8/layout/process1"/>
    <dgm:cxn modelId="{A3CF55ED-A9BF-4990-966F-10882299C5D8}" type="presOf" srcId="{62A7E8F2-F69C-4C0F-BD6F-42540C2E7660}" destId="{361D075B-C9B3-4149-B686-828BBD5FABA2}" srcOrd="0" destOrd="0" presId="urn:microsoft.com/office/officeart/2005/8/layout/process1"/>
    <dgm:cxn modelId="{D5695EF6-BF93-4A6B-862F-21275421496C}" srcId="{A3ACCA25-9376-4F84-9853-FEBDBCCAEC5B}" destId="{C9E82239-EF95-406A-825A-AAD22634840E}" srcOrd="0" destOrd="0" parTransId="{B55D710A-5EAD-40D0-9222-89DD463F5108}" sibTransId="{7413DFB5-BB2D-40A4-8C6A-D3862F744C8C}"/>
    <dgm:cxn modelId="{F292A5F1-6CD0-4835-B347-CC6CC0CC0B85}" type="presOf" srcId="{4490A1EA-F615-48B6-AB75-C6E2F75550CA}" destId="{C1A9813B-4369-43B0-8E2F-9C2B2913CB69}" srcOrd="0" destOrd="0" presId="urn:microsoft.com/office/officeart/2005/8/layout/process1"/>
    <dgm:cxn modelId="{714BFC0C-C838-4365-9773-1CCDF7806A66}" type="presOf" srcId="{FEE755E2-B533-4EC7-B0CF-A223877773C6}" destId="{D986FF34-E092-4288-B9FB-C8D83FC13E3E}" srcOrd="1" destOrd="0" presId="urn:microsoft.com/office/officeart/2005/8/layout/process1"/>
    <dgm:cxn modelId="{C15CBB1C-74AE-4B98-A859-CB48BEB2E78B}" type="presOf" srcId="{7413DFB5-BB2D-40A4-8C6A-D3862F744C8C}" destId="{1F22366F-08E1-4B50-88E9-A7E3263B791E}" srcOrd="1" destOrd="0" presId="urn:microsoft.com/office/officeart/2005/8/layout/process1"/>
    <dgm:cxn modelId="{443622D4-29E3-4C0A-8B7E-59D93D5F590D}" type="presOf" srcId="{7413DFB5-BB2D-40A4-8C6A-D3862F744C8C}" destId="{392C32E1-3A51-4E62-BEC4-026EBBB05832}" srcOrd="0" destOrd="0" presId="urn:microsoft.com/office/officeart/2005/8/layout/process1"/>
    <dgm:cxn modelId="{7BA28627-D9B4-4743-8C1E-03C82EED48AD}" srcId="{A3ACCA25-9376-4F84-9853-FEBDBCCAEC5B}" destId="{44406586-63FA-48B5-8C1E-7FF8C51BE755}" srcOrd="3" destOrd="0" parTransId="{B8B1F5BC-B74C-447C-B7A5-1EEA9B4FB609}" sibTransId="{446645AF-831C-4C45-A8B8-A0CD6FDAB57B}"/>
    <dgm:cxn modelId="{82F85270-8779-45AC-9EF6-20BFA48642D9}" type="presParOf" srcId="{345A9029-BDC9-4D36-8D60-AD8C6160F456}" destId="{A32E9F92-2903-4E99-B757-43A57C445DA5}" srcOrd="0" destOrd="0" presId="urn:microsoft.com/office/officeart/2005/8/layout/process1"/>
    <dgm:cxn modelId="{1A593D3C-E596-40AA-8878-6C0F38724CE9}" type="presParOf" srcId="{345A9029-BDC9-4D36-8D60-AD8C6160F456}" destId="{392C32E1-3A51-4E62-BEC4-026EBBB05832}" srcOrd="1" destOrd="0" presId="urn:microsoft.com/office/officeart/2005/8/layout/process1"/>
    <dgm:cxn modelId="{CA112F0A-18C0-4D17-AA16-B2508DF51376}" type="presParOf" srcId="{392C32E1-3A51-4E62-BEC4-026EBBB05832}" destId="{1F22366F-08E1-4B50-88E9-A7E3263B791E}" srcOrd="0" destOrd="0" presId="urn:microsoft.com/office/officeart/2005/8/layout/process1"/>
    <dgm:cxn modelId="{7C1BDA39-BBF4-413F-8F83-4585E1E377A5}" type="presParOf" srcId="{345A9029-BDC9-4D36-8D60-AD8C6160F456}" destId="{361D075B-C9B3-4149-B686-828BBD5FABA2}" srcOrd="2" destOrd="0" presId="urn:microsoft.com/office/officeart/2005/8/layout/process1"/>
    <dgm:cxn modelId="{15AF8EFD-324C-461F-A2CF-0AB90A0FED25}" type="presParOf" srcId="{345A9029-BDC9-4D36-8D60-AD8C6160F456}" destId="{2CA4D149-EECC-4C6C-ADC7-0521A85FEC0D}" srcOrd="3" destOrd="0" presId="urn:microsoft.com/office/officeart/2005/8/layout/process1"/>
    <dgm:cxn modelId="{A82FC5B3-FBB2-4701-ADD3-7C7F1E8CF75E}" type="presParOf" srcId="{2CA4D149-EECC-4C6C-ADC7-0521A85FEC0D}" destId="{D986FF34-E092-4288-B9FB-C8D83FC13E3E}" srcOrd="0" destOrd="0" presId="urn:microsoft.com/office/officeart/2005/8/layout/process1"/>
    <dgm:cxn modelId="{F89FBE76-6940-4524-9F5A-CA425F0ECE04}" type="presParOf" srcId="{345A9029-BDC9-4D36-8D60-AD8C6160F456}" destId="{C1A9813B-4369-43B0-8E2F-9C2B2913CB69}" srcOrd="4" destOrd="0" presId="urn:microsoft.com/office/officeart/2005/8/layout/process1"/>
    <dgm:cxn modelId="{AAE070A7-51C9-485A-8D4C-31DF19E5E350}" type="presParOf" srcId="{345A9029-BDC9-4D36-8D60-AD8C6160F456}" destId="{8369EABC-3BA5-4C3C-B6AD-B3D4FEA1922B}" srcOrd="5" destOrd="0" presId="urn:microsoft.com/office/officeart/2005/8/layout/process1"/>
    <dgm:cxn modelId="{D527CB4E-0CC8-4C2E-9744-65259F384EFA}" type="presParOf" srcId="{8369EABC-3BA5-4C3C-B6AD-B3D4FEA1922B}" destId="{408D90C1-D1A2-4B14-9BE3-11A88B53DE64}" srcOrd="0" destOrd="0" presId="urn:microsoft.com/office/officeart/2005/8/layout/process1"/>
    <dgm:cxn modelId="{D88EABC2-B48B-4583-BDB5-1244A45E450C}" type="presParOf" srcId="{345A9029-BDC9-4D36-8D60-AD8C6160F456}" destId="{E6178804-1E67-4BD9-B14F-6D96D793E40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CCA25-9376-4F84-9853-FEBDBCCAEC5B}" type="doc">
      <dgm:prSet loTypeId="urn:microsoft.com/office/officeart/2005/8/layout/process1" loCatId="process" qsTypeId="urn:microsoft.com/office/officeart/2005/8/quickstyle/simple2" qsCatId="simple" csTypeId="urn:microsoft.com/office/officeart/2005/8/colors/accent3_2" csCatId="accent3" phldr="1"/>
      <dgm:spPr/>
    </dgm:pt>
    <dgm:pt modelId="{62A7E8F2-F69C-4C0F-BD6F-42540C2E7660}">
      <dgm:prSet phldrT="[Text]" custT="1"/>
      <dgm:spPr/>
      <dgm:t>
        <a:bodyPr anchor="t"/>
        <a:lstStyle/>
        <a:p>
          <a:r>
            <a:rPr lang="en-US" sz="2000" b="1" dirty="0">
              <a:solidFill>
                <a:schemeClr val="tx1"/>
              </a:solidFill>
            </a:rPr>
            <a:t>TIDE</a:t>
          </a:r>
        </a:p>
        <a:p>
          <a:r>
            <a:rPr lang="en-US" sz="1800" dirty="0">
              <a:solidFill>
                <a:schemeClr val="tx1"/>
              </a:solidFill>
            </a:rPr>
            <a:t>User Management, Student Enrollment, Test Materials</a:t>
          </a:r>
        </a:p>
      </dgm:t>
    </dgm:pt>
    <dgm:pt modelId="{2CA224C5-0C95-4D1B-9C4D-D65731388C2B}" type="parTrans" cxnId="{7747B0D7-4A83-4B20-B1D1-994F427AC3B7}">
      <dgm:prSet/>
      <dgm:spPr/>
      <dgm:t>
        <a:bodyPr/>
        <a:lstStyle/>
        <a:p>
          <a:endParaRPr lang="en-US"/>
        </a:p>
      </dgm:t>
    </dgm:pt>
    <dgm:pt modelId="{FEE755E2-B533-4EC7-B0CF-A223877773C6}" type="sibTrans" cxnId="{7747B0D7-4A83-4B20-B1D1-994F427AC3B7}">
      <dgm:prSet/>
      <dgm:spPr>
        <a:ln>
          <a:solidFill>
            <a:schemeClr val="accent3">
              <a:lumMod val="75000"/>
            </a:schemeClr>
          </a:solidFill>
        </a:ln>
      </dgm:spPr>
      <dgm:t>
        <a:bodyPr/>
        <a:lstStyle/>
        <a:p>
          <a:endParaRPr lang="en-US" dirty="0"/>
        </a:p>
      </dgm:t>
    </dgm:pt>
    <dgm:pt modelId="{4490A1EA-F615-48B6-AB75-C6E2F75550CA}">
      <dgm:prSet phldrT="[Text]" custT="1"/>
      <dgm:spPr/>
      <dgm:t>
        <a:bodyPr anchor="t"/>
        <a:lstStyle/>
        <a:p>
          <a:r>
            <a:rPr lang="en-US" sz="2000" b="1" dirty="0">
              <a:solidFill>
                <a:schemeClr val="tx1"/>
              </a:solidFill>
            </a:rPr>
            <a:t>Paper Testing</a:t>
          </a:r>
        </a:p>
        <a:p>
          <a:r>
            <a:rPr lang="en-US" sz="1800" dirty="0">
              <a:solidFill>
                <a:schemeClr val="tx1"/>
              </a:solidFill>
            </a:rPr>
            <a:t>Test Administration</a:t>
          </a:r>
        </a:p>
      </dgm:t>
    </dgm:pt>
    <dgm:pt modelId="{2613FD61-2D05-46D8-9999-7F2BB213D19D}" type="parTrans" cxnId="{7FBEF76F-BCEA-48CA-B389-2146D1833C6C}">
      <dgm:prSet/>
      <dgm:spPr/>
      <dgm:t>
        <a:bodyPr/>
        <a:lstStyle/>
        <a:p>
          <a:endParaRPr lang="en-US"/>
        </a:p>
      </dgm:t>
    </dgm:pt>
    <dgm:pt modelId="{2B514BC7-2E3C-461F-8202-2551AA0898A5}" type="sibTrans" cxnId="{7FBEF76F-BCEA-48CA-B389-2146D1833C6C}">
      <dgm:prSet/>
      <dgm:spPr>
        <a:ln>
          <a:solidFill>
            <a:schemeClr val="accent3">
              <a:lumMod val="75000"/>
            </a:schemeClr>
          </a:solidFill>
        </a:ln>
      </dgm:spPr>
      <dgm:t>
        <a:bodyPr/>
        <a:lstStyle/>
        <a:p>
          <a:endParaRPr lang="en-US" dirty="0"/>
        </a:p>
      </dgm:t>
    </dgm:pt>
    <dgm:pt modelId="{C9E82239-EF95-406A-825A-AAD22634840E}">
      <dgm:prSet phldrT="[Text]" custT="1"/>
      <dgm:spPr/>
      <dgm:t>
        <a:bodyPr anchor="t"/>
        <a:lstStyle/>
        <a:p>
          <a:r>
            <a:rPr lang="en-US" sz="2400" b="1" dirty="0">
              <a:solidFill>
                <a:schemeClr val="tx1"/>
              </a:solidFill>
            </a:rPr>
            <a:t>Paper Testing (PBT)</a:t>
          </a:r>
        </a:p>
      </dgm:t>
    </dgm:pt>
    <dgm:pt modelId="{B55D710A-5EAD-40D0-9222-89DD463F5108}" type="parTrans" cxnId="{D5695EF6-BF93-4A6B-862F-21275421496C}">
      <dgm:prSet/>
      <dgm:spPr/>
      <dgm:t>
        <a:bodyPr/>
        <a:lstStyle/>
        <a:p>
          <a:endParaRPr lang="en-US"/>
        </a:p>
      </dgm:t>
    </dgm:pt>
    <dgm:pt modelId="{7413DFB5-BB2D-40A4-8C6A-D3862F744C8C}" type="sibTrans" cxnId="{D5695EF6-BF93-4A6B-862F-21275421496C}">
      <dgm:prSet/>
      <dgm:spPr>
        <a:ln>
          <a:solidFill>
            <a:schemeClr val="accent3">
              <a:lumMod val="75000"/>
            </a:schemeClr>
          </a:solidFill>
        </a:ln>
      </dgm:spPr>
      <dgm:t>
        <a:bodyPr/>
        <a:lstStyle/>
        <a:p>
          <a:endParaRPr lang="en-US" dirty="0"/>
        </a:p>
      </dgm:t>
    </dgm:pt>
    <dgm:pt modelId="{345A9029-BDC9-4D36-8D60-AD8C6160F456}" type="pres">
      <dgm:prSet presAssocID="{A3ACCA25-9376-4F84-9853-FEBDBCCAEC5B}" presName="Name0" presStyleCnt="0">
        <dgm:presLayoutVars>
          <dgm:dir/>
          <dgm:resizeHandles val="exact"/>
        </dgm:presLayoutVars>
      </dgm:prSet>
      <dgm:spPr/>
    </dgm:pt>
    <dgm:pt modelId="{A32E9F92-2903-4E99-B757-43A57C445DA5}" type="pres">
      <dgm:prSet presAssocID="{C9E82239-EF95-406A-825A-AAD22634840E}" presName="node" presStyleLbl="node1" presStyleIdx="0" presStyleCnt="3" custScaleX="84090" custLinFactNeighborX="-13908" custLinFactNeighborY="171">
        <dgm:presLayoutVars>
          <dgm:bulletEnabled val="1"/>
        </dgm:presLayoutVars>
      </dgm:prSet>
      <dgm:spPr/>
    </dgm:pt>
    <dgm:pt modelId="{392C32E1-3A51-4E62-BEC4-026EBBB05832}" type="pres">
      <dgm:prSet presAssocID="{7413DFB5-BB2D-40A4-8C6A-D3862F744C8C}" presName="sibTrans" presStyleLbl="sibTrans2D1" presStyleIdx="0" presStyleCnt="2"/>
      <dgm:spPr/>
    </dgm:pt>
    <dgm:pt modelId="{1F22366F-08E1-4B50-88E9-A7E3263B791E}" type="pres">
      <dgm:prSet presAssocID="{7413DFB5-BB2D-40A4-8C6A-D3862F744C8C}" presName="connectorText" presStyleLbl="sibTrans2D1" presStyleIdx="0" presStyleCnt="2"/>
      <dgm:spPr/>
    </dgm:pt>
    <dgm:pt modelId="{361D075B-C9B3-4149-B686-828BBD5FABA2}" type="pres">
      <dgm:prSet presAssocID="{62A7E8F2-F69C-4C0F-BD6F-42540C2E7660}" presName="node" presStyleLbl="node1" presStyleIdx="1" presStyleCnt="3">
        <dgm:presLayoutVars>
          <dgm:bulletEnabled val="1"/>
        </dgm:presLayoutVars>
      </dgm:prSet>
      <dgm:spPr/>
    </dgm:pt>
    <dgm:pt modelId="{2CA4D149-EECC-4C6C-ADC7-0521A85FEC0D}" type="pres">
      <dgm:prSet presAssocID="{FEE755E2-B533-4EC7-B0CF-A223877773C6}" presName="sibTrans" presStyleLbl="sibTrans2D1" presStyleIdx="1" presStyleCnt="2"/>
      <dgm:spPr/>
    </dgm:pt>
    <dgm:pt modelId="{D986FF34-E092-4288-B9FB-C8D83FC13E3E}" type="pres">
      <dgm:prSet presAssocID="{FEE755E2-B533-4EC7-B0CF-A223877773C6}" presName="connectorText" presStyleLbl="sibTrans2D1" presStyleIdx="1" presStyleCnt="2"/>
      <dgm:spPr/>
    </dgm:pt>
    <dgm:pt modelId="{C1A9813B-4369-43B0-8E2F-9C2B2913CB69}" type="pres">
      <dgm:prSet presAssocID="{4490A1EA-F615-48B6-AB75-C6E2F75550CA}" presName="node" presStyleLbl="node1" presStyleIdx="2" presStyleCnt="3" custScaleX="101890">
        <dgm:presLayoutVars>
          <dgm:bulletEnabled val="1"/>
        </dgm:presLayoutVars>
      </dgm:prSet>
      <dgm:spPr/>
    </dgm:pt>
  </dgm:ptLst>
  <dgm:cxnLst>
    <dgm:cxn modelId="{7FBEF76F-BCEA-48CA-B389-2146D1833C6C}" srcId="{A3ACCA25-9376-4F84-9853-FEBDBCCAEC5B}" destId="{4490A1EA-F615-48B6-AB75-C6E2F75550CA}" srcOrd="2" destOrd="0" parTransId="{2613FD61-2D05-46D8-9999-7F2BB213D19D}" sibTransId="{2B514BC7-2E3C-461F-8202-2551AA0898A5}"/>
    <dgm:cxn modelId="{7747B0D7-4A83-4B20-B1D1-994F427AC3B7}" srcId="{A3ACCA25-9376-4F84-9853-FEBDBCCAEC5B}" destId="{62A7E8F2-F69C-4C0F-BD6F-42540C2E7660}" srcOrd="1" destOrd="0" parTransId="{2CA224C5-0C95-4D1B-9C4D-D65731388C2B}" sibTransId="{FEE755E2-B533-4EC7-B0CF-A223877773C6}"/>
    <dgm:cxn modelId="{36869BB3-17B2-4AFD-9769-17986198668C}" type="presOf" srcId="{FEE755E2-B533-4EC7-B0CF-A223877773C6}" destId="{2CA4D149-EECC-4C6C-ADC7-0521A85FEC0D}" srcOrd="0" destOrd="0" presId="urn:microsoft.com/office/officeart/2005/8/layout/process1"/>
    <dgm:cxn modelId="{0B9F3F1B-CD87-441B-9C38-A1B5E6E1D63E}" type="presOf" srcId="{7413DFB5-BB2D-40A4-8C6A-D3862F744C8C}" destId="{392C32E1-3A51-4E62-BEC4-026EBBB05832}" srcOrd="0" destOrd="0" presId="urn:microsoft.com/office/officeart/2005/8/layout/process1"/>
    <dgm:cxn modelId="{D5695EF6-BF93-4A6B-862F-21275421496C}" srcId="{A3ACCA25-9376-4F84-9853-FEBDBCCAEC5B}" destId="{C9E82239-EF95-406A-825A-AAD22634840E}" srcOrd="0" destOrd="0" parTransId="{B55D710A-5EAD-40D0-9222-89DD463F5108}" sibTransId="{7413DFB5-BB2D-40A4-8C6A-D3862F744C8C}"/>
    <dgm:cxn modelId="{E4DA97F6-7932-4C26-BB1E-0BD82F392922}" type="presOf" srcId="{C9E82239-EF95-406A-825A-AAD22634840E}" destId="{A32E9F92-2903-4E99-B757-43A57C445DA5}" srcOrd="0" destOrd="0" presId="urn:microsoft.com/office/officeart/2005/8/layout/process1"/>
    <dgm:cxn modelId="{42BC24DF-762C-480F-9380-F8CFE024D7C8}" type="presOf" srcId="{7413DFB5-BB2D-40A4-8C6A-D3862F744C8C}" destId="{1F22366F-08E1-4B50-88E9-A7E3263B791E}" srcOrd="1" destOrd="0" presId="urn:microsoft.com/office/officeart/2005/8/layout/process1"/>
    <dgm:cxn modelId="{36DE7A24-7F92-4533-8B47-08E8AFE001BD}" type="presOf" srcId="{62A7E8F2-F69C-4C0F-BD6F-42540C2E7660}" destId="{361D075B-C9B3-4149-B686-828BBD5FABA2}" srcOrd="0" destOrd="0" presId="urn:microsoft.com/office/officeart/2005/8/layout/process1"/>
    <dgm:cxn modelId="{DF824DCD-72C4-44B8-8FFD-1C7D2985CB06}" type="presOf" srcId="{4490A1EA-F615-48B6-AB75-C6E2F75550CA}" destId="{C1A9813B-4369-43B0-8E2F-9C2B2913CB69}" srcOrd="0" destOrd="0" presId="urn:microsoft.com/office/officeart/2005/8/layout/process1"/>
    <dgm:cxn modelId="{ECE2D26B-C5D3-463D-8F3C-7D546780D556}" type="presOf" srcId="{A3ACCA25-9376-4F84-9853-FEBDBCCAEC5B}" destId="{345A9029-BDC9-4D36-8D60-AD8C6160F456}" srcOrd="0" destOrd="0" presId="urn:microsoft.com/office/officeart/2005/8/layout/process1"/>
    <dgm:cxn modelId="{DDE657F5-EEEE-47EE-BA3C-B1EE48489A94}" type="presOf" srcId="{FEE755E2-B533-4EC7-B0CF-A223877773C6}" destId="{D986FF34-E092-4288-B9FB-C8D83FC13E3E}" srcOrd="1" destOrd="0" presId="urn:microsoft.com/office/officeart/2005/8/layout/process1"/>
    <dgm:cxn modelId="{1E71F1DE-4A61-4C7C-90B1-9DB806CEC548}" type="presParOf" srcId="{345A9029-BDC9-4D36-8D60-AD8C6160F456}" destId="{A32E9F92-2903-4E99-B757-43A57C445DA5}" srcOrd="0" destOrd="0" presId="urn:microsoft.com/office/officeart/2005/8/layout/process1"/>
    <dgm:cxn modelId="{DC03D072-3A8F-41EB-9584-8FBDB03EF38D}" type="presParOf" srcId="{345A9029-BDC9-4D36-8D60-AD8C6160F456}" destId="{392C32E1-3A51-4E62-BEC4-026EBBB05832}" srcOrd="1" destOrd="0" presId="urn:microsoft.com/office/officeart/2005/8/layout/process1"/>
    <dgm:cxn modelId="{15C76F02-9E80-4437-B750-35F2CAACB0AB}" type="presParOf" srcId="{392C32E1-3A51-4E62-BEC4-026EBBB05832}" destId="{1F22366F-08E1-4B50-88E9-A7E3263B791E}" srcOrd="0" destOrd="0" presId="urn:microsoft.com/office/officeart/2005/8/layout/process1"/>
    <dgm:cxn modelId="{53DA7E47-E36B-43EE-B0DE-9DB6B137FB07}" type="presParOf" srcId="{345A9029-BDC9-4D36-8D60-AD8C6160F456}" destId="{361D075B-C9B3-4149-B686-828BBD5FABA2}" srcOrd="2" destOrd="0" presId="urn:microsoft.com/office/officeart/2005/8/layout/process1"/>
    <dgm:cxn modelId="{68A0D1EB-72A4-4718-BC02-38EC79708045}" type="presParOf" srcId="{345A9029-BDC9-4D36-8D60-AD8C6160F456}" destId="{2CA4D149-EECC-4C6C-ADC7-0521A85FEC0D}" srcOrd="3" destOrd="0" presId="urn:microsoft.com/office/officeart/2005/8/layout/process1"/>
    <dgm:cxn modelId="{D8B3976F-579D-4C54-9E50-48E31CC54E5F}" type="presParOf" srcId="{2CA4D149-EECC-4C6C-ADC7-0521A85FEC0D}" destId="{D986FF34-E092-4288-B9FB-C8D83FC13E3E}" srcOrd="0" destOrd="0" presId="urn:microsoft.com/office/officeart/2005/8/layout/process1"/>
    <dgm:cxn modelId="{2540F8FA-16B1-4C4F-9EAE-81E2B7D7527C}" type="presParOf" srcId="{345A9029-BDC9-4D36-8D60-AD8C6160F456}" destId="{C1A9813B-4369-43B0-8E2F-9C2B2913CB69}" srcOrd="4" destOrd="0" presId="urn:microsoft.com/office/officeart/2005/8/layout/process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BA813-C5FD-48AC-A12E-B261DEF9BB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341C9A-21C6-46C9-824C-5CFE232CAAEF}">
      <dgm:prSet phldrT="[Text]"/>
      <dgm:spPr/>
      <dgm:t>
        <a:bodyPr/>
        <a:lstStyle/>
        <a:p>
          <a:r>
            <a:rPr lang="en-US" dirty="0"/>
            <a:t>District Assessment Coordinator (DAC)</a:t>
          </a:r>
        </a:p>
      </dgm:t>
    </dgm:pt>
    <dgm:pt modelId="{CFBA43F1-08D7-4713-A962-C0597576D921}" type="parTrans" cxnId="{22301C3F-58BF-4858-B84E-737AC83E6CB1}">
      <dgm:prSet/>
      <dgm:spPr/>
      <dgm:t>
        <a:bodyPr/>
        <a:lstStyle/>
        <a:p>
          <a:endParaRPr lang="en-US"/>
        </a:p>
      </dgm:t>
    </dgm:pt>
    <dgm:pt modelId="{219E72AC-95DD-4E87-90BB-C586EE1540B8}" type="sibTrans" cxnId="{22301C3F-58BF-4858-B84E-737AC83E6CB1}">
      <dgm:prSet/>
      <dgm:spPr/>
      <dgm:t>
        <a:bodyPr/>
        <a:lstStyle/>
        <a:p>
          <a:endParaRPr lang="en-US"/>
        </a:p>
      </dgm:t>
    </dgm:pt>
    <dgm:pt modelId="{D57364C7-397F-437C-A0CE-E5F34E69A2E0}">
      <dgm:prSet phldrT="[Text]"/>
      <dgm:spPr/>
      <dgm:t>
        <a:bodyPr/>
        <a:lstStyle/>
        <a:p>
          <a:r>
            <a:rPr lang="en-US" dirty="0"/>
            <a:t>School Administrator</a:t>
          </a:r>
        </a:p>
      </dgm:t>
    </dgm:pt>
    <dgm:pt modelId="{D686B825-02FB-42FC-A212-253B29785CAA}" type="parTrans" cxnId="{5310328A-AA66-4634-86C0-56A2C7AFD007}">
      <dgm:prSet/>
      <dgm:spPr/>
      <dgm:t>
        <a:bodyPr/>
        <a:lstStyle/>
        <a:p>
          <a:endParaRPr lang="en-US"/>
        </a:p>
      </dgm:t>
    </dgm:pt>
    <dgm:pt modelId="{36A974CC-02AC-4407-B855-2E1F43680B97}" type="sibTrans" cxnId="{5310328A-AA66-4634-86C0-56A2C7AFD007}">
      <dgm:prSet/>
      <dgm:spPr/>
      <dgm:t>
        <a:bodyPr/>
        <a:lstStyle/>
        <a:p>
          <a:endParaRPr lang="en-US"/>
        </a:p>
      </dgm:t>
    </dgm:pt>
    <dgm:pt modelId="{0D64E305-9963-449B-9727-A02627366C11}">
      <dgm:prSet phldrT="[Text]"/>
      <dgm:spPr/>
      <dgm:t>
        <a:bodyPr/>
        <a:lstStyle/>
        <a:p>
          <a:r>
            <a:rPr lang="en-US" dirty="0"/>
            <a:t>School Assessment Coordinator (SAC)</a:t>
          </a:r>
        </a:p>
      </dgm:t>
    </dgm:pt>
    <dgm:pt modelId="{6EFD9BD4-E3FE-4D42-A4D7-9585B6EF5CE6}" type="parTrans" cxnId="{2631D19B-EA6E-4454-9561-E2A7103EBE1C}">
      <dgm:prSet/>
      <dgm:spPr/>
      <dgm:t>
        <a:bodyPr/>
        <a:lstStyle/>
        <a:p>
          <a:endParaRPr lang="en-US"/>
        </a:p>
      </dgm:t>
    </dgm:pt>
    <dgm:pt modelId="{44FB6F6F-C389-4254-839A-01280BCA373A}" type="sibTrans" cxnId="{2631D19B-EA6E-4454-9561-E2A7103EBE1C}">
      <dgm:prSet/>
      <dgm:spPr/>
      <dgm:t>
        <a:bodyPr/>
        <a:lstStyle/>
        <a:p>
          <a:endParaRPr lang="en-US"/>
        </a:p>
      </dgm:t>
    </dgm:pt>
    <dgm:pt modelId="{39F6682F-C38B-4FE6-BD03-ACA42F3705C5}">
      <dgm:prSet phldrT="[Text]"/>
      <dgm:spPr/>
      <dgm:t>
        <a:bodyPr/>
        <a:lstStyle/>
        <a:p>
          <a:r>
            <a:rPr lang="en-US" dirty="0"/>
            <a:t>Test Administrator (TA)</a:t>
          </a:r>
        </a:p>
      </dgm:t>
    </dgm:pt>
    <dgm:pt modelId="{E755FF11-7876-4857-A1D7-8D11008DCEA6}" type="sibTrans" cxnId="{D138900B-B98D-47AC-A836-B45947213182}">
      <dgm:prSet/>
      <dgm:spPr/>
      <dgm:t>
        <a:bodyPr/>
        <a:lstStyle/>
        <a:p>
          <a:endParaRPr lang="en-US"/>
        </a:p>
      </dgm:t>
    </dgm:pt>
    <dgm:pt modelId="{C029D4C8-DD72-420F-A92B-B662D5ED016A}" type="parTrans" cxnId="{D138900B-B98D-47AC-A836-B45947213182}">
      <dgm:prSet/>
      <dgm:spPr/>
      <dgm:t>
        <a:bodyPr/>
        <a:lstStyle/>
        <a:p>
          <a:endParaRPr lang="en-US"/>
        </a:p>
      </dgm:t>
    </dgm:pt>
    <dgm:pt modelId="{A228FE10-4B1F-4E4A-BDED-5FEE47A86000}" type="pres">
      <dgm:prSet presAssocID="{CA6BA813-C5FD-48AC-A12E-B261DEF9BB75}" presName="hierChild1" presStyleCnt="0">
        <dgm:presLayoutVars>
          <dgm:chPref val="1"/>
          <dgm:dir/>
          <dgm:animOne val="branch"/>
          <dgm:animLvl val="lvl"/>
          <dgm:resizeHandles/>
        </dgm:presLayoutVars>
      </dgm:prSet>
      <dgm:spPr/>
    </dgm:pt>
    <dgm:pt modelId="{F0C701C9-A6E1-44D5-8E89-9F36175C8F14}" type="pres">
      <dgm:prSet presAssocID="{33341C9A-21C6-46C9-824C-5CFE232CAAEF}" presName="hierRoot1" presStyleCnt="0"/>
      <dgm:spPr/>
    </dgm:pt>
    <dgm:pt modelId="{2352DDBF-1827-4D24-B13A-7A608F250833}" type="pres">
      <dgm:prSet presAssocID="{33341C9A-21C6-46C9-824C-5CFE232CAAEF}" presName="composite" presStyleCnt="0"/>
      <dgm:spPr/>
    </dgm:pt>
    <dgm:pt modelId="{7E77CD62-6E6D-4283-B896-0AC76523E76C}" type="pres">
      <dgm:prSet presAssocID="{33341C9A-21C6-46C9-824C-5CFE232CAAEF}" presName="background" presStyleLbl="node0" presStyleIdx="0" presStyleCnt="1"/>
      <dgm:spPr/>
    </dgm:pt>
    <dgm:pt modelId="{820D9561-76D1-485C-AEE3-3B02C1BA29AC}" type="pres">
      <dgm:prSet presAssocID="{33341C9A-21C6-46C9-824C-5CFE232CAAEF}" presName="text" presStyleLbl="fgAcc0" presStyleIdx="0" presStyleCnt="1">
        <dgm:presLayoutVars>
          <dgm:chPref val="3"/>
        </dgm:presLayoutVars>
      </dgm:prSet>
      <dgm:spPr/>
    </dgm:pt>
    <dgm:pt modelId="{5283BF86-35F8-4735-BFCF-F3B85F6D9313}" type="pres">
      <dgm:prSet presAssocID="{33341C9A-21C6-46C9-824C-5CFE232CAAEF}" presName="hierChild2" presStyleCnt="0"/>
      <dgm:spPr/>
    </dgm:pt>
    <dgm:pt modelId="{826A730C-636B-46EB-BA26-318035F93C75}" type="pres">
      <dgm:prSet presAssocID="{D686B825-02FB-42FC-A212-253B29785CAA}" presName="Name10" presStyleLbl="parChTrans1D2" presStyleIdx="0" presStyleCnt="2"/>
      <dgm:spPr/>
    </dgm:pt>
    <dgm:pt modelId="{036BDC8D-55E3-4C05-A8E8-C1F8F5374834}" type="pres">
      <dgm:prSet presAssocID="{D57364C7-397F-437C-A0CE-E5F34E69A2E0}" presName="hierRoot2" presStyleCnt="0"/>
      <dgm:spPr/>
    </dgm:pt>
    <dgm:pt modelId="{BB7AD85E-A403-4A58-9247-F4E08C72C440}" type="pres">
      <dgm:prSet presAssocID="{D57364C7-397F-437C-A0CE-E5F34E69A2E0}" presName="composite2" presStyleCnt="0"/>
      <dgm:spPr/>
    </dgm:pt>
    <dgm:pt modelId="{344BF1BA-FA42-4590-BD4C-A1016CA07504}" type="pres">
      <dgm:prSet presAssocID="{D57364C7-397F-437C-A0CE-E5F34E69A2E0}" presName="background2" presStyleLbl="node2" presStyleIdx="0" presStyleCnt="2"/>
      <dgm:spPr/>
    </dgm:pt>
    <dgm:pt modelId="{9BDCF658-8D33-4044-B8DF-9AEFA9F58286}" type="pres">
      <dgm:prSet presAssocID="{D57364C7-397F-437C-A0CE-E5F34E69A2E0}" presName="text2" presStyleLbl="fgAcc2" presStyleIdx="0" presStyleCnt="2">
        <dgm:presLayoutVars>
          <dgm:chPref val="3"/>
        </dgm:presLayoutVars>
      </dgm:prSet>
      <dgm:spPr/>
    </dgm:pt>
    <dgm:pt modelId="{F1FD720A-6AC9-4710-987F-BE4F3205465D}" type="pres">
      <dgm:prSet presAssocID="{D57364C7-397F-437C-A0CE-E5F34E69A2E0}" presName="hierChild3" presStyleCnt="0"/>
      <dgm:spPr/>
    </dgm:pt>
    <dgm:pt modelId="{8602799E-A9A7-4E89-8014-A5747B0E7643}" type="pres">
      <dgm:prSet presAssocID="{6EFD9BD4-E3FE-4D42-A4D7-9585B6EF5CE6}" presName="Name10" presStyleLbl="parChTrans1D2" presStyleIdx="1" presStyleCnt="2"/>
      <dgm:spPr/>
    </dgm:pt>
    <dgm:pt modelId="{ADC4C4C0-D312-4222-A13E-3C6C96FD6D30}" type="pres">
      <dgm:prSet presAssocID="{0D64E305-9963-449B-9727-A02627366C11}" presName="hierRoot2" presStyleCnt="0"/>
      <dgm:spPr/>
    </dgm:pt>
    <dgm:pt modelId="{616CAD40-41A9-45B7-ACD1-6A6CA931498F}" type="pres">
      <dgm:prSet presAssocID="{0D64E305-9963-449B-9727-A02627366C11}" presName="composite2" presStyleCnt="0"/>
      <dgm:spPr/>
    </dgm:pt>
    <dgm:pt modelId="{10943B40-CC23-4568-9EB4-9718F87335EF}" type="pres">
      <dgm:prSet presAssocID="{0D64E305-9963-449B-9727-A02627366C11}" presName="background2" presStyleLbl="node2" presStyleIdx="1" presStyleCnt="2"/>
      <dgm:spPr/>
    </dgm:pt>
    <dgm:pt modelId="{4BDDA382-75A4-4B0E-A2C1-F764AD9BB8ED}" type="pres">
      <dgm:prSet presAssocID="{0D64E305-9963-449B-9727-A02627366C11}" presName="text2" presStyleLbl="fgAcc2" presStyleIdx="1" presStyleCnt="2">
        <dgm:presLayoutVars>
          <dgm:chPref val="3"/>
        </dgm:presLayoutVars>
      </dgm:prSet>
      <dgm:spPr/>
    </dgm:pt>
    <dgm:pt modelId="{6637FC01-D893-4B9A-849E-3B3D224AEBA6}" type="pres">
      <dgm:prSet presAssocID="{0D64E305-9963-449B-9727-A02627366C11}" presName="hierChild3" presStyleCnt="0"/>
      <dgm:spPr/>
    </dgm:pt>
    <dgm:pt modelId="{1B6D50E2-D18F-463A-9637-40FE5A451994}" type="pres">
      <dgm:prSet presAssocID="{C029D4C8-DD72-420F-A92B-B662D5ED016A}" presName="Name17" presStyleLbl="parChTrans1D3" presStyleIdx="0" presStyleCnt="1"/>
      <dgm:spPr/>
    </dgm:pt>
    <dgm:pt modelId="{132EACA4-9993-47B6-B9DB-6365528C437A}" type="pres">
      <dgm:prSet presAssocID="{39F6682F-C38B-4FE6-BD03-ACA42F3705C5}" presName="hierRoot3" presStyleCnt="0"/>
      <dgm:spPr/>
    </dgm:pt>
    <dgm:pt modelId="{5ECCC9C1-5BA0-4FF9-BECE-A6C5097FFAA8}" type="pres">
      <dgm:prSet presAssocID="{39F6682F-C38B-4FE6-BD03-ACA42F3705C5}" presName="composite3" presStyleCnt="0"/>
      <dgm:spPr/>
    </dgm:pt>
    <dgm:pt modelId="{BD60868D-13BA-4DD8-9F68-08F29E024849}" type="pres">
      <dgm:prSet presAssocID="{39F6682F-C38B-4FE6-BD03-ACA42F3705C5}" presName="background3" presStyleLbl="node3" presStyleIdx="0" presStyleCnt="1"/>
      <dgm:spPr/>
    </dgm:pt>
    <dgm:pt modelId="{B9D4EFE9-2AE9-4582-97D3-D58DE7E03169}" type="pres">
      <dgm:prSet presAssocID="{39F6682F-C38B-4FE6-BD03-ACA42F3705C5}" presName="text3" presStyleLbl="fgAcc3" presStyleIdx="0" presStyleCnt="1">
        <dgm:presLayoutVars>
          <dgm:chPref val="3"/>
        </dgm:presLayoutVars>
      </dgm:prSet>
      <dgm:spPr/>
    </dgm:pt>
    <dgm:pt modelId="{681EA2A0-B72C-4D94-85C4-B4C90ED98564}" type="pres">
      <dgm:prSet presAssocID="{39F6682F-C38B-4FE6-BD03-ACA42F3705C5}" presName="hierChild4" presStyleCnt="0"/>
      <dgm:spPr/>
    </dgm:pt>
  </dgm:ptLst>
  <dgm:cxnLst>
    <dgm:cxn modelId="{22301C3F-58BF-4858-B84E-737AC83E6CB1}" srcId="{CA6BA813-C5FD-48AC-A12E-B261DEF9BB75}" destId="{33341C9A-21C6-46C9-824C-5CFE232CAAEF}" srcOrd="0" destOrd="0" parTransId="{CFBA43F1-08D7-4713-A962-C0597576D921}" sibTransId="{219E72AC-95DD-4E87-90BB-C586EE1540B8}"/>
    <dgm:cxn modelId="{647F5356-6A42-4FC8-B4B2-B7961AB8227F}" type="presOf" srcId="{33341C9A-21C6-46C9-824C-5CFE232CAAEF}" destId="{820D9561-76D1-485C-AEE3-3B02C1BA29AC}" srcOrd="0" destOrd="0" presId="urn:microsoft.com/office/officeart/2005/8/layout/hierarchy1"/>
    <dgm:cxn modelId="{50055413-66D0-42A3-A10F-6024C45830EE}" type="presOf" srcId="{C029D4C8-DD72-420F-A92B-B662D5ED016A}" destId="{1B6D50E2-D18F-463A-9637-40FE5A451994}" srcOrd="0" destOrd="0" presId="urn:microsoft.com/office/officeart/2005/8/layout/hierarchy1"/>
    <dgm:cxn modelId="{9DA106CC-9E19-4AD9-9E1E-47CD92DA91E5}" type="presOf" srcId="{39F6682F-C38B-4FE6-BD03-ACA42F3705C5}" destId="{B9D4EFE9-2AE9-4582-97D3-D58DE7E03169}" srcOrd="0" destOrd="0" presId="urn:microsoft.com/office/officeart/2005/8/layout/hierarchy1"/>
    <dgm:cxn modelId="{531A8B6C-9736-4E69-8375-9EAF3DED042B}" type="presOf" srcId="{D686B825-02FB-42FC-A212-253B29785CAA}" destId="{826A730C-636B-46EB-BA26-318035F93C75}" srcOrd="0" destOrd="0" presId="urn:microsoft.com/office/officeart/2005/8/layout/hierarchy1"/>
    <dgm:cxn modelId="{E562BBE8-A0DE-443C-B035-C6E3C25179DC}" type="presOf" srcId="{0D64E305-9963-449B-9727-A02627366C11}" destId="{4BDDA382-75A4-4B0E-A2C1-F764AD9BB8ED}" srcOrd="0" destOrd="0" presId="urn:microsoft.com/office/officeart/2005/8/layout/hierarchy1"/>
    <dgm:cxn modelId="{D138900B-B98D-47AC-A836-B45947213182}" srcId="{0D64E305-9963-449B-9727-A02627366C11}" destId="{39F6682F-C38B-4FE6-BD03-ACA42F3705C5}" srcOrd="0" destOrd="0" parTransId="{C029D4C8-DD72-420F-A92B-B662D5ED016A}" sibTransId="{E755FF11-7876-4857-A1D7-8D11008DCEA6}"/>
    <dgm:cxn modelId="{2631D19B-EA6E-4454-9561-E2A7103EBE1C}" srcId="{33341C9A-21C6-46C9-824C-5CFE232CAAEF}" destId="{0D64E305-9963-449B-9727-A02627366C11}" srcOrd="1" destOrd="0" parTransId="{6EFD9BD4-E3FE-4D42-A4D7-9585B6EF5CE6}" sibTransId="{44FB6F6F-C389-4254-839A-01280BCA373A}"/>
    <dgm:cxn modelId="{3C6AD610-C2C5-49C4-BFA9-82438EA5D077}" type="presOf" srcId="{6EFD9BD4-E3FE-4D42-A4D7-9585B6EF5CE6}" destId="{8602799E-A9A7-4E89-8014-A5747B0E7643}" srcOrd="0" destOrd="0" presId="urn:microsoft.com/office/officeart/2005/8/layout/hierarchy1"/>
    <dgm:cxn modelId="{544171D3-C711-4E56-9DF6-10899527407C}" type="presOf" srcId="{D57364C7-397F-437C-A0CE-E5F34E69A2E0}" destId="{9BDCF658-8D33-4044-B8DF-9AEFA9F58286}" srcOrd="0" destOrd="0" presId="urn:microsoft.com/office/officeart/2005/8/layout/hierarchy1"/>
    <dgm:cxn modelId="{5310328A-AA66-4634-86C0-56A2C7AFD007}" srcId="{33341C9A-21C6-46C9-824C-5CFE232CAAEF}" destId="{D57364C7-397F-437C-A0CE-E5F34E69A2E0}" srcOrd="0" destOrd="0" parTransId="{D686B825-02FB-42FC-A212-253B29785CAA}" sibTransId="{36A974CC-02AC-4407-B855-2E1F43680B97}"/>
    <dgm:cxn modelId="{7C69E492-2594-44CB-BF3E-E4BBDBCAA973}" type="presOf" srcId="{CA6BA813-C5FD-48AC-A12E-B261DEF9BB75}" destId="{A228FE10-4B1F-4E4A-BDED-5FEE47A86000}" srcOrd="0" destOrd="0" presId="urn:microsoft.com/office/officeart/2005/8/layout/hierarchy1"/>
    <dgm:cxn modelId="{2D979824-CD8E-48F1-98AC-07B9C3481F2E}" type="presParOf" srcId="{A228FE10-4B1F-4E4A-BDED-5FEE47A86000}" destId="{F0C701C9-A6E1-44D5-8E89-9F36175C8F14}" srcOrd="0" destOrd="0" presId="urn:microsoft.com/office/officeart/2005/8/layout/hierarchy1"/>
    <dgm:cxn modelId="{008304F2-D1F6-40A0-923A-EEEF80DE8DF8}" type="presParOf" srcId="{F0C701C9-A6E1-44D5-8E89-9F36175C8F14}" destId="{2352DDBF-1827-4D24-B13A-7A608F250833}" srcOrd="0" destOrd="0" presId="urn:microsoft.com/office/officeart/2005/8/layout/hierarchy1"/>
    <dgm:cxn modelId="{DA39B350-120C-4749-A4EB-4CA00E6AA779}" type="presParOf" srcId="{2352DDBF-1827-4D24-B13A-7A608F250833}" destId="{7E77CD62-6E6D-4283-B896-0AC76523E76C}" srcOrd="0" destOrd="0" presId="urn:microsoft.com/office/officeart/2005/8/layout/hierarchy1"/>
    <dgm:cxn modelId="{084EE6FA-05E6-46E7-9F6E-D4B6AB71B03F}" type="presParOf" srcId="{2352DDBF-1827-4D24-B13A-7A608F250833}" destId="{820D9561-76D1-485C-AEE3-3B02C1BA29AC}" srcOrd="1" destOrd="0" presId="urn:microsoft.com/office/officeart/2005/8/layout/hierarchy1"/>
    <dgm:cxn modelId="{98BD0709-58A2-42B6-B4D8-24C32E9EBDBE}" type="presParOf" srcId="{F0C701C9-A6E1-44D5-8E89-9F36175C8F14}" destId="{5283BF86-35F8-4735-BFCF-F3B85F6D9313}" srcOrd="1" destOrd="0" presId="urn:microsoft.com/office/officeart/2005/8/layout/hierarchy1"/>
    <dgm:cxn modelId="{E869C920-48FB-49B9-8690-CA4F210AB123}" type="presParOf" srcId="{5283BF86-35F8-4735-BFCF-F3B85F6D9313}" destId="{826A730C-636B-46EB-BA26-318035F93C75}" srcOrd="0" destOrd="0" presId="urn:microsoft.com/office/officeart/2005/8/layout/hierarchy1"/>
    <dgm:cxn modelId="{1CDDC6AC-3FF2-453E-94A3-E549A6C74519}" type="presParOf" srcId="{5283BF86-35F8-4735-BFCF-F3B85F6D9313}" destId="{036BDC8D-55E3-4C05-A8E8-C1F8F5374834}" srcOrd="1" destOrd="0" presId="urn:microsoft.com/office/officeart/2005/8/layout/hierarchy1"/>
    <dgm:cxn modelId="{0397D1A4-771F-4C58-A211-5A71030DE6A8}" type="presParOf" srcId="{036BDC8D-55E3-4C05-A8E8-C1F8F5374834}" destId="{BB7AD85E-A403-4A58-9247-F4E08C72C440}" srcOrd="0" destOrd="0" presId="urn:microsoft.com/office/officeart/2005/8/layout/hierarchy1"/>
    <dgm:cxn modelId="{87BFCC4B-7236-44DF-9036-EB08F1DD510C}" type="presParOf" srcId="{BB7AD85E-A403-4A58-9247-F4E08C72C440}" destId="{344BF1BA-FA42-4590-BD4C-A1016CA07504}" srcOrd="0" destOrd="0" presId="urn:microsoft.com/office/officeart/2005/8/layout/hierarchy1"/>
    <dgm:cxn modelId="{B620D4D0-EB4F-4719-A653-EE62488EC445}" type="presParOf" srcId="{BB7AD85E-A403-4A58-9247-F4E08C72C440}" destId="{9BDCF658-8D33-4044-B8DF-9AEFA9F58286}" srcOrd="1" destOrd="0" presId="urn:microsoft.com/office/officeart/2005/8/layout/hierarchy1"/>
    <dgm:cxn modelId="{0B9CE4AA-0AB4-4A56-894C-50486E1D29DF}" type="presParOf" srcId="{036BDC8D-55E3-4C05-A8E8-C1F8F5374834}" destId="{F1FD720A-6AC9-4710-987F-BE4F3205465D}" srcOrd="1" destOrd="0" presId="urn:microsoft.com/office/officeart/2005/8/layout/hierarchy1"/>
    <dgm:cxn modelId="{E380E5D5-CF04-4D63-804A-84D872F41A23}" type="presParOf" srcId="{5283BF86-35F8-4735-BFCF-F3B85F6D9313}" destId="{8602799E-A9A7-4E89-8014-A5747B0E7643}" srcOrd="2" destOrd="0" presId="urn:microsoft.com/office/officeart/2005/8/layout/hierarchy1"/>
    <dgm:cxn modelId="{6514DC83-7285-44B7-B709-1851E64D8CB4}" type="presParOf" srcId="{5283BF86-35F8-4735-BFCF-F3B85F6D9313}" destId="{ADC4C4C0-D312-4222-A13E-3C6C96FD6D30}" srcOrd="3" destOrd="0" presId="urn:microsoft.com/office/officeart/2005/8/layout/hierarchy1"/>
    <dgm:cxn modelId="{5AEF8752-DA6D-4211-99B1-83D1ADCCD9DA}" type="presParOf" srcId="{ADC4C4C0-D312-4222-A13E-3C6C96FD6D30}" destId="{616CAD40-41A9-45B7-ACD1-6A6CA931498F}" srcOrd="0" destOrd="0" presId="urn:microsoft.com/office/officeart/2005/8/layout/hierarchy1"/>
    <dgm:cxn modelId="{4B815AD5-F3B9-4ADC-BEDF-54E278334300}" type="presParOf" srcId="{616CAD40-41A9-45B7-ACD1-6A6CA931498F}" destId="{10943B40-CC23-4568-9EB4-9718F87335EF}" srcOrd="0" destOrd="0" presId="urn:microsoft.com/office/officeart/2005/8/layout/hierarchy1"/>
    <dgm:cxn modelId="{EB336293-6031-491D-92AE-D335423ED517}" type="presParOf" srcId="{616CAD40-41A9-45B7-ACD1-6A6CA931498F}" destId="{4BDDA382-75A4-4B0E-A2C1-F764AD9BB8ED}" srcOrd="1" destOrd="0" presId="urn:microsoft.com/office/officeart/2005/8/layout/hierarchy1"/>
    <dgm:cxn modelId="{99DC1EA5-E62D-4F53-85C0-A2B5E2BF1CB3}" type="presParOf" srcId="{ADC4C4C0-D312-4222-A13E-3C6C96FD6D30}" destId="{6637FC01-D893-4B9A-849E-3B3D224AEBA6}" srcOrd="1" destOrd="0" presId="urn:microsoft.com/office/officeart/2005/8/layout/hierarchy1"/>
    <dgm:cxn modelId="{6AA74557-5034-4D2F-9923-E88B9813B577}" type="presParOf" srcId="{6637FC01-D893-4B9A-849E-3B3D224AEBA6}" destId="{1B6D50E2-D18F-463A-9637-40FE5A451994}" srcOrd="0" destOrd="0" presId="urn:microsoft.com/office/officeart/2005/8/layout/hierarchy1"/>
    <dgm:cxn modelId="{11254BF5-0548-4DC1-BD40-8C52731E2049}" type="presParOf" srcId="{6637FC01-D893-4B9A-849E-3B3D224AEBA6}" destId="{132EACA4-9993-47B6-B9DB-6365528C437A}" srcOrd="1" destOrd="0" presId="urn:microsoft.com/office/officeart/2005/8/layout/hierarchy1"/>
    <dgm:cxn modelId="{BDEDF282-EDEB-4349-AE25-2194454E54D6}" type="presParOf" srcId="{132EACA4-9993-47B6-B9DB-6365528C437A}" destId="{5ECCC9C1-5BA0-4FF9-BECE-A6C5097FFAA8}" srcOrd="0" destOrd="0" presId="urn:microsoft.com/office/officeart/2005/8/layout/hierarchy1"/>
    <dgm:cxn modelId="{E0BD630A-879A-4FE3-98A6-7C2625B5C029}" type="presParOf" srcId="{5ECCC9C1-5BA0-4FF9-BECE-A6C5097FFAA8}" destId="{BD60868D-13BA-4DD8-9F68-08F29E024849}" srcOrd="0" destOrd="0" presId="urn:microsoft.com/office/officeart/2005/8/layout/hierarchy1"/>
    <dgm:cxn modelId="{3C6456A0-F43F-46D1-A923-27AAD2BDC79A}" type="presParOf" srcId="{5ECCC9C1-5BA0-4FF9-BECE-A6C5097FFAA8}" destId="{B9D4EFE9-2AE9-4582-97D3-D58DE7E03169}" srcOrd="1" destOrd="0" presId="urn:microsoft.com/office/officeart/2005/8/layout/hierarchy1"/>
    <dgm:cxn modelId="{B2EEB54A-8128-49EF-8064-0AD8C539FD96}" type="presParOf" srcId="{132EACA4-9993-47B6-B9DB-6365528C437A}" destId="{681EA2A0-B72C-4D94-85C4-B4C90ED985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E9F92-2903-4E99-B757-43A57C445DA5}">
      <dsp:nvSpPr>
        <dsp:cNvPr id="0" name=""/>
        <dsp:cNvSpPr/>
      </dsp:nvSpPr>
      <dsp:spPr>
        <a:xfrm>
          <a:off x="0" y="41253"/>
          <a:ext cx="1403416" cy="18797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2400" b="1" kern="1200" dirty="0"/>
            <a:t>Online (CBT) Testing</a:t>
          </a:r>
        </a:p>
      </dsp:txBody>
      <dsp:txXfrm>
        <a:off x="41105" y="82358"/>
        <a:ext cx="1321206" cy="1797510"/>
      </dsp:txXfrm>
    </dsp:sp>
    <dsp:sp modelId="{392C32E1-3A51-4E62-BEC4-026EBBB05832}">
      <dsp:nvSpPr>
        <dsp:cNvPr id="0" name=""/>
        <dsp:cNvSpPr/>
      </dsp:nvSpPr>
      <dsp:spPr>
        <a:xfrm rot="21595001">
          <a:off x="1572019" y="772639"/>
          <a:ext cx="357439" cy="413898"/>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572019" y="855497"/>
        <a:ext cx="250207" cy="248338"/>
      </dsp:txXfrm>
    </dsp:sp>
    <dsp:sp modelId="{361D075B-C9B3-4149-B686-828BBD5FABA2}">
      <dsp:nvSpPr>
        <dsp:cNvPr id="0" name=""/>
        <dsp:cNvSpPr/>
      </dsp:nvSpPr>
      <dsp:spPr>
        <a:xfrm>
          <a:off x="2077829" y="38039"/>
          <a:ext cx="1668945" cy="18797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TIDE</a:t>
          </a:r>
        </a:p>
        <a:p>
          <a:pPr marL="0" lvl="0" indent="0" algn="ctr" defTabSz="889000">
            <a:lnSpc>
              <a:spcPct val="90000"/>
            </a:lnSpc>
            <a:spcBef>
              <a:spcPct val="0"/>
            </a:spcBef>
            <a:spcAft>
              <a:spcPct val="35000"/>
            </a:spcAft>
            <a:buNone/>
          </a:pPr>
          <a:r>
            <a:rPr lang="en-US" sz="1800" kern="1200" dirty="0"/>
            <a:t>User Management and Student Enrollment</a:t>
          </a:r>
        </a:p>
      </dsp:txBody>
      <dsp:txXfrm>
        <a:off x="2126711" y="86921"/>
        <a:ext cx="1571181" cy="1781956"/>
      </dsp:txXfrm>
    </dsp:sp>
    <dsp:sp modelId="{2CA4D149-EECC-4C6C-ADC7-0521A85FEC0D}">
      <dsp:nvSpPr>
        <dsp:cNvPr id="0" name=""/>
        <dsp:cNvSpPr/>
      </dsp:nvSpPr>
      <dsp:spPr>
        <a:xfrm>
          <a:off x="3913669" y="770950"/>
          <a:ext cx="353816" cy="413898"/>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913669" y="853730"/>
        <a:ext cx="247671" cy="248338"/>
      </dsp:txXfrm>
    </dsp:sp>
    <dsp:sp modelId="{C1A9813B-4369-43B0-8E2F-9C2B2913CB69}">
      <dsp:nvSpPr>
        <dsp:cNvPr id="0" name=""/>
        <dsp:cNvSpPr/>
      </dsp:nvSpPr>
      <dsp:spPr>
        <a:xfrm>
          <a:off x="4414352" y="38039"/>
          <a:ext cx="1700488" cy="18797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TA Interface/  Secure Browser</a:t>
          </a:r>
        </a:p>
        <a:p>
          <a:pPr marL="0" lvl="0" indent="0" algn="ctr" defTabSz="889000">
            <a:lnSpc>
              <a:spcPct val="90000"/>
            </a:lnSpc>
            <a:spcBef>
              <a:spcPct val="0"/>
            </a:spcBef>
            <a:spcAft>
              <a:spcPct val="35000"/>
            </a:spcAft>
            <a:buNone/>
          </a:pPr>
          <a:r>
            <a:rPr lang="en-US" sz="1800" kern="1200" dirty="0"/>
            <a:t>Test Administration</a:t>
          </a:r>
        </a:p>
      </dsp:txBody>
      <dsp:txXfrm>
        <a:off x="4464158" y="87845"/>
        <a:ext cx="1600876" cy="1780108"/>
      </dsp:txXfrm>
    </dsp:sp>
    <dsp:sp modelId="{8369EABC-3BA5-4C3C-B6AD-B3D4FEA1922B}">
      <dsp:nvSpPr>
        <dsp:cNvPr id="0" name=""/>
        <dsp:cNvSpPr/>
      </dsp:nvSpPr>
      <dsp:spPr>
        <a:xfrm rot="21593906">
          <a:off x="6274264" y="768861"/>
          <a:ext cx="337976" cy="413898"/>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274264" y="851731"/>
        <a:ext cx="236583" cy="248338"/>
      </dsp:txXfrm>
    </dsp:sp>
    <dsp:sp modelId="{E6178804-1E67-4BD9-B14F-6D96D793E402}">
      <dsp:nvSpPr>
        <dsp:cNvPr id="0" name=""/>
        <dsp:cNvSpPr/>
      </dsp:nvSpPr>
      <dsp:spPr>
        <a:xfrm>
          <a:off x="6752532" y="11967"/>
          <a:ext cx="1668945" cy="192363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TIDE</a:t>
          </a:r>
        </a:p>
        <a:p>
          <a:pPr marL="0" lvl="0" indent="0" algn="ctr" defTabSz="889000">
            <a:lnSpc>
              <a:spcPct val="90000"/>
            </a:lnSpc>
            <a:spcBef>
              <a:spcPct val="0"/>
            </a:spcBef>
            <a:spcAft>
              <a:spcPct val="35000"/>
            </a:spcAft>
            <a:buNone/>
          </a:pPr>
          <a:r>
            <a:rPr lang="en-US" sz="1800" kern="1200" dirty="0"/>
            <a:t>Participation Reports</a:t>
          </a:r>
        </a:p>
      </dsp:txBody>
      <dsp:txXfrm>
        <a:off x="6801414" y="60849"/>
        <a:ext cx="1571181" cy="1825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E9F92-2903-4E99-B757-43A57C445DA5}">
      <dsp:nvSpPr>
        <dsp:cNvPr id="0" name=""/>
        <dsp:cNvSpPr/>
      </dsp:nvSpPr>
      <dsp:spPr>
        <a:xfrm>
          <a:off x="0" y="287670"/>
          <a:ext cx="1941351" cy="13851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Paper Testing (PBT)</a:t>
          </a:r>
        </a:p>
      </dsp:txBody>
      <dsp:txXfrm>
        <a:off x="40571" y="328241"/>
        <a:ext cx="1860209" cy="1304053"/>
      </dsp:txXfrm>
    </dsp:sp>
    <dsp:sp modelId="{392C32E1-3A51-4E62-BEC4-026EBBB05832}">
      <dsp:nvSpPr>
        <dsp:cNvPr id="0" name=""/>
        <dsp:cNvSpPr/>
      </dsp:nvSpPr>
      <dsp:spPr>
        <a:xfrm rot="21597333">
          <a:off x="2173338" y="692871"/>
          <a:ext cx="491812" cy="572547"/>
        </a:xfrm>
        <a:prstGeom prst="rightArrow">
          <a:avLst>
            <a:gd name="adj1" fmla="val 60000"/>
            <a:gd name="adj2" fmla="val 50000"/>
          </a:avLst>
        </a:prstGeom>
        <a:solidFill>
          <a:schemeClr val="accent3">
            <a:tint val="60000"/>
            <a:hueOff val="0"/>
            <a:satOff val="0"/>
            <a:lumOff val="0"/>
            <a:alphaOff val="0"/>
          </a:schemeClr>
        </a:solidFill>
        <a:ln>
          <a:solidFill>
            <a:schemeClr val="accent3">
              <a:lumMod val="7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2173338" y="807437"/>
        <a:ext cx="344268" cy="343529"/>
      </dsp:txXfrm>
    </dsp:sp>
    <dsp:sp modelId="{361D075B-C9B3-4149-B686-828BBD5FABA2}">
      <dsp:nvSpPr>
        <dsp:cNvPr id="0" name=""/>
        <dsp:cNvSpPr/>
      </dsp:nvSpPr>
      <dsp:spPr>
        <a:xfrm>
          <a:off x="2869299" y="285302"/>
          <a:ext cx="2308659" cy="13851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TIDE</a:t>
          </a:r>
        </a:p>
        <a:p>
          <a:pPr marL="0" lvl="0" indent="0" algn="ctr" defTabSz="889000">
            <a:lnSpc>
              <a:spcPct val="90000"/>
            </a:lnSpc>
            <a:spcBef>
              <a:spcPct val="0"/>
            </a:spcBef>
            <a:spcAft>
              <a:spcPct val="35000"/>
            </a:spcAft>
            <a:buNone/>
          </a:pPr>
          <a:r>
            <a:rPr lang="en-US" sz="1800" kern="1200" dirty="0">
              <a:solidFill>
                <a:schemeClr val="tx1"/>
              </a:solidFill>
            </a:rPr>
            <a:t>User Management, Student Enrollment, Test Materials</a:t>
          </a:r>
        </a:p>
      </dsp:txBody>
      <dsp:txXfrm>
        <a:off x="2909870" y="325873"/>
        <a:ext cx="2227517" cy="1304053"/>
      </dsp:txXfrm>
    </dsp:sp>
    <dsp:sp modelId="{2CA4D149-EECC-4C6C-ADC7-0521A85FEC0D}">
      <dsp:nvSpPr>
        <dsp:cNvPr id="0" name=""/>
        <dsp:cNvSpPr/>
      </dsp:nvSpPr>
      <dsp:spPr>
        <a:xfrm>
          <a:off x="5408824" y="691626"/>
          <a:ext cx="489435" cy="572547"/>
        </a:xfrm>
        <a:prstGeom prst="rightArrow">
          <a:avLst>
            <a:gd name="adj1" fmla="val 60000"/>
            <a:gd name="adj2" fmla="val 50000"/>
          </a:avLst>
        </a:prstGeom>
        <a:solidFill>
          <a:schemeClr val="accent3">
            <a:tint val="60000"/>
            <a:hueOff val="0"/>
            <a:satOff val="0"/>
            <a:lumOff val="0"/>
            <a:alphaOff val="0"/>
          </a:schemeClr>
        </a:solidFill>
        <a:ln>
          <a:solidFill>
            <a:schemeClr val="accent3">
              <a:lumMod val="7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408824" y="806135"/>
        <a:ext cx="342605" cy="343529"/>
      </dsp:txXfrm>
    </dsp:sp>
    <dsp:sp modelId="{C1A9813B-4369-43B0-8E2F-9C2B2913CB69}">
      <dsp:nvSpPr>
        <dsp:cNvPr id="0" name=""/>
        <dsp:cNvSpPr/>
      </dsp:nvSpPr>
      <dsp:spPr>
        <a:xfrm>
          <a:off x="6101422" y="285302"/>
          <a:ext cx="2352292" cy="13851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Paper Testing</a:t>
          </a:r>
        </a:p>
        <a:p>
          <a:pPr marL="0" lvl="0" indent="0" algn="ctr" defTabSz="889000">
            <a:lnSpc>
              <a:spcPct val="90000"/>
            </a:lnSpc>
            <a:spcBef>
              <a:spcPct val="0"/>
            </a:spcBef>
            <a:spcAft>
              <a:spcPct val="35000"/>
            </a:spcAft>
            <a:buNone/>
          </a:pPr>
          <a:r>
            <a:rPr lang="en-US" sz="1800" kern="1200" dirty="0">
              <a:solidFill>
                <a:schemeClr val="tx1"/>
              </a:solidFill>
            </a:rPr>
            <a:t>Test Administration</a:t>
          </a:r>
        </a:p>
      </dsp:txBody>
      <dsp:txXfrm>
        <a:off x="6141993" y="325873"/>
        <a:ext cx="2271150" cy="1304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D50E2-D18F-463A-9637-40FE5A451994}">
      <dsp:nvSpPr>
        <dsp:cNvPr id="0" name=""/>
        <dsp:cNvSpPr/>
      </dsp:nvSpPr>
      <dsp:spPr>
        <a:xfrm>
          <a:off x="3183788" y="2294066"/>
          <a:ext cx="91440" cy="427442"/>
        </a:xfrm>
        <a:custGeom>
          <a:avLst/>
          <a:gdLst/>
          <a:ahLst/>
          <a:cxnLst/>
          <a:rect l="0" t="0" r="0" b="0"/>
          <a:pathLst>
            <a:path>
              <a:moveTo>
                <a:pt x="45720" y="0"/>
              </a:moveTo>
              <a:lnTo>
                <a:pt x="45720" y="4274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2799E-A9A7-4E89-8014-A5747B0E7643}">
      <dsp:nvSpPr>
        <dsp:cNvPr id="0" name=""/>
        <dsp:cNvSpPr/>
      </dsp:nvSpPr>
      <dsp:spPr>
        <a:xfrm>
          <a:off x="2331349" y="933355"/>
          <a:ext cx="898159" cy="427442"/>
        </a:xfrm>
        <a:custGeom>
          <a:avLst/>
          <a:gdLst/>
          <a:ahLst/>
          <a:cxnLst/>
          <a:rect l="0" t="0" r="0" b="0"/>
          <a:pathLst>
            <a:path>
              <a:moveTo>
                <a:pt x="0" y="0"/>
              </a:moveTo>
              <a:lnTo>
                <a:pt x="0" y="291289"/>
              </a:lnTo>
              <a:lnTo>
                <a:pt x="898159" y="291289"/>
              </a:lnTo>
              <a:lnTo>
                <a:pt x="898159" y="4274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A730C-636B-46EB-BA26-318035F93C75}">
      <dsp:nvSpPr>
        <dsp:cNvPr id="0" name=""/>
        <dsp:cNvSpPr/>
      </dsp:nvSpPr>
      <dsp:spPr>
        <a:xfrm>
          <a:off x="1433190" y="933355"/>
          <a:ext cx="898159" cy="427442"/>
        </a:xfrm>
        <a:custGeom>
          <a:avLst/>
          <a:gdLst/>
          <a:ahLst/>
          <a:cxnLst/>
          <a:rect l="0" t="0" r="0" b="0"/>
          <a:pathLst>
            <a:path>
              <a:moveTo>
                <a:pt x="898159" y="0"/>
              </a:moveTo>
              <a:lnTo>
                <a:pt x="898159" y="291289"/>
              </a:lnTo>
              <a:lnTo>
                <a:pt x="0" y="291289"/>
              </a:lnTo>
              <a:lnTo>
                <a:pt x="0" y="4274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77CD62-6E6D-4283-B896-0AC76523E76C}">
      <dsp:nvSpPr>
        <dsp:cNvPr id="0" name=""/>
        <dsp:cNvSpPr/>
      </dsp:nvSpPr>
      <dsp:spPr>
        <a:xfrm>
          <a:off x="1596491" y="86"/>
          <a:ext cx="1469714" cy="933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D9561-76D1-485C-AEE3-3B02C1BA29AC}">
      <dsp:nvSpPr>
        <dsp:cNvPr id="0" name=""/>
        <dsp:cNvSpPr/>
      </dsp:nvSpPr>
      <dsp:spPr>
        <a:xfrm>
          <a:off x="1759793" y="155222"/>
          <a:ext cx="1469714" cy="9332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Assessment Coordinator (DAC)</a:t>
          </a:r>
        </a:p>
      </dsp:txBody>
      <dsp:txXfrm>
        <a:off x="1787127" y="182556"/>
        <a:ext cx="1415046" cy="878600"/>
      </dsp:txXfrm>
    </dsp:sp>
    <dsp:sp modelId="{344BF1BA-FA42-4590-BD4C-A1016CA07504}">
      <dsp:nvSpPr>
        <dsp:cNvPr id="0" name=""/>
        <dsp:cNvSpPr/>
      </dsp:nvSpPr>
      <dsp:spPr>
        <a:xfrm>
          <a:off x="698332" y="1360797"/>
          <a:ext cx="1469714" cy="933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CF658-8D33-4044-B8DF-9AEFA9F58286}">
      <dsp:nvSpPr>
        <dsp:cNvPr id="0" name=""/>
        <dsp:cNvSpPr/>
      </dsp:nvSpPr>
      <dsp:spPr>
        <a:xfrm>
          <a:off x="861634" y="1515933"/>
          <a:ext cx="1469714" cy="9332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School Administrator</a:t>
          </a:r>
        </a:p>
      </dsp:txBody>
      <dsp:txXfrm>
        <a:off x="888968" y="1543267"/>
        <a:ext cx="1415046" cy="878600"/>
      </dsp:txXfrm>
    </dsp:sp>
    <dsp:sp modelId="{10943B40-CC23-4568-9EB4-9718F87335EF}">
      <dsp:nvSpPr>
        <dsp:cNvPr id="0" name=""/>
        <dsp:cNvSpPr/>
      </dsp:nvSpPr>
      <dsp:spPr>
        <a:xfrm>
          <a:off x="2494650" y="1360797"/>
          <a:ext cx="1469714" cy="933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DA382-75A4-4B0E-A2C1-F764AD9BB8ED}">
      <dsp:nvSpPr>
        <dsp:cNvPr id="0" name=""/>
        <dsp:cNvSpPr/>
      </dsp:nvSpPr>
      <dsp:spPr>
        <a:xfrm>
          <a:off x="2657952" y="1515933"/>
          <a:ext cx="1469714" cy="9332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School Assessment Coordinator (SAC)</a:t>
          </a:r>
        </a:p>
      </dsp:txBody>
      <dsp:txXfrm>
        <a:off x="2685286" y="1543267"/>
        <a:ext cx="1415046" cy="878600"/>
      </dsp:txXfrm>
    </dsp:sp>
    <dsp:sp modelId="{BD60868D-13BA-4DD8-9F68-08F29E024849}">
      <dsp:nvSpPr>
        <dsp:cNvPr id="0" name=""/>
        <dsp:cNvSpPr/>
      </dsp:nvSpPr>
      <dsp:spPr>
        <a:xfrm>
          <a:off x="2494650" y="2721508"/>
          <a:ext cx="1469714" cy="933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4EFE9-2AE9-4582-97D3-D58DE7E03169}">
      <dsp:nvSpPr>
        <dsp:cNvPr id="0" name=""/>
        <dsp:cNvSpPr/>
      </dsp:nvSpPr>
      <dsp:spPr>
        <a:xfrm>
          <a:off x="2657952" y="2876644"/>
          <a:ext cx="1469714" cy="9332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Test Administrator (TA)</a:t>
          </a:r>
        </a:p>
      </dsp:txBody>
      <dsp:txXfrm>
        <a:off x="2685286" y="2903978"/>
        <a:ext cx="1415046" cy="878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atin typeface="Arial" charset="0"/>
              </a:defRPr>
            </a:lvl1pPr>
          </a:lstStyle>
          <a:p>
            <a:pPr>
              <a:defRPr/>
            </a:pPr>
            <a:fld id="{2B765928-8482-40E3-AC7B-A04E77B7539D}" type="datetimeFigureOut">
              <a:rPr lang="en-US"/>
              <a:pPr>
                <a:defRPr/>
              </a:pPr>
              <a:t>11/14/2016</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atin typeface="Arial" charset="0"/>
              </a:defRPr>
            </a:lvl1pPr>
          </a:lstStyle>
          <a:p>
            <a:pPr>
              <a:defRPr/>
            </a:pPr>
            <a:fld id="{2CCCB18C-4742-4BB5-A578-5196290E8A67}" type="slidenum">
              <a:rPr lang="en-US"/>
              <a:pPr>
                <a:defRPr/>
              </a:pPr>
              <a:t>‹#›</a:t>
            </a:fld>
            <a:endParaRPr lang="en-US" dirty="0"/>
          </a:p>
        </p:txBody>
      </p:sp>
    </p:spTree>
    <p:extLst>
      <p:ext uri="{BB962C8B-B14F-4D97-AF65-F5344CB8AC3E}">
        <p14:creationId xmlns:p14="http://schemas.microsoft.com/office/powerpoint/2010/main" val="191396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pitchFamily="34" charset="0"/>
              </a:defRPr>
            </a:lvl1pPr>
          </a:lstStyle>
          <a:p>
            <a:pPr>
              <a:defRPr/>
            </a:pPr>
            <a:endParaRPr lang="en-US" dirty="0"/>
          </a:p>
        </p:txBody>
      </p:sp>
      <p:sp>
        <p:nvSpPr>
          <p:cNvPr id="1085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pitchFamily="34" charset="0"/>
              </a:defRPr>
            </a:lvl1pPr>
          </a:lstStyle>
          <a:p>
            <a:pPr>
              <a:defRPr/>
            </a:pPr>
            <a:endParaRPr lang="en-US" dirty="0"/>
          </a:p>
        </p:txBody>
      </p:sp>
      <p:sp>
        <p:nvSpPr>
          <p:cNvPr id="1095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29966"/>
            <a:ext cx="303784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pitchFamily="34" charset="0"/>
              </a:defRPr>
            </a:lvl1pPr>
          </a:lstStyle>
          <a:p>
            <a:pPr>
              <a:defRPr/>
            </a:pPr>
            <a:endParaRPr lang="en-US" dirty="0"/>
          </a:p>
        </p:txBody>
      </p:sp>
      <p:sp>
        <p:nvSpPr>
          <p:cNvPr id="108551" name="Rectangle 7"/>
          <p:cNvSpPr>
            <a:spLocks noGrp="1" noChangeArrowheads="1"/>
          </p:cNvSpPr>
          <p:nvPr>
            <p:ph type="sldNum" sz="quarter" idx="5"/>
          </p:nvPr>
        </p:nvSpPr>
        <p:spPr bwMode="auto">
          <a:xfrm>
            <a:off x="3970938" y="8829966"/>
            <a:ext cx="303784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pitchFamily="34" charset="0"/>
              </a:defRPr>
            </a:lvl1pPr>
          </a:lstStyle>
          <a:p>
            <a:pPr>
              <a:defRPr/>
            </a:pPr>
            <a:fld id="{D6A040AF-C2A0-43B8-902F-4D78F879245F}" type="slidenum">
              <a:rPr lang="en-US"/>
              <a:pPr>
                <a:defRPr/>
              </a:pPr>
              <a:t>‹#›</a:t>
            </a:fld>
            <a:endParaRPr lang="en-US" dirty="0"/>
          </a:p>
        </p:txBody>
      </p:sp>
    </p:spTree>
    <p:extLst>
      <p:ext uri="{BB962C8B-B14F-4D97-AF65-F5344CB8AC3E}">
        <p14:creationId xmlns:p14="http://schemas.microsoft.com/office/powerpoint/2010/main" val="22856381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will cover computer-based testing as it relates to the FSA, FCAT 2.0, and EOC assessments. </a:t>
            </a: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a:t>
            </a:fld>
            <a:endParaRPr lang="en-US" dirty="0"/>
          </a:p>
        </p:txBody>
      </p:sp>
    </p:spTree>
    <p:extLst>
      <p:ext uri="{BB962C8B-B14F-4D97-AF65-F5344CB8AC3E}">
        <p14:creationId xmlns:p14="http://schemas.microsoft.com/office/powerpoint/2010/main" val="223877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TIDE</a:t>
            </a:r>
            <a:r>
              <a:rPr lang="en-US" baseline="0" dirty="0"/>
              <a:t> is organized by user role and access to certain tasks and functions are assigned to specific roles. A detailed list of roles and task permissions are available in the </a:t>
            </a:r>
            <a:r>
              <a:rPr lang="en-US" i="1" baseline="0" dirty="0"/>
              <a:t>TIDE User Guide</a:t>
            </a:r>
            <a:r>
              <a:rPr lang="en-US" baseline="0" dirty="0"/>
              <a:t>.   </a:t>
            </a:r>
          </a:p>
          <a:p>
            <a:r>
              <a:rPr lang="en-US" baseline="0" dirty="0"/>
              <a:t>For example School Assessment Coordinators cannot access test results in ORS. </a:t>
            </a:r>
          </a:p>
        </p:txBody>
      </p:sp>
      <p:sp>
        <p:nvSpPr>
          <p:cNvPr id="4" name="Slide Number Placeholder 3"/>
          <p:cNvSpPr>
            <a:spLocks noGrp="1"/>
          </p:cNvSpPr>
          <p:nvPr>
            <p:ph type="sldNum" sz="quarter" idx="10"/>
          </p:nvPr>
        </p:nvSpPr>
        <p:spPr/>
        <p:txBody>
          <a:bodyPr/>
          <a:lstStyle/>
          <a:p>
            <a:fld id="{44C62E86-D1AC-442C-8E7C-C62DCD41AD30}"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new version of Proctor Cache software.  The update is optional.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101</a:t>
            </a:fld>
            <a:endParaRPr lang="en-US" dirty="0"/>
          </a:p>
        </p:txBody>
      </p:sp>
    </p:spTree>
    <p:extLst>
      <p:ext uri="{BB962C8B-B14F-4D97-AF65-F5344CB8AC3E}">
        <p14:creationId xmlns:p14="http://schemas.microsoft.com/office/powerpoint/2010/main" val="18175053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102</a:t>
            </a:fld>
            <a:endParaRPr lang="en-US" dirty="0"/>
          </a:p>
        </p:txBody>
      </p:sp>
    </p:spTree>
    <p:extLst>
      <p:ext uri="{BB962C8B-B14F-4D97-AF65-F5344CB8AC3E}">
        <p14:creationId xmlns:p14="http://schemas.microsoft.com/office/powerpoint/2010/main" val="44071467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103</a:t>
            </a:fld>
            <a:endParaRPr lang="en-US" dirty="0"/>
          </a:p>
        </p:txBody>
      </p:sp>
    </p:spTree>
    <p:extLst>
      <p:ext uri="{BB962C8B-B14F-4D97-AF65-F5344CB8AC3E}">
        <p14:creationId xmlns:p14="http://schemas.microsoft.com/office/powerpoint/2010/main" val="6773701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104</a:t>
            </a:fld>
            <a:endParaRPr lang="en-US" dirty="0"/>
          </a:p>
        </p:txBody>
      </p:sp>
    </p:spTree>
    <p:extLst>
      <p:ext uri="{BB962C8B-B14F-4D97-AF65-F5344CB8AC3E}">
        <p14:creationId xmlns:p14="http://schemas.microsoft.com/office/powerpoint/2010/main" val="9236009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105</a:t>
            </a:fld>
            <a:endParaRPr lang="en-US" dirty="0"/>
          </a:p>
        </p:txBody>
      </p:sp>
    </p:spTree>
    <p:extLst>
      <p:ext uri="{BB962C8B-B14F-4D97-AF65-F5344CB8AC3E}">
        <p14:creationId xmlns:p14="http://schemas.microsoft.com/office/powerpoint/2010/main" val="37603728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morning before testing begins, please ensure that the proctor cache machine is turned on and running during the entire test session. The proctor cache computer may not</a:t>
            </a:r>
            <a:r>
              <a:rPr lang="en-US" baseline="0" dirty="0"/>
              <a:t> be used by any one during testing. </a:t>
            </a: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106</a:t>
            </a:fld>
            <a:endParaRPr lang="en-US" dirty="0"/>
          </a:p>
        </p:txBody>
      </p:sp>
    </p:spTree>
    <p:extLst>
      <p:ext uri="{BB962C8B-B14F-4D97-AF65-F5344CB8AC3E}">
        <p14:creationId xmlns:p14="http://schemas.microsoft.com/office/powerpoint/2010/main" val="33989120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698"/>
            <a:r>
              <a:rPr lang="en-US" baseline="0" dirty="0"/>
              <a:t>This slide demonstrates the combined session view where you can start multiple sessions at once.</a:t>
            </a:r>
            <a:endParaRPr lang="en-US" dirty="0"/>
          </a:p>
          <a:p>
            <a:endParaRPr lang="en-US" baseline="0" dirty="0"/>
          </a:p>
          <a:p>
            <a:pPr defTabSz="474698"/>
            <a:r>
              <a:rPr lang="en-US" dirty="0">
                <a:cs typeface="Arial" panose="020B0604020202020204" pitchFamily="34" charset="0"/>
              </a:rPr>
              <a:t>Once a session is started this button will change to a red Stop button. DO not stop a session until all students have completed their tests!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107</a:t>
            </a:fld>
            <a:endParaRPr lang="en-US" dirty="0"/>
          </a:p>
        </p:txBody>
      </p:sp>
    </p:spTree>
    <p:extLst>
      <p:ext uri="{BB962C8B-B14F-4D97-AF65-F5344CB8AC3E}">
        <p14:creationId xmlns:p14="http://schemas.microsoft.com/office/powerpoint/2010/main" val="37114073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monitor</a:t>
            </a:r>
            <a:r>
              <a:rPr lang="en-US" baseline="0" dirty="0"/>
              <a:t> students currently testing in sessions, you will have to choose which sessions to monitor first </a:t>
            </a:r>
            <a:r>
              <a:rPr lang="en-US" b="1" i="0" baseline="0" dirty="0"/>
              <a:t>Select Testing&gt;Sessions</a:t>
            </a:r>
            <a:r>
              <a:rPr lang="en-US" baseline="0" dirty="0"/>
              <a:t>.  </a:t>
            </a:r>
          </a:p>
          <a:p>
            <a:endParaRPr lang="en-US" baseline="0" dirty="0"/>
          </a:p>
          <a:p>
            <a:r>
              <a:rPr lang="en-US" dirty="0"/>
              <a:t>Click the down arrow next to the </a:t>
            </a:r>
            <a:r>
              <a:rPr lang="en-US" b="1" dirty="0"/>
              <a:t>Search</a:t>
            </a:r>
            <a:r>
              <a:rPr lang="en-US" dirty="0"/>
              <a:t> button to reveal and select the option to show all results. Select the sessions you want to monitor</a:t>
            </a:r>
            <a:r>
              <a:rPr lang="en-US" baseline="0" dirty="0"/>
              <a:t> by checking the checkbox next to them. </a:t>
            </a:r>
          </a:p>
          <a:p>
            <a:r>
              <a:rPr lang="en-US" baseline="0" dirty="0"/>
              <a:t>Then select Go to Students in Session, to see students in selected sessions.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108</a:t>
            </a:fld>
            <a:endParaRPr lang="en-US" dirty="0"/>
          </a:p>
        </p:txBody>
      </p:sp>
    </p:spTree>
    <p:extLst>
      <p:ext uri="{BB962C8B-B14F-4D97-AF65-F5344CB8AC3E}">
        <p14:creationId xmlns:p14="http://schemas.microsoft.com/office/powerpoint/2010/main" val="36950024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698">
              <a:defRPr/>
            </a:pPr>
            <a:r>
              <a:rPr lang="en-US" dirty="0">
                <a:cs typeface="Arial" panose="020B0604020202020204" pitchFamily="34" charset="0"/>
              </a:rPr>
              <a:t>(Animations) Click once: </a:t>
            </a:r>
          </a:p>
          <a:p>
            <a:pPr defTabSz="474698">
              <a:defRPr/>
            </a:pPr>
            <a:r>
              <a:rPr lang="en-US" baseline="0" dirty="0">
                <a:cs typeface="Arial" panose="020B0604020202020204" pitchFamily="34" charset="0"/>
              </a:rPr>
              <a:t> </a:t>
            </a:r>
            <a:r>
              <a:rPr lang="en-US" dirty="0">
                <a:cs typeface="Arial" panose="020B0604020202020204" pitchFamily="34" charset="0"/>
              </a:rPr>
              <a:t>In the Students in Sessions screen you can click on the ADD Session</a:t>
            </a:r>
            <a:r>
              <a:rPr lang="en-US" baseline="0" dirty="0">
                <a:cs typeface="Arial" panose="020B0604020202020204" pitchFamily="34" charset="0"/>
              </a:rPr>
              <a:t> on</a:t>
            </a:r>
            <a:r>
              <a:rPr lang="en-US" dirty="0">
                <a:cs typeface="Arial" panose="020B0604020202020204" pitchFamily="34" charset="0"/>
              </a:rPr>
              <a:t> field to add more sessions to the Session List.  This will allow you to manage multiple sessions and switch between them easily. You can also select “Go to Sessions” to view and select one or more sessions you would like to view</a:t>
            </a:r>
            <a:r>
              <a:rPr lang="en-US" baseline="0" dirty="0">
                <a:cs typeface="Arial" panose="020B0604020202020204" pitchFamily="34" charset="0"/>
              </a:rPr>
              <a:t> and add to the session list.</a:t>
            </a:r>
            <a:endParaRPr lang="en-US" dirty="0">
              <a:cs typeface="Arial" panose="020B0604020202020204" pitchFamily="34" charset="0"/>
            </a:endParaRPr>
          </a:p>
          <a:p>
            <a:pPr defTabSz="474698">
              <a:defRPr/>
            </a:pPr>
            <a:endParaRPr lang="en-US" dirty="0">
              <a:cs typeface="Arial" panose="020B0604020202020204" pitchFamily="34" charset="0"/>
            </a:endParaRPr>
          </a:p>
          <a:p>
            <a:pPr defTabSz="474698">
              <a:defRPr/>
            </a:pPr>
            <a:r>
              <a:rPr lang="en-US" dirty="0">
                <a:cs typeface="Arial" panose="020B0604020202020204" pitchFamily="34" charset="0"/>
              </a:rPr>
              <a:t>Click twice:</a:t>
            </a:r>
            <a:r>
              <a:rPr lang="en-US" baseline="0" dirty="0">
                <a:cs typeface="Arial" panose="020B0604020202020204" pitchFamily="34" charset="0"/>
              </a:rPr>
              <a:t> </a:t>
            </a:r>
            <a:r>
              <a:rPr lang="en-US" dirty="0">
                <a:cs typeface="Arial" panose="020B0604020202020204" pitchFamily="34" charset="0"/>
              </a:rPr>
              <a:t>When multiple sessions are added to the Session List, you can click Combined View to display all session details on one page.  This allows you to easily monitor students and to start and stop all sessions at once.</a:t>
            </a:r>
          </a:p>
          <a:p>
            <a:pPr>
              <a:defRPr/>
            </a:pPr>
            <a:endParaRPr lang="en-US" dirty="0">
              <a:cs typeface="Arial" panose="020B0604020202020204" pitchFamily="34" charset="0"/>
            </a:endParaRPr>
          </a:p>
          <a:p>
            <a:pPr>
              <a:defRPr/>
            </a:pPr>
            <a:r>
              <a:rPr lang="en-US" dirty="0">
                <a:cs typeface="Arial" panose="020B0604020202020204" pitchFamily="34" charset="0"/>
              </a:rPr>
              <a:t>Click once:</a:t>
            </a:r>
          </a:p>
          <a:p>
            <a:pPr>
              <a:defRPr/>
            </a:pPr>
            <a:r>
              <a:rPr lang="en-US" dirty="0">
                <a:cs typeface="Arial" panose="020B0604020202020204" pitchFamily="34" charset="0"/>
              </a:rPr>
              <a:t>You can also search for Students using the Search function. Note the filter for Find Students is set to search for students in the selected sessions. You can switch this filter to search for other students.</a:t>
            </a:r>
          </a:p>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109</a:t>
            </a:fld>
            <a:endParaRPr lang="en-US" dirty="0"/>
          </a:p>
        </p:txBody>
      </p:sp>
    </p:spTree>
    <p:extLst>
      <p:ext uri="{BB962C8B-B14F-4D97-AF65-F5344CB8AC3E}">
        <p14:creationId xmlns:p14="http://schemas.microsoft.com/office/powerpoint/2010/main" val="34831026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46">
              <a:defRPr/>
            </a:pPr>
            <a:r>
              <a:rPr lang="en-US" dirty="0">
                <a:cs typeface="Arial" panose="020B0604020202020204" pitchFamily="34" charset="0"/>
              </a:rPr>
              <a:t>When students begin testing you can monitor how they are progressing by using the status information. Test sessions can be monitored by single session or combined view of multiple test sessions</a:t>
            </a:r>
          </a:p>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110</a:t>
            </a:fld>
            <a:endParaRPr lang="en-US" dirty="0"/>
          </a:p>
        </p:txBody>
      </p:sp>
    </p:spTree>
    <p:extLst>
      <p:ext uri="{BB962C8B-B14F-4D97-AF65-F5344CB8AC3E}">
        <p14:creationId xmlns:p14="http://schemas.microsoft.com/office/powerpoint/2010/main" val="318107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Initial accounts for School Assessment Coordinators are established in TIDE by Student Assessment &amp; Educational Testing Office. After a NEW TIDE account is established </a:t>
            </a:r>
            <a:r>
              <a:rPr lang="en-US" dirty="0"/>
              <a:t>an automated email will be sent and will include the following information:</a:t>
            </a:r>
          </a:p>
          <a:p>
            <a:pPr marL="171838" indent="-171838">
              <a:buFont typeface="Arial" pitchFamily="34" charset="0"/>
              <a:buChar char="•"/>
            </a:pPr>
            <a:r>
              <a:rPr lang="en-US" baseline="0" dirty="0"/>
              <a:t>User role</a:t>
            </a:r>
          </a:p>
          <a:p>
            <a:pPr marL="171838" indent="-171838">
              <a:buFont typeface="Arial" pitchFamily="34" charset="0"/>
              <a:buChar char="•"/>
            </a:pPr>
            <a:r>
              <a:rPr lang="en-US" baseline="0" dirty="0"/>
              <a:t>Applications to which access is provided (TIDE, TDS, ORS)</a:t>
            </a:r>
          </a:p>
          <a:p>
            <a:pPr marL="171838" indent="-171838">
              <a:buFont typeface="Arial" pitchFamily="34" charset="0"/>
              <a:buChar char="•"/>
            </a:pPr>
            <a:r>
              <a:rPr lang="en-US" baseline="0" dirty="0"/>
              <a:t>A secure, temporary, one-time link to activate the account. Note that this link expires in 30 days. </a:t>
            </a:r>
          </a:p>
          <a:p>
            <a:pPr marL="171838" indent="-171838">
              <a:buFont typeface="Arial" pitchFamily="34" charset="0"/>
              <a:buChar char="•"/>
            </a:pPr>
            <a:endParaRPr lang="en-US" baseline="0" dirty="0"/>
          </a:p>
          <a:p>
            <a:r>
              <a:rPr lang="en-US" baseline="0" dirty="0"/>
              <a:t>School Assessment Coordinators who do not receive an automated email should contact FSA Help Desk.</a:t>
            </a:r>
          </a:p>
        </p:txBody>
      </p:sp>
      <p:sp>
        <p:nvSpPr>
          <p:cNvPr id="4" name="Slide Number Placeholder 3"/>
          <p:cNvSpPr>
            <a:spLocks noGrp="1"/>
          </p:cNvSpPr>
          <p:nvPr>
            <p:ph type="sldNum" sz="quarter" idx="10"/>
          </p:nvPr>
        </p:nvSpPr>
        <p:spPr/>
        <p:txBody>
          <a:bodyPr/>
          <a:lstStyle/>
          <a:p>
            <a:fld id="{957EAB2C-9586-4486-9901-F7EDC126C19F}" type="slidenum">
              <a:rPr lang="en-US" smtClean="0"/>
              <a:pPr/>
              <a:t>11</a:t>
            </a:fld>
            <a:endParaRPr lang="en-US" dirty="0"/>
          </a:p>
        </p:txBody>
      </p:sp>
    </p:spTree>
    <p:extLst>
      <p:ext uri="{BB962C8B-B14F-4D97-AF65-F5344CB8AC3E}">
        <p14:creationId xmlns:p14="http://schemas.microsoft.com/office/powerpoint/2010/main" val="36056539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(Animations) Click Once:</a:t>
            </a:r>
          </a:p>
          <a:p>
            <a:r>
              <a:rPr lang="en-US" i="0" baseline="0" dirty="0"/>
              <a:t> If a student is exited from the test and needs to resume, the Test Administrator can use the Resume Students Tests task to resume the student’s test. Be sure to first select the students name then select resume students tests.</a:t>
            </a:r>
          </a:p>
          <a:p>
            <a:endParaRPr lang="en-US" i="0" baseline="0" dirty="0"/>
          </a:p>
          <a:p>
            <a:r>
              <a:rPr lang="en-US" i="0" baseline="0" dirty="0"/>
              <a:t>Once resumed a student can login with their ticket to complete the test. The student’s status will update in the Students in Sessions screen to an orange indicator they have been “resumed”. </a:t>
            </a:r>
          </a:p>
          <a:p>
            <a:endParaRPr lang="en-US" i="0" baseline="0" dirty="0"/>
          </a:p>
          <a:p>
            <a:endParaRPr lang="en-US" i="0"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111</a:t>
            </a:fld>
            <a:endParaRPr lang="en-US" dirty="0"/>
          </a:p>
        </p:txBody>
      </p:sp>
    </p:spTree>
    <p:extLst>
      <p:ext uri="{BB962C8B-B14F-4D97-AF65-F5344CB8AC3E}">
        <p14:creationId xmlns:p14="http://schemas.microsoft.com/office/powerpoint/2010/main" val="14049917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a:t>
            </a:r>
            <a:r>
              <a:rPr lang="en-US" baseline="0" dirty="0"/>
              <a:t> no longer need to contact FDOE or Pearson to unsubmit tests. Districts should keep a local record of the tests that have been unsubmitted for reference. </a:t>
            </a:r>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112</a:t>
            </a:fld>
            <a:endParaRPr lang="en-GB" dirty="0"/>
          </a:p>
        </p:txBody>
      </p:sp>
    </p:spTree>
    <p:extLst>
      <p:ext uri="{BB962C8B-B14F-4D97-AF65-F5344CB8AC3E}">
        <p14:creationId xmlns:p14="http://schemas.microsoft.com/office/powerpoint/2010/main" val="233144264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testing…</a:t>
            </a:r>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113</a:t>
            </a:fld>
            <a:endParaRPr lang="en-US" dirty="0"/>
          </a:p>
        </p:txBody>
      </p:sp>
    </p:spTree>
    <p:extLst>
      <p:ext uri="{BB962C8B-B14F-4D97-AF65-F5344CB8AC3E}">
        <p14:creationId xmlns:p14="http://schemas.microsoft.com/office/powerpoint/2010/main" val="401162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i="0" u="sng" strike="noStrike" kern="1200" baseline="0" dirty="0">
                <a:solidFill>
                  <a:schemeClr val="tx1"/>
                </a:solidFill>
                <a:latin typeface="Arial" pitchFamily="34" charset="0"/>
                <a:ea typeface="+mn-ea"/>
                <a:cs typeface="+mn-cs"/>
              </a:rPr>
              <a:t>These are activities to conduct after testing is complete.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i="0" u="none" strike="noStrike" kern="1200" baseline="0" dirty="0">
                <a:solidFill>
                  <a:schemeClr val="tx1"/>
                </a:solidFill>
                <a:latin typeface="Arial" pitchFamily="34" charset="0"/>
                <a:ea typeface="+mn-ea"/>
                <a:cs typeface="+mn-cs"/>
              </a:rPr>
              <a:t>At the end of each session, all students should be in “Completed” status.   </a:t>
            </a:r>
            <a:endParaRPr lang="en-US" sz="1400" b="1" dirty="0"/>
          </a:p>
          <a:p>
            <a:r>
              <a:rPr lang="en-US" sz="1400" dirty="0"/>
              <a:t>It is critical that you STOP the test session after testing when students are in “Completed” status</a:t>
            </a:r>
            <a:r>
              <a:rPr lang="en-US" sz="1400" baseline="0" dirty="0"/>
              <a:t>.  </a:t>
            </a:r>
            <a:r>
              <a:rPr lang="en-US" sz="1400" dirty="0"/>
              <a:t> </a:t>
            </a:r>
          </a:p>
          <a:p>
            <a:pPr>
              <a:buFontTx/>
              <a:buChar char="•"/>
            </a:pPr>
            <a:r>
              <a:rPr lang="en-US" sz="1400" dirty="0"/>
              <a:t>Before you can stop the test session, you must ensure that students’ tests are  in “Completed” or “Mark Complete” status .  FOR</a:t>
            </a:r>
            <a:r>
              <a:rPr lang="en-US" sz="1400" baseline="0" dirty="0"/>
              <a:t> </a:t>
            </a:r>
            <a:r>
              <a:rPr lang="en-US" sz="1400" dirty="0"/>
              <a:t>STUDENTS THAT FORGOT TO SUBMIT THE TEST </a:t>
            </a:r>
            <a:r>
              <a:rPr lang="en-US" sz="1400" b="1" dirty="0"/>
              <a:t>BUT YOU KNOW </a:t>
            </a:r>
            <a:r>
              <a:rPr lang="en-US" sz="1400" dirty="0"/>
              <a:t>HAVE FINISHED, YOU MAY MARK  COMPLETE their test.  When you mark a test complete, you will need to provide a reason for marking the test complete.   When you mark tests complete, you can select multiple students and select the same reason for all.</a:t>
            </a:r>
          </a:p>
          <a:p>
            <a:pPr>
              <a:buFontTx/>
              <a:buChar char="•"/>
            </a:pPr>
            <a:r>
              <a:rPr lang="en-US" sz="1400" b="1" dirty="0"/>
              <a:t>NEVER SUBMIT A STUDENT’S ANSWERS OR MARK A STUDENT’S TEST COMPLETE BECAUSE OF A TECHNICAL ISSUE </a:t>
            </a:r>
            <a:r>
              <a:rPr lang="en-US" sz="1400" dirty="0"/>
              <a:t>WITHOUT FIRST RECEIVING instructions FROM THE FLDOE OR PEARSON.</a:t>
            </a:r>
          </a:p>
          <a:p>
            <a:pPr>
              <a:buFontTx/>
              <a:buChar char="•"/>
            </a:pPr>
            <a:r>
              <a:rPr lang="en-US" sz="1400" b="1" dirty="0"/>
              <a:t>Do not mark complete</a:t>
            </a:r>
            <a:r>
              <a:rPr lang="en-US" sz="1400" b="1" baseline="0" dirty="0"/>
              <a:t> the test for</a:t>
            </a:r>
            <a:r>
              <a:rPr lang="en-US" sz="1400" b="1" dirty="0"/>
              <a:t> </a:t>
            </a:r>
            <a:r>
              <a:rPr lang="en-US" sz="1400" b="1" baseline="0" dirty="0"/>
              <a:t> ABSENT</a:t>
            </a:r>
            <a:r>
              <a:rPr lang="en-US" sz="1400" b="1" dirty="0"/>
              <a:t> students.  </a:t>
            </a:r>
            <a:r>
              <a:rPr lang="en-US" sz="1400" dirty="0"/>
              <a:t>You can move absent students to a make-up test session or an existing test session.  If the student was absent during the entire testing window or the student withdrew, simply remove the (READY) student from the test session and no further action is required.</a:t>
            </a:r>
          </a:p>
          <a:p>
            <a:pPr>
              <a:buFontTx/>
              <a:buChar char="•"/>
            </a:pPr>
            <a:r>
              <a:rPr lang="en-US" sz="1400" dirty="0"/>
              <a:t>If a student’s test needs to be invalidated, the test must be in completed or mark complete status (if not, you will not be able to invalidate), then you can invalidate the test by clicking on Yes invalidate test and select the appropriate reason from the list of reasons.</a:t>
            </a:r>
          </a:p>
          <a:p>
            <a:r>
              <a:rPr lang="en-US" sz="1400" kern="1200" dirty="0">
                <a:solidFill>
                  <a:schemeClr val="tx1"/>
                </a:solidFill>
                <a:effectLst/>
                <a:latin typeface="Arial" pitchFamily="34" charset="0"/>
                <a:ea typeface="+mn-ea"/>
                <a:cs typeface="Arial" pitchFamily="34" charset="0"/>
              </a:rPr>
              <a:t> </a:t>
            </a:r>
            <a:r>
              <a:rPr lang="en-US" sz="1400" dirty="0"/>
              <a:t>AGAIN,</a:t>
            </a:r>
            <a:r>
              <a:rPr lang="en-US" sz="1400" baseline="0" dirty="0"/>
              <a:t> IT IS VERY IMPORTANT THAT</a:t>
            </a:r>
            <a:r>
              <a:rPr lang="en-US" sz="1400" dirty="0"/>
              <a:t> </a:t>
            </a:r>
            <a:r>
              <a:rPr lang="en-US" sz="1400" b="1" dirty="0"/>
              <a:t>YOU STOP ALL TEST SESSIONS </a:t>
            </a:r>
            <a:r>
              <a:rPr lang="en-US" sz="1400" dirty="0"/>
              <a:t>WHEN TESTING IS OVER FOR THAT PARTICULAR GROUP OF STUDENTS.  Please try to Stop</a:t>
            </a:r>
            <a:r>
              <a:rPr lang="en-US" sz="1400" baseline="0" dirty="0"/>
              <a:t> test sessions at the end of each day so that you don’t forget to do this last task.  </a:t>
            </a:r>
            <a:r>
              <a:rPr lang="en-US" sz="1400" dirty="0"/>
              <a:t>In order for Pearson to download the test data, the session MUST be STOPPED.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1" i="0" u="none" strike="noStrike" kern="1200" baseline="0" dirty="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a:p>
          <a:p>
            <a:endParaRPr lang="en-US" sz="1400" dirty="0"/>
          </a:p>
          <a:p>
            <a:endParaRPr lang="en-US" sz="1400" dirty="0"/>
          </a:p>
          <a:p>
            <a:endParaRPr lang="en-US" sz="1400" dirty="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19EFE7B7-37AD-4406-850E-0FC58BD3E8CE}" type="slidenum">
              <a:rPr lang="en-US" sz="1200" b="0" smtClean="0">
                <a:latin typeface="Arial" charset="0"/>
              </a:rPr>
              <a:pPr eaLnBrk="1" hangingPunct="1"/>
              <a:t>114</a:t>
            </a:fld>
            <a:endParaRPr lang="en-US" sz="1200" b="0" dirty="0">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0"/>
              </a:spcBef>
            </a:pPr>
            <a:r>
              <a:rPr lang="en-US" sz="1200" b="1" kern="1200" dirty="0">
                <a:solidFill>
                  <a:schemeClr val="tx1"/>
                </a:solidFill>
                <a:effectLst/>
                <a:latin typeface="Arial" pitchFamily="34" charset="0"/>
                <a:ea typeface="+mn-ea"/>
                <a:cs typeface="Arial" pitchFamily="34" charset="0"/>
              </a:rPr>
              <a:t>The following activities must be completed by 4:00 pm (EDT) in PEarsonAccess Next, BY the last day of the testing window.</a:t>
            </a:r>
            <a:endParaRPr lang="en-US" sz="1200" kern="1200" dirty="0">
              <a:solidFill>
                <a:schemeClr val="tx1"/>
              </a:solidFill>
              <a:effectLst/>
              <a:latin typeface="Arial" pitchFamily="34" charset="0"/>
              <a:ea typeface="+mn-ea"/>
              <a:cs typeface="Arial" pitchFamily="34" charset="0"/>
            </a:endParaRP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 </a:t>
            </a:r>
            <a:r>
              <a:rPr lang="en-US" sz="1200" b="1" u="sng" kern="1200" dirty="0">
                <a:solidFill>
                  <a:schemeClr val="tx1"/>
                </a:solidFill>
                <a:effectLst/>
                <a:latin typeface="Arial" pitchFamily="34" charset="0"/>
                <a:ea typeface="+mn-ea"/>
                <a:cs typeface="Arial" pitchFamily="34" charset="0"/>
              </a:rPr>
              <a:t>Stop All Started Sessions</a:t>
            </a:r>
            <a:r>
              <a:rPr lang="en-US" sz="1200" b="1" kern="1200" dirty="0">
                <a:solidFill>
                  <a:schemeClr val="tx1"/>
                </a:solidFill>
                <a:effectLst/>
                <a:latin typeface="Arial" pitchFamily="34" charset="0"/>
                <a:ea typeface="+mn-ea"/>
                <a:cs typeface="Arial" pitchFamily="34" charset="0"/>
              </a:rPr>
              <a:t>: </a:t>
            </a:r>
            <a:r>
              <a:rPr lang="en-US" sz="1200" kern="1200" dirty="0">
                <a:solidFill>
                  <a:schemeClr val="tx1"/>
                </a:solidFill>
                <a:effectLst/>
                <a:latin typeface="Arial" pitchFamily="34" charset="0"/>
                <a:ea typeface="+mn-ea"/>
                <a:cs typeface="Arial" pitchFamily="34" charset="0"/>
              </a:rPr>
              <a:t>Please ensure that all sessions that were in Started status in your schools are in “Stopped” status.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Arial" pitchFamily="34" charset="0"/>
                <a:ea typeface="+mn-ea"/>
                <a:cs typeface="Arial" pitchFamily="34" charset="0"/>
              </a:rPr>
              <a:t>After testing, also, all</a:t>
            </a:r>
            <a:r>
              <a:rPr lang="en-US" sz="1200" kern="1200" baseline="0" dirty="0">
                <a:solidFill>
                  <a:schemeClr val="tx1"/>
                </a:solidFill>
                <a:effectLst/>
                <a:latin typeface="Arial" pitchFamily="34" charset="0"/>
                <a:ea typeface="+mn-ea"/>
                <a:cs typeface="Arial" pitchFamily="34" charset="0"/>
              </a:rPr>
              <a:t> test content must be purged from the proctor cache computers. </a:t>
            </a:r>
            <a:r>
              <a:rPr lang="en-US" sz="1200" dirty="0"/>
              <a:t>School technology coordinators should </a:t>
            </a:r>
            <a:r>
              <a:rPr lang="en-US" sz="1200" b="1" dirty="0"/>
              <a:t>purge test content </a:t>
            </a:r>
            <a:r>
              <a:rPr lang="en-US" sz="1200" dirty="0"/>
              <a:t>from the Proctor Caching Computer by the deadline established for each testing window.</a:t>
            </a:r>
            <a:endParaRPr lang="en-US" sz="1200" b="1" dirty="0">
              <a:solidFill>
                <a:srgbClr val="7030A0"/>
              </a:solidFill>
            </a:endParaRPr>
          </a:p>
          <a:p>
            <a:endParaRPr lang="en-US" sz="1200" kern="1200" dirty="0">
              <a:solidFill>
                <a:schemeClr val="tx1"/>
              </a:solidFill>
              <a:effectLst/>
              <a:latin typeface="Arial" pitchFamily="34" charset="0"/>
              <a:ea typeface="+mn-ea"/>
              <a:cs typeface="Arial" pitchFamily="34" charset="0"/>
            </a:endParaRPr>
          </a:p>
          <a:p>
            <a:endParaRPr lang="en-US" sz="1200" dirty="0">
              <a:latin typeface="+mj-lt"/>
            </a:endParaRPr>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115</a:t>
            </a:fld>
            <a:endParaRPr lang="en-US" dirty="0"/>
          </a:p>
        </p:txBody>
      </p:sp>
    </p:spTree>
    <p:extLst>
      <p:ext uri="{BB962C8B-B14F-4D97-AF65-F5344CB8AC3E}">
        <p14:creationId xmlns:p14="http://schemas.microsoft.com/office/powerpoint/2010/main" val="183612093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contact</a:t>
            </a:r>
            <a:r>
              <a:rPr lang="en-US" baseline="0" dirty="0"/>
              <a:t> information for Pearson.  If you have a technical problem, please be sure to ask for a Level 2 tech and provide specific details to the technical issue so that you can receive immediate assistance. </a:t>
            </a: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116</a:t>
            </a:fld>
            <a:endParaRPr lang="en-US" dirty="0"/>
          </a:p>
        </p:txBody>
      </p:sp>
    </p:spTree>
    <p:extLst>
      <p:ext uri="{BB962C8B-B14F-4D97-AF65-F5344CB8AC3E}">
        <p14:creationId xmlns:p14="http://schemas.microsoft.com/office/powerpoint/2010/main" val="224632243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our contact information</a:t>
            </a:r>
            <a:r>
              <a:rPr lang="en-US" baseline="0" dirty="0"/>
              <a:t>, as well as the ITS staff that works with us and supervises the school technology coordinators.  </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BC6E76-F255-491F-8C5E-C2E31EF80DDA}" type="slidenum">
              <a:rPr lang="en-US" smtClean="0"/>
              <a:pPr eaLnBrk="1" hangingPunct="1"/>
              <a:t>117</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118</a:t>
            </a:fld>
            <a:endParaRPr lang="en-US" dirty="0"/>
          </a:p>
        </p:txBody>
      </p:sp>
    </p:spTree>
    <p:extLst>
      <p:ext uri="{BB962C8B-B14F-4D97-AF65-F5344CB8AC3E}">
        <p14:creationId xmlns:p14="http://schemas.microsoft.com/office/powerpoint/2010/main" val="379918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account is created, you will receive an email from </a:t>
            </a:r>
            <a:r>
              <a:rPr lang="en-US" sz="1200" b="1" dirty="0">
                <a:solidFill>
                  <a:srgbClr val="FF0000"/>
                </a:solidFill>
              </a:rPr>
              <a:t>Florida DoNotReply@airast.org.   </a:t>
            </a:r>
            <a:r>
              <a:rPr lang="en-US" sz="1200" b="0" dirty="0">
                <a:solidFill>
                  <a:srgbClr val="FF0000"/>
                </a:solidFill>
              </a:rPr>
              <a:t>Click on the link to the introductory</a:t>
            </a:r>
            <a:r>
              <a:rPr lang="en-US" sz="1200" b="0" baseline="0" dirty="0">
                <a:solidFill>
                  <a:srgbClr val="FF0000"/>
                </a:solidFill>
              </a:rPr>
              <a:t> email and enter a new password.  Please note that the </a:t>
            </a:r>
            <a:r>
              <a:rPr lang="en-US" sz="1200" b="1" dirty="0">
                <a:solidFill>
                  <a:srgbClr val="7030A0"/>
                </a:solidFill>
              </a:rPr>
              <a:t>password must be at least eight characters long and have three of the following: one lowercase alphabetic character, one uppercase alphabetic character, one number, and one special character %, #, or </a:t>
            </a:r>
            <a:r>
              <a:rPr lang="en-US" sz="1200" b="0" dirty="0">
                <a:solidFill>
                  <a:srgbClr val="7030A0"/>
                </a:solidFill>
              </a:rPr>
              <a:t>!. Click submit and then select the security question</a:t>
            </a:r>
            <a:r>
              <a:rPr lang="en-US" sz="1200" b="0" baseline="0" dirty="0">
                <a:solidFill>
                  <a:srgbClr val="7030A0"/>
                </a:solidFill>
              </a:rPr>
              <a:t> and mark the checkbox next to the question and enter an answer then save.</a:t>
            </a:r>
            <a:endParaRPr lang="en-US" b="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12</a:t>
            </a:fld>
            <a:endParaRPr lang="en-US" dirty="0"/>
          </a:p>
        </p:txBody>
      </p:sp>
    </p:spTree>
    <p:extLst>
      <p:ext uri="{BB962C8B-B14F-4D97-AF65-F5344CB8AC3E}">
        <p14:creationId xmlns:p14="http://schemas.microsoft.com/office/powerpoint/2010/main" val="152180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469">
              <a:defRPr/>
            </a:pPr>
            <a:r>
              <a:rPr lang="en-US" sz="1300" dirty="0"/>
              <a:t>A user should log in on the TIDE login screen using his or her username and password. If the user has access to multiple schools, he or she will be asked to choose the school to complete the login process. After logging in, a user may be prompted to choose an administration (the Winter 2016 </a:t>
            </a:r>
            <a:r>
              <a:rPr lang="en-US" sz="1300" baseline="0" dirty="0"/>
              <a:t>FSA EOC</a:t>
            </a:r>
            <a:r>
              <a:rPr lang="en-US" sz="1300" dirty="0"/>
              <a:t>), depending on their role. </a:t>
            </a:r>
          </a:p>
          <a:p>
            <a:pPr defTabSz="916469">
              <a:defRPr/>
            </a:pPr>
            <a:endParaRPr lang="en-US" sz="1300" dirty="0"/>
          </a:p>
          <a:p>
            <a:pPr defTabSz="916469">
              <a:defRPr/>
            </a:pPr>
            <a:r>
              <a:rPr lang="en-US" sz="1300" dirty="0"/>
              <a:t>If you have a previous TIDE account, you will not receive a new email to create a new password.</a:t>
            </a:r>
            <a:r>
              <a:rPr lang="en-US" sz="1300" baseline="0" dirty="0"/>
              <a:t> If you forgot your password, you may reset your password by clicking FORGOT YOUR PASSWORD link from the TIDE login screen.</a:t>
            </a:r>
            <a:endParaRPr lang="en-US" sz="1300" dirty="0"/>
          </a:p>
          <a:p>
            <a:pPr defTabSz="916469">
              <a:defRPr/>
            </a:pPr>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6469">
              <a:defRPr/>
            </a:pPr>
            <a:r>
              <a:rPr lang="en-US" dirty="0"/>
              <a:t>A TIDE training</a:t>
            </a:r>
            <a:r>
              <a:rPr lang="en-US" baseline="0" dirty="0"/>
              <a:t> module is available on the FSA Portal demonstrating </a:t>
            </a:r>
            <a:r>
              <a:rPr lang="en-US" dirty="0">
                <a:effectLst/>
              </a:rPr>
              <a:t>school and district assessment coordinator tasks completed in the Test Information Distribution Engine (TIDE).</a:t>
            </a:r>
            <a:endParaRPr lang="en-US" baseline="0" dirty="0"/>
          </a:p>
          <a:p>
            <a:pPr defTabSz="916469">
              <a:defRPr/>
            </a:pPr>
            <a:endParaRPr lang="en-US" baseline="0" dirty="0"/>
          </a:p>
          <a:p>
            <a:pPr defTabSz="916469">
              <a:defRPr/>
            </a:pPr>
            <a:r>
              <a:rPr lang="en-US" dirty="0"/>
              <a:t>This is an example of </a:t>
            </a:r>
            <a:r>
              <a:rPr lang="en-US" baseline="0" dirty="0"/>
              <a:t>the </a:t>
            </a:r>
            <a:r>
              <a:rPr lang="en-US" b="1" baseline="0" dirty="0"/>
              <a:t>FSA TIDE Home screen</a:t>
            </a:r>
            <a:r>
              <a:rPr lang="en-US" baseline="0" dirty="0"/>
              <a:t>. From here, users can access every aspect of the TIDE system that they have permission to view. The </a:t>
            </a:r>
            <a:r>
              <a:rPr lang="en-US" b="1" baseline="0" dirty="0"/>
              <a:t>tabs</a:t>
            </a:r>
            <a:r>
              <a:rPr lang="en-US" baseline="0" dirty="0"/>
              <a:t> toward the top of the screen, which are also represented by icons in the center of the page, direct users through the tasks that are available to their administration level. </a:t>
            </a:r>
          </a:p>
          <a:p>
            <a:pPr defTabSz="916469">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banner at the top of the TIDE homepage will indicate your role and the administration you are logged in to. It contains the System Navigation menu, a General Resources drop-down, a Help button, a Manage Account drop-down, a Log Out button, and a Find Student by ID search field.</a:t>
            </a:r>
          </a:p>
          <a:p>
            <a:endParaRPr lang="en-US" dirty="0"/>
          </a:p>
          <a:p>
            <a:r>
              <a:rPr lang="en-US" dirty="0"/>
              <a:t>TIDE Tasks are now organized in</a:t>
            </a:r>
            <a:r>
              <a:rPr lang="en-US" baseline="0" dirty="0"/>
              <a:t> columns based on tasks typically completed before, during, or after testing: </a:t>
            </a:r>
          </a:p>
          <a:p>
            <a:r>
              <a:rPr lang="en-US" baseline="0" dirty="0"/>
              <a:t>The first section, Preparing for Testing, includes tasks associated with Users, Students, Orders, and Rosters</a:t>
            </a:r>
          </a:p>
          <a:p>
            <a:r>
              <a:rPr lang="en-US" baseline="0" dirty="0"/>
              <a:t>The second section, Administering Tests, includes access to Printing Test Tickets, tasks associated with Invalidations and Requests, and Monitoring Test Progress, where you will access participation reports.</a:t>
            </a:r>
          </a:p>
          <a:p>
            <a:r>
              <a:rPr lang="en-US" baseline="0" dirty="0"/>
              <a:t>The third section, After Testing, will include Test Completion Rates.</a:t>
            </a:r>
          </a:p>
          <a:p>
            <a:endParaRPr lang="en-US" baseline="0" dirty="0"/>
          </a:p>
          <a:p>
            <a:endParaRPr lang="en-US" baseline="0" dirty="0"/>
          </a:p>
          <a:p>
            <a:endParaRPr lang="en-US" strike="noStrike" baseline="0" dirty="0"/>
          </a:p>
        </p:txBody>
      </p:sp>
      <p:sp>
        <p:nvSpPr>
          <p:cNvPr id="4" name="Slide Number Placeholder 3"/>
          <p:cNvSpPr>
            <a:spLocks noGrp="1"/>
          </p:cNvSpPr>
          <p:nvPr>
            <p:ph type="sldNum" sz="quarter" idx="10"/>
          </p:nvPr>
        </p:nvSpPr>
        <p:spPr/>
        <p:txBody>
          <a:bodyPr/>
          <a:lstStyle/>
          <a:p>
            <a:fld id="{44C62E86-D1AC-442C-8E7C-C62DCD41AD3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0" fontAlgn="base" latinLnBrk="0" hangingPunct="0">
              <a:lnSpc>
                <a:spcPct val="100000"/>
              </a:lnSpc>
              <a:spcBef>
                <a:spcPct val="30000"/>
              </a:spcBef>
              <a:spcAft>
                <a:spcPct val="0"/>
              </a:spcAft>
              <a:buClrTx/>
              <a:buSzTx/>
              <a:buFontTx/>
              <a:buNone/>
              <a:tabLst/>
              <a:defRPr/>
            </a:pPr>
            <a:r>
              <a:rPr lang="en-US" baseline="0" dirty="0"/>
              <a:t>We will start with Managing Users.  While the tasks are similar as outlined for District Assessment Coordinators, the ability to perform some of the tasks is limited for school level users.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56079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CBT Coordinators are the only school level role that can Add Users.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 add a user, expand Manage Users and click Add User.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Select the role and enter in the user’s Email Address, Last Name, and First Name.  Phone Number is optional and then click Save.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21169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add multiple</a:t>
            </a:r>
            <a:r>
              <a:rPr lang="en-US" baseline="0" dirty="0"/>
              <a:t> users, click Upload Users.</a:t>
            </a:r>
          </a:p>
          <a:p>
            <a:pPr lvl="0"/>
            <a:endParaRPr lang="en-US" baseline="0" dirty="0"/>
          </a:p>
          <a:p>
            <a:pPr lvl="0"/>
            <a:r>
              <a:rPr lang="en-US" baseline="0" dirty="0"/>
              <a:t>Select Download Templates, choose either a CSV or Excel file format, and create a file.</a:t>
            </a:r>
          </a:p>
          <a:p>
            <a:pPr lvl="0"/>
            <a:endParaRPr lang="en-US" baseline="0" dirty="0"/>
          </a:p>
          <a:p>
            <a:pPr lvl="0"/>
            <a:r>
              <a:rPr lang="en-US" baseline="0" dirty="0"/>
              <a:t>Select Browse to select the file and Next to preview your file.</a:t>
            </a:r>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6469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verifying you uploaded the correct file, Select Next to validate the file.  TIDE will display errors or warnings.  For User uploads, TIDE will display errors if the field contains invalid characters or values.  </a:t>
            </a:r>
          </a:p>
          <a:p>
            <a:endParaRPr lang="en-US" baseline="0" dirty="0"/>
          </a:p>
          <a:p>
            <a:r>
              <a:rPr lang="en-US" baseline="0" dirty="0"/>
              <a:t>A warning will display if the user is already in TIDE.  Records with warnings will still upload. </a:t>
            </a:r>
          </a:p>
          <a:p>
            <a:endParaRPr lang="en-US" baseline="0" dirty="0"/>
          </a:p>
          <a:p>
            <a:r>
              <a:rPr lang="en-US" baseline="0" dirty="0"/>
              <a:t>You can click the error icon to view a message that provides more information on how to correct the error.</a:t>
            </a:r>
          </a:p>
          <a:p>
            <a:endParaRPr lang="en-US" baseline="0" dirty="0"/>
          </a:p>
          <a:p>
            <a:r>
              <a:rPr lang="en-US" baseline="0" dirty="0"/>
              <a:t>You can choose to </a:t>
            </a:r>
            <a:r>
              <a:rPr lang="en-US" b="1" baseline="0" dirty="0"/>
              <a:t>Continue with the Upload</a:t>
            </a:r>
            <a:r>
              <a:rPr lang="en-US" b="0" baseline="0" dirty="0"/>
              <a:t>, however, </a:t>
            </a:r>
            <a:r>
              <a:rPr lang="en-US" baseline="0" dirty="0"/>
              <a:t>TIDE does not upload records that have errors, or </a:t>
            </a:r>
            <a:r>
              <a:rPr lang="en-US" b="1" baseline="0" dirty="0"/>
              <a:t>Upload a Revised File </a:t>
            </a:r>
            <a:r>
              <a:rPr lang="en-US" baseline="0" dirty="0"/>
              <a:t>by correcting errors in the original file and starting the upload process again. </a:t>
            </a:r>
          </a:p>
          <a:p>
            <a:pPr lvl="0"/>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417908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 search for users to view or edit information, expand Manage Users and click View/Edit/Export Users.  You can search by role, email address, name or phone number.  Click the edit icon to view or edit the record.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Remember that Email Addresses are not modifiable.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74625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topics we will cover today.  We will cover the FSA tests first, then the Pearson tests.</a:t>
            </a:r>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2</a:t>
            </a:fld>
            <a:endParaRPr lang="en-US" dirty="0"/>
          </a:p>
        </p:txBody>
      </p:sp>
    </p:spTree>
    <p:extLst>
      <p:ext uri="{BB962C8B-B14F-4D97-AF65-F5344CB8AC3E}">
        <p14:creationId xmlns:p14="http://schemas.microsoft.com/office/powerpoint/2010/main" val="136133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0" fontAlgn="base" latinLnBrk="0" hangingPunct="0">
              <a:lnSpc>
                <a:spcPct val="100000"/>
              </a:lnSpc>
              <a:spcBef>
                <a:spcPct val="30000"/>
              </a:spcBef>
              <a:spcAft>
                <a:spcPct val="0"/>
              </a:spcAft>
              <a:buClrTx/>
              <a:buSzTx/>
              <a:buFontTx/>
              <a:buNone/>
              <a:tabLst/>
              <a:defRPr/>
            </a:pPr>
            <a:r>
              <a:rPr lang="en-US" baseline="0" dirty="0"/>
              <a:t>Tasks associated with Student Information varies by role at the school level.  All school users can view and export students within their school.  CBT Coordinators also have the ability to add and edit students.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373439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view/edit students, expand Student Information and click View/Edit/Export Students.</a:t>
            </a:r>
          </a:p>
          <a:p>
            <a:pPr lvl="0"/>
            <a:endParaRPr lang="en-US" baseline="0" dirty="0"/>
          </a:p>
          <a:p>
            <a:pPr lvl="0"/>
            <a:r>
              <a:rPr lang="en-US" baseline="0" dirty="0"/>
              <a:t>Search for all students within the school or add additional criteria to narrow your search.</a:t>
            </a:r>
          </a:p>
          <a:p>
            <a:pPr lvl="0"/>
            <a:endParaRPr lang="en-US" baseline="0" dirty="0"/>
          </a:p>
          <a:p>
            <a:pPr lvl="0"/>
            <a:r>
              <a:rPr lang="en-US" baseline="0" dirty="0"/>
              <a:t>Click the edit icon to view a student record.</a:t>
            </a:r>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2402139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Student</a:t>
            </a:r>
            <a:r>
              <a:rPr lang="en-US" baseline="0" dirty="0"/>
              <a:t> information is displayed in 4 panels on the page.  </a:t>
            </a:r>
            <a:r>
              <a:rPr lang="en-US" dirty="0"/>
              <a:t>The first panel is Student Demographics.</a:t>
            </a:r>
            <a:r>
              <a:rPr lang="en-US" baseline="0" dirty="0"/>
              <a:t>  The SID field is not modifiable but all other fields in this section can be edited.</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60347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second panel is</a:t>
            </a:r>
            <a:r>
              <a:rPr lang="en-US" baseline="0" dirty="0"/>
              <a:t> Race and Ethnicity.  The third panel is Additional Information, which contains Test Indicator, Enrollment Status for EOC tests, and Class Code.  </a:t>
            </a:r>
          </a:p>
          <a:p>
            <a:pPr lvl="0"/>
            <a:r>
              <a:rPr lang="en-US" baseline="0" dirty="0"/>
              <a:t>Selecting class code allows you to include the student in the original roster.</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981534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fourth</a:t>
            </a:r>
            <a:r>
              <a:rPr lang="en-US" baseline="0" dirty="0"/>
              <a:t> panel is Accommodations.  </a:t>
            </a:r>
            <a:r>
              <a:rPr lang="en-US" dirty="0"/>
              <a:t>You can update accommodations</a:t>
            </a:r>
            <a:r>
              <a:rPr lang="en-US" baseline="0" dirty="0"/>
              <a:t> by toggling the on/off button.  If student information was modified in any of the 4 panels, Click Save when finished to update student information.</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3066877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add</a:t>
            </a:r>
            <a:r>
              <a:rPr lang="en-US" baseline="0" dirty="0"/>
              <a:t> a new student, expand Student Information and click Add Student.</a:t>
            </a:r>
          </a:p>
          <a:p>
            <a:pPr lvl="0"/>
            <a:endParaRPr lang="en-US" baseline="0" dirty="0"/>
          </a:p>
          <a:p>
            <a:pPr lvl="0"/>
            <a:r>
              <a:rPr lang="en-US" baseline="0" dirty="0"/>
              <a:t>Make selections and type entries for all required fields in the four panels and click Save.  If a field contains invalid characters/values or a required field is left blank, an error message will be displayed.  You will need to correct the error before you can add the student.</a:t>
            </a:r>
            <a:endParaRPr lang="en-US" dirty="0"/>
          </a:p>
          <a:p>
            <a:pPr lvl="0"/>
            <a:endParaRPr lang="en-US" dirty="0"/>
          </a:p>
          <a:p>
            <a:pPr lvl="0"/>
            <a:r>
              <a:rPr lang="en-US" dirty="0"/>
              <a:t>You</a:t>
            </a:r>
            <a:r>
              <a:rPr lang="en-US" baseline="0" dirty="0"/>
              <a:t> will receive a confirmation message after the student has been successfully added to TIDE.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96970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0" fontAlgn="base" latinLnBrk="0" hangingPunct="0">
              <a:lnSpc>
                <a:spcPct val="100000"/>
              </a:lnSpc>
              <a:spcBef>
                <a:spcPct val="30000"/>
              </a:spcBef>
              <a:spcAft>
                <a:spcPct val="0"/>
              </a:spcAft>
              <a:buClrTx/>
              <a:buSzTx/>
              <a:buFontTx/>
              <a:buNone/>
              <a:tabLst/>
              <a:defRPr/>
            </a:pPr>
            <a:r>
              <a:rPr lang="en-US" baseline="0" dirty="0"/>
              <a:t>The next few slides will provide information on printing PreID Labels and Test Tickets.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230405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print On-Demand PreID Labels, Expand Student Information and click View/Edit/Export Students.  Search for the student(s) you need to print PreID labels for.</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531031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 will then select the records, click the print icon and then select PreID Labels.</a:t>
            </a:r>
          </a:p>
          <a:p>
            <a:pPr lvl="0"/>
            <a:endParaRPr lang="en-US" dirty="0"/>
          </a:p>
          <a:p>
            <a:pPr lvl="0"/>
            <a:r>
              <a:rPr lang="en-US" dirty="0"/>
              <a:t>A</a:t>
            </a:r>
            <a:r>
              <a:rPr lang="en-US" baseline="0" dirty="0"/>
              <a:t> separate window or tab will open.</a:t>
            </a:r>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458457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Next,</a:t>
            </a:r>
            <a:r>
              <a:rPr lang="en-US" baseline="0" dirty="0"/>
              <a:t> s</a:t>
            </a:r>
            <a:r>
              <a:rPr lang="en-US" dirty="0"/>
              <a:t>elect the subject(s) you want to print a label for, select a start position, and then click Print.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2926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American Institutes for Research (AIR)</a:t>
            </a:r>
            <a:r>
              <a:rPr lang="en-US" sz="1200" dirty="0"/>
              <a:t>: AIR is the assessment vendor for FSA assessments.</a:t>
            </a:r>
          </a:p>
          <a:p>
            <a:r>
              <a:rPr lang="en-US" sz="1200" b="1" dirty="0"/>
              <a:t>Data Recognition Corporation (DRC)</a:t>
            </a:r>
            <a:r>
              <a:rPr lang="en-US" sz="1200" dirty="0"/>
              <a:t>: DRC is the vendor responsible for processes associated with paper-based FSA materials, including printing, shipping, receiving, and scanning.</a:t>
            </a:r>
          </a:p>
          <a:p>
            <a:r>
              <a:rPr lang="en-US" sz="1200" b="1" dirty="0"/>
              <a:t>FSA Portal</a:t>
            </a:r>
            <a:r>
              <a:rPr lang="en-US" sz="1200" dirty="0"/>
              <a:t>: Resources and information for district and school personnel are located in the FSA Portal, which is accessed at </a:t>
            </a:r>
            <a:r>
              <a:rPr lang="en-US" sz="1200" b="1" dirty="0">
                <a:hlinkClick r:id="rId3"/>
              </a:rPr>
              <a:t>www.FSAssessments.org</a:t>
            </a:r>
            <a:r>
              <a:rPr lang="en-US" sz="1200" dirty="0"/>
              <a:t>.</a:t>
            </a:r>
          </a:p>
          <a:p>
            <a:pPr lvl="1">
              <a:buFont typeface="Wingdings" panose="05000000000000000000" pitchFamily="2" charset="2"/>
              <a:buChar char="§"/>
            </a:pPr>
            <a:r>
              <a:rPr lang="en-US" sz="1200" dirty="0"/>
              <a:t>The portal is organized by user roles and also includes links to the Test Delivery System (TDS), Test Information Distribution Engine (TIDE), and Online Reporting System (ORS).</a:t>
            </a:r>
          </a:p>
          <a:p>
            <a:r>
              <a:rPr lang="en-US" sz="1200" b="1" dirty="0"/>
              <a:t>Test Information Distribution Engine (TIDE)</a:t>
            </a:r>
            <a:r>
              <a:rPr lang="en-US" sz="1200" dirty="0"/>
              <a:t>: TIDE is the enrollment and user management system for the FSA assessments. Student enrollment and test eligibility information is managed via TIDE. All school personnel who will administer FSA assessments must have user accounts in TIDE.</a:t>
            </a:r>
          </a:p>
          <a:p>
            <a:pPr marL="0" indent="0">
              <a:buNone/>
            </a:pPr>
            <a:endParaRPr lang="en-US" sz="1200" dirty="0"/>
          </a:p>
          <a:p>
            <a:endParaRPr lang="en-US" sz="120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a:t>
            </a:fld>
            <a:endParaRPr lang="en-US" dirty="0"/>
          </a:p>
        </p:txBody>
      </p:sp>
    </p:spTree>
    <p:extLst>
      <p:ext uri="{BB962C8B-B14F-4D97-AF65-F5344CB8AC3E}">
        <p14:creationId xmlns:p14="http://schemas.microsoft.com/office/powerpoint/2010/main" val="2170983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Open the file with the selected student labels</a:t>
            </a:r>
            <a:r>
              <a:rPr lang="en-US" baseline="0" dirty="0"/>
              <a:t> and </a:t>
            </a:r>
            <a:r>
              <a:rPr lang="en-US" dirty="0"/>
              <a:t>Print the PDF on the labels provided</a:t>
            </a:r>
            <a:r>
              <a:rPr lang="en-US" baseline="0" dirty="0"/>
              <a:t> by DRC.</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52006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To print Test Tickets, expand the Print Test Tickets menu under Administering Tests and click Print from Student List.  Search for students and select the records that need test tickets.</a:t>
            </a: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2828693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Click the print button and select Test Tickets.  A separate window or tab will open.  Select a layout and click print.  Open the file with the selected students’ test tickets and print the PDF.</a:t>
            </a:r>
          </a:p>
          <a:p>
            <a:pPr lvl="0"/>
            <a:endParaRPr lang="en-US" dirty="0"/>
          </a:p>
          <a:p>
            <a:pPr lvl="0"/>
            <a:r>
              <a:rPr lang="en-US" baseline="0" dirty="0"/>
              <a:t>Test Tickets can also be printed from the View/Edit/Export Students task.  Follow the same steps for PreID Labels, except choose Test Tickets.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414344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0" fontAlgn="base" latinLnBrk="0" hangingPunct="0">
              <a:lnSpc>
                <a:spcPct val="100000"/>
              </a:lnSpc>
              <a:spcBef>
                <a:spcPct val="30000"/>
              </a:spcBef>
              <a:spcAft>
                <a:spcPct val="0"/>
              </a:spcAft>
              <a:buClrTx/>
              <a:buSzTx/>
              <a:buFontTx/>
              <a:buNone/>
              <a:tabLst/>
              <a:defRPr/>
            </a:pPr>
            <a:r>
              <a:rPr lang="en-US" baseline="0" dirty="0"/>
              <a:t>Tasks associated with Rosters will be discussed next.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471923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r>
              <a:rPr lang="en-US" dirty="0"/>
              <a:t>To view or edit Rosters, expand</a:t>
            </a:r>
            <a:r>
              <a:rPr lang="en-US" baseline="0" dirty="0"/>
              <a:t> Rosters and click View/Edit Rosters.</a:t>
            </a:r>
          </a:p>
          <a:p>
            <a:pPr lvl="0"/>
            <a:endParaRPr lang="en-US" baseline="0" dirty="0"/>
          </a:p>
          <a:p>
            <a:pPr lvl="0"/>
            <a:r>
              <a:rPr lang="en-US" baseline="0" dirty="0"/>
              <a:t>Then search for a Roster.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921532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Click the edit icon to view or edit</a:t>
            </a:r>
            <a:r>
              <a:rPr lang="en-US" baseline="0" dirty="0"/>
              <a:t> a roster.  PreID Rosters are view only.  User Defined Rosters can be modified.</a:t>
            </a:r>
          </a:p>
          <a:p>
            <a:pPr lvl="0"/>
            <a:endParaRPr lang="en-US" baseline="0" dirty="0"/>
          </a:p>
          <a:p>
            <a:pPr lvl="0"/>
            <a:r>
              <a:rPr lang="en-US" baseline="0" dirty="0"/>
              <a:t>On the View/Edit Rosters page, you can search for students to add to a Roster.</a:t>
            </a:r>
          </a:p>
          <a:p>
            <a:pPr lvl="0"/>
            <a:endParaRPr lang="en-US" baseline="0" dirty="0"/>
          </a:p>
          <a:p>
            <a:pPr lvl="0"/>
            <a:r>
              <a:rPr lang="en-US" baseline="0" dirty="0"/>
              <a:t>Click the plus icon to add a student and click the x icon to remove a student.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62047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add a new roster, expand</a:t>
            </a:r>
            <a:r>
              <a:rPr lang="en-US" baseline="0" dirty="0"/>
              <a:t> Rosters then click Add Roster.</a:t>
            </a:r>
          </a:p>
          <a:p>
            <a:pPr lvl="0"/>
            <a:endParaRPr lang="en-US" baseline="0" dirty="0"/>
          </a:p>
          <a:p>
            <a:pPr lvl="0"/>
            <a:r>
              <a:rPr lang="en-US" baseline="0" dirty="0"/>
              <a:t>Search for students and then select students to add to the roster.</a:t>
            </a:r>
          </a:p>
          <a:p>
            <a:pPr lvl="0"/>
            <a:endParaRPr lang="en-US" baseline="0" dirty="0"/>
          </a:p>
          <a:p>
            <a:pPr lvl="0"/>
            <a:r>
              <a:rPr lang="en-US" baseline="0" dirty="0"/>
              <a:t>Type in a Roster Name, Select a Teacher from the drop-down and then Click Save.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330937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can print a roster</a:t>
            </a:r>
            <a:r>
              <a:rPr lang="en-US" baseline="0" dirty="0"/>
              <a:t> list or test tickets from a roster.  After searching for rosters, select the roster, click the print icon and select Roster or Test Tickets.  You will follow the same process as described before for printing PreID Labels and Test Tickets.</a:t>
            </a: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50988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0" fontAlgn="base" latinLnBrk="0" hangingPunct="0">
              <a:lnSpc>
                <a:spcPct val="100000"/>
              </a:lnSpc>
              <a:spcBef>
                <a:spcPct val="30000"/>
              </a:spcBef>
              <a:spcAft>
                <a:spcPct val="0"/>
              </a:spcAft>
              <a:buClrTx/>
              <a:buSzTx/>
              <a:buFontTx/>
              <a:buNone/>
              <a:tabLst/>
              <a:defRPr/>
            </a:pPr>
            <a:r>
              <a:rPr lang="en-US" baseline="0" dirty="0"/>
              <a:t>CBT Coordinators have the ability to create the following invalidations and request types: “Invalidate a test”, “Re-open and test”, and “Re-open a test session”.  Let’s review how these requests are created in TIDE.</a:t>
            </a: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baseline="0" dirty="0"/>
          </a:p>
          <a:p>
            <a:pPr defTabSz="881390"/>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202057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r>
              <a:rPr lang="en-US" dirty="0"/>
              <a:t>To create an invalidation</a:t>
            </a:r>
            <a:r>
              <a:rPr lang="en-US" baseline="0" dirty="0"/>
              <a:t> or other request, expand invalidations and requests  and click create requests.  </a:t>
            </a:r>
          </a:p>
          <a:p>
            <a:pPr lvl="0"/>
            <a:endParaRPr lang="en-US" baseline="0" dirty="0"/>
          </a:p>
          <a:p>
            <a:pPr lvl="0"/>
            <a:r>
              <a:rPr lang="en-US" baseline="0" dirty="0"/>
              <a:t>Select a request type, enter an SID, Result ID or Session ID and click Search.</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39299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Test Delivery System (TDS)</a:t>
            </a:r>
            <a:r>
              <a:rPr lang="en-US" sz="1200" dirty="0"/>
              <a:t>: All computer-based FSA assessments are administered via TDS, which includes the Test Administrator Interface as well as the Student Interface.  TDS is the background platform.</a:t>
            </a:r>
            <a:r>
              <a:rPr lang="en-US" sz="1200" baseline="0" dirty="0"/>
              <a:t>  You won’t see it.</a:t>
            </a:r>
            <a:endParaRPr lang="en-US" sz="1200" dirty="0"/>
          </a:p>
          <a:p>
            <a:r>
              <a:rPr lang="en-US" sz="1200" b="1" dirty="0"/>
              <a:t>Secure Browser</a:t>
            </a:r>
            <a:r>
              <a:rPr lang="en-US" sz="1200" dirty="0"/>
              <a:t>: The secure browser allows students to access the computer-based FSA assessments. This software must be installed on all computers or devices that will be used for student testing. A link to download the secure browser is located in the FSA Portal.  The FSA secure browser</a:t>
            </a:r>
            <a:r>
              <a:rPr lang="en-US" sz="1200" baseline="0" dirty="0"/>
              <a:t> is what the student will double click to access the test.</a:t>
            </a:r>
            <a:endParaRPr lang="en-US" sz="1200" dirty="0"/>
          </a:p>
          <a:p>
            <a:r>
              <a:rPr lang="en-US" sz="1200" b="1" dirty="0"/>
              <a:t>Online Reporting System (ORS)</a:t>
            </a:r>
            <a:r>
              <a:rPr lang="en-US" sz="1200" dirty="0"/>
              <a:t>: ORS allows school personnel to track the progress of student computer-based testing and access student results. ORS is accessed via the FSA Portal using the same username and password used to access other AIR systems.</a:t>
            </a:r>
          </a:p>
          <a:p>
            <a:r>
              <a:rPr lang="en-US" sz="1200" b="1" dirty="0"/>
              <a:t>Student Interface</a:t>
            </a:r>
            <a:r>
              <a:rPr lang="en-US" sz="1200" dirty="0"/>
              <a:t>: Students use the Student Interface (via the FSA Secure Browser) to log into and take computer-based FSA tests.</a:t>
            </a:r>
          </a:p>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4</a:t>
            </a:fld>
            <a:endParaRPr lang="en-US" dirty="0"/>
          </a:p>
        </p:txBody>
      </p:sp>
    </p:spTree>
    <p:extLst>
      <p:ext uri="{BB962C8B-B14F-4D97-AF65-F5344CB8AC3E}">
        <p14:creationId xmlns:p14="http://schemas.microsoft.com/office/powerpoint/2010/main" val="94121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r>
              <a:rPr lang="en-US" dirty="0"/>
              <a:t>Select</a:t>
            </a:r>
            <a:r>
              <a:rPr lang="en-US" baseline="0" dirty="0"/>
              <a:t> a record(s) and click Create.  Enter a reason and click Submit.</a:t>
            </a:r>
          </a:p>
          <a:p>
            <a:pPr lvl="0"/>
            <a:endParaRPr lang="en-US" baseline="0" dirty="0"/>
          </a:p>
          <a:p>
            <a:pPr lvl="0"/>
            <a:r>
              <a:rPr lang="en-US" baseline="0" dirty="0"/>
              <a:t>You can view submitted requests, by selecting “View/Export Requests”.</a:t>
            </a:r>
          </a:p>
          <a:p>
            <a:pPr lvl="0"/>
            <a:endParaRPr lang="en-US" baseline="0" dirty="0"/>
          </a:p>
          <a:p>
            <a:pPr lvl="0"/>
            <a:r>
              <a:rPr lang="en-US" baseline="0" dirty="0"/>
              <a:t>CBT Coordinators also have the ability to upload Invalidations and Requests.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4040619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will cover FSA materials needed:</a:t>
            </a:r>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41</a:t>
            </a:fld>
            <a:endParaRPr lang="en-US" dirty="0"/>
          </a:p>
        </p:txBody>
      </p:sp>
    </p:spTree>
    <p:extLst>
      <p:ext uri="{BB962C8B-B14F-4D97-AF65-F5344CB8AC3E}">
        <p14:creationId xmlns:p14="http://schemas.microsoft.com/office/powerpoint/2010/main" val="3589570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FSA student test ticket is generated in TIDE for every student testing (think of it as a PreID label).  It can only be used by the student listed on the ticket.  Test tickets are secure documents and must be kept in locked storage until the first day of testing.</a:t>
            </a:r>
          </a:p>
          <a:p>
            <a:r>
              <a:rPr lang="en-US" sz="1000" dirty="0"/>
              <a:t>Test Tickets contain login information for students. Each student must have a test ticket to log into computer-based FSA assessments. Test tickets contain the following fields: Username, Last Name, First Name (password), Grade, Date of Birth, Student ID Number, District and School. </a:t>
            </a:r>
            <a:r>
              <a:rPr lang="en-US" sz="1000" b="1" dirty="0"/>
              <a:t>The test administrator will give each student a ticket only AFTER all students have entered the testing room, and all tickets must be collected BEFORE students leave the testing room.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Test</a:t>
            </a:r>
            <a:r>
              <a:rPr lang="en-US" sz="1000" baseline="0" dirty="0"/>
              <a:t> </a:t>
            </a:r>
            <a:r>
              <a:rPr lang="en-US" sz="1000" dirty="0"/>
              <a:t>Tickets must be handled in a secure manner and returned to the school assessment coordinator immediately after each test session is completed.</a:t>
            </a:r>
          </a:p>
          <a:p>
            <a:pPr marL="0" lvl="1"/>
            <a:r>
              <a:rPr lang="en-US" sz="1000" b="1" dirty="0"/>
              <a:t>Report any missing tickets to Student Assessment immediately.</a:t>
            </a:r>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42</a:t>
            </a:fld>
            <a:endParaRPr lang="en-US" dirty="0"/>
          </a:p>
        </p:txBody>
      </p:sp>
    </p:spTree>
    <p:extLst>
      <p:ext uri="{BB962C8B-B14F-4D97-AF65-F5344CB8AC3E}">
        <p14:creationId xmlns:p14="http://schemas.microsoft.com/office/powerpoint/2010/main" val="401739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Session IDs are unique codes generated by the Test Administrator Interface, when</a:t>
            </a:r>
            <a:r>
              <a:rPr lang="en-US" sz="1200" baseline="0" dirty="0"/>
              <a:t> the test administrator creates a test session</a:t>
            </a:r>
            <a:r>
              <a:rPr lang="en-US" sz="1200" dirty="0"/>
              <a:t>. </a:t>
            </a:r>
          </a:p>
          <a:p>
            <a:pPr eaLnBrk="1" hangingPunct="1"/>
            <a:endParaRPr lang="en-US" sz="1200" dirty="0"/>
          </a:p>
          <a:p>
            <a:pPr eaLnBrk="1" hangingPunct="1"/>
            <a:r>
              <a:rPr lang="en-US" sz="1200" dirty="0"/>
              <a:t>The session ID should be displayed</a:t>
            </a:r>
            <a:r>
              <a:rPr lang="en-US" sz="1200" baseline="0" dirty="0"/>
              <a:t> where it is visible to all students. </a:t>
            </a:r>
            <a:r>
              <a:rPr lang="en-US" sz="1200" dirty="0"/>
              <a:t>In addition to their Username and First Name, students use the Session ID to log into computer-based FSA assessments. Test Administrators must record the Session ID as part of their required administration information</a:t>
            </a:r>
            <a:r>
              <a:rPr lang="en-US" sz="1200" baseline="0" dirty="0"/>
              <a:t> and on the seating chart.</a:t>
            </a: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43</a:t>
            </a:fld>
            <a:endParaRPr lang="en-US" dirty="0"/>
          </a:p>
        </p:txBody>
      </p:sp>
    </p:spTree>
    <p:extLst>
      <p:ext uri="{BB962C8B-B14F-4D97-AF65-F5344CB8AC3E}">
        <p14:creationId xmlns:p14="http://schemas.microsoft.com/office/powerpoint/2010/main" val="2514799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1200"/>
              </a:spcBef>
              <a:spcAft>
                <a:spcPct val="0"/>
              </a:spcAft>
              <a:buClrTx/>
              <a:buSzTx/>
              <a:buFontTx/>
              <a:buNone/>
              <a:tabLst/>
              <a:defRPr/>
            </a:pPr>
            <a:r>
              <a:rPr lang="en-US" sz="1200" dirty="0"/>
              <a:t>The Florida Computer-Based Testing Work Folder is a blank piece of yellow 11x17 paper folded in half with grid paper on the back page. You will receive a Work Folder for each student taking a FSA Mathematics (grades 5-8) and FSA EOC (Algebra 1, Algebra 2, and Geometry) computer-based</a:t>
            </a:r>
            <a:r>
              <a:rPr lang="en-US" sz="1200" baseline="0" dirty="0"/>
              <a:t> assessment.</a:t>
            </a:r>
            <a:r>
              <a:rPr lang="en-US" sz="1200" dirty="0"/>
              <a:t>  </a:t>
            </a:r>
          </a:p>
          <a:p>
            <a:pPr marL="0" marR="0" indent="0" algn="l" defTabSz="914400" rtl="0" eaLnBrk="1" fontAlgn="base" latinLnBrk="0" hangingPunct="1">
              <a:lnSpc>
                <a:spcPct val="100000"/>
              </a:lnSpc>
              <a:spcBef>
                <a:spcPts val="1200"/>
              </a:spcBef>
              <a:spcAft>
                <a:spcPct val="0"/>
              </a:spcAft>
              <a:buClrTx/>
              <a:buSzTx/>
              <a:buFontTx/>
              <a:buNone/>
              <a:tabLst/>
              <a:defRPr/>
            </a:pPr>
            <a:r>
              <a:rPr lang="en-US" sz="1200" dirty="0"/>
              <a:t>One work folder per student should be sufficient per</a:t>
            </a:r>
            <a:r>
              <a:rPr lang="en-US" sz="1200" baseline="0" dirty="0"/>
              <a:t> session</a:t>
            </a:r>
            <a:r>
              <a:rPr lang="en-US" sz="1200" dirty="0"/>
              <a:t>; however, students may request additional folders. Distribute these folders as indicated in the script.  School assessment coordinators and test administrators must ensure that</a:t>
            </a:r>
            <a:r>
              <a:rPr lang="en-US" sz="1200" baseline="0" dirty="0"/>
              <a:t> </a:t>
            </a:r>
            <a:r>
              <a:rPr lang="en-US" sz="1200" dirty="0"/>
              <a:t>students have enough desk space to use their folders.</a:t>
            </a:r>
          </a:p>
          <a:p>
            <a:pPr>
              <a:defRPr/>
            </a:pPr>
            <a:r>
              <a:rPr lang="en-US" sz="1200" dirty="0"/>
              <a:t>Work Folders are not provided for practice tests so students should bring their own scratch paper.</a:t>
            </a:r>
          </a:p>
          <a:p>
            <a:pPr>
              <a:defRPr/>
            </a:pPr>
            <a:r>
              <a:rPr lang="en-US" sz="1200" dirty="0"/>
              <a:t>Once students complete the test, the test administrator must collect all Work Folders. </a:t>
            </a:r>
            <a:r>
              <a:rPr lang="en-US" sz="1200" b="1" dirty="0"/>
              <a:t>Used folders are secure materials. </a:t>
            </a:r>
            <a:r>
              <a:rPr lang="en-US" sz="1200" dirty="0"/>
              <a:t>The school assessment coordinator should return the used and unused Work Folders in the District Assessment Coordinator Box. </a:t>
            </a:r>
          </a:p>
          <a:p>
            <a:pPr eaLnBrk="1" hangingPunct="1">
              <a:spcBef>
                <a:spcPts val="1200"/>
              </a:spcBef>
            </a:pP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44</a:t>
            </a:fld>
            <a:endParaRPr lang="en-US" dirty="0"/>
          </a:p>
        </p:txBody>
      </p:sp>
    </p:spTree>
    <p:extLst>
      <p:ext uri="{BB962C8B-B14F-4D97-AF65-F5344CB8AC3E}">
        <p14:creationId xmlns:p14="http://schemas.microsoft.com/office/powerpoint/2010/main" val="555294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US" sz="1200" dirty="0"/>
              <a:t>The CBT Worksheet is an 8 1/2x11 page that will be provided to students at the beginning of each CBT test session for the FSA ELA Reading (Grades 4-10). You will receive</a:t>
            </a:r>
            <a:r>
              <a:rPr lang="en-US" sz="1200" baseline="0" dirty="0"/>
              <a:t> hard copies like the CBT Work Folders. </a:t>
            </a:r>
          </a:p>
          <a:p>
            <a:pPr eaLnBrk="1" hangingPunct="1">
              <a:buFont typeface="Arial" pitchFamily="34" charset="0"/>
              <a:buChar char="•"/>
            </a:pPr>
            <a:r>
              <a:rPr lang="en-US" sz="1200" dirty="0"/>
              <a:t>School assessment coordinators and test administrators must ensure that</a:t>
            </a:r>
            <a:r>
              <a:rPr lang="en-US" sz="1200" baseline="0" dirty="0"/>
              <a:t> </a:t>
            </a:r>
            <a:r>
              <a:rPr lang="en-US" sz="1200" dirty="0"/>
              <a:t>students have enough desk space to use their worksheets.</a:t>
            </a:r>
            <a:endParaRPr lang="en-US" sz="1200" baseline="0" dirty="0"/>
          </a:p>
          <a:p>
            <a:pPr eaLnBrk="1" hangingPunct="1">
              <a:buFont typeface="Arial" pitchFamily="34" charset="0"/>
              <a:buChar char="•"/>
            </a:pPr>
            <a:r>
              <a:rPr lang="en-US" sz="1200" dirty="0"/>
              <a:t>Worksheets</a:t>
            </a:r>
            <a:r>
              <a:rPr lang="en-US" sz="1200" baseline="0" dirty="0"/>
              <a:t> </a:t>
            </a:r>
            <a:r>
              <a:rPr lang="en-US" sz="1200" dirty="0"/>
              <a:t>are not provided for practice tests.</a:t>
            </a:r>
          </a:p>
          <a:p>
            <a:pPr>
              <a:defRPr/>
            </a:pPr>
            <a:r>
              <a:rPr lang="en-US" sz="1200" dirty="0"/>
              <a:t>Once students complete the test each day, the test administrator must collect all Worksheets. </a:t>
            </a:r>
            <a:r>
              <a:rPr lang="en-US" sz="1200" b="1" dirty="0"/>
              <a:t>Used worksheets are secure materials. </a:t>
            </a:r>
            <a:r>
              <a:rPr lang="en-US" sz="1200" dirty="0"/>
              <a:t>The school assessment coordinator should return the used and unused worksheets</a:t>
            </a:r>
            <a:r>
              <a:rPr lang="en-US" sz="1200" baseline="0" dirty="0"/>
              <a:t> </a:t>
            </a:r>
            <a:r>
              <a:rPr lang="en-US" sz="1200" dirty="0"/>
              <a:t>in the District Assessment Coordinator Box. </a:t>
            </a:r>
          </a:p>
          <a:p>
            <a:pPr eaLnBrk="1" hangingPunct="1">
              <a:spcBef>
                <a:spcPts val="1200"/>
              </a:spcBef>
            </a:pPr>
            <a:endParaRPr lang="en-US" sz="1200" dirty="0"/>
          </a:p>
          <a:p>
            <a:pPr eaLnBrk="1" hangingPunct="1">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45</a:t>
            </a:fld>
            <a:endParaRPr lang="en-US" dirty="0"/>
          </a:p>
        </p:txBody>
      </p:sp>
    </p:spTree>
    <p:extLst>
      <p:ext uri="{BB962C8B-B14F-4D97-AF65-F5344CB8AC3E}">
        <p14:creationId xmlns:p14="http://schemas.microsoft.com/office/powerpoint/2010/main" val="304635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spcAft>
                <a:spcPts val="0"/>
              </a:spcAft>
            </a:pPr>
            <a:r>
              <a:rPr lang="en-US" sz="1200" dirty="0"/>
              <a:t>A scientific calculator is available in the test platform for Grades 7-8 FSA Mathematics and all FSA EOCs assessments</a:t>
            </a:r>
          </a:p>
          <a:p>
            <a:pPr eaLnBrk="1" hangingPunct="1">
              <a:spcBef>
                <a:spcPts val="0"/>
              </a:spcBef>
              <a:spcAft>
                <a:spcPts val="0"/>
              </a:spcAft>
            </a:pPr>
            <a:r>
              <a:rPr lang="en-US" sz="1200" dirty="0"/>
              <a:t>Hand-held calculators may be used by students, only if all students are provided with a handheld calculator.</a:t>
            </a:r>
          </a:p>
          <a:p>
            <a:pPr eaLnBrk="1" hangingPunct="1">
              <a:spcBef>
                <a:spcPts val="0"/>
              </a:spcBef>
              <a:spcAft>
                <a:spcPts val="0"/>
              </a:spcAft>
            </a:pPr>
            <a:r>
              <a:rPr lang="en-US" sz="1200" dirty="0"/>
              <a:t>Handheld scientific calculators must have only allowable functionalities, as indicated in the FSA Mathematics Policies and Materials document</a:t>
            </a:r>
            <a:r>
              <a:rPr lang="en-US" sz="1200" baseline="0" dirty="0"/>
              <a:t> posted on the</a:t>
            </a:r>
            <a:r>
              <a:rPr lang="en-US" sz="1200" dirty="0"/>
              <a:t> FSA portal.</a:t>
            </a:r>
          </a:p>
          <a:p>
            <a:pPr eaLnBrk="1" hangingPunct="1">
              <a:spcBef>
                <a:spcPts val="0"/>
              </a:spcBef>
              <a:spcAft>
                <a:spcPts val="0"/>
              </a:spcAft>
            </a:pPr>
            <a:r>
              <a:rPr lang="en-US" sz="1200" dirty="0"/>
              <a:t>Calculators can only be used in Sessions 2 and 3 of the Grades 7 and 8 FSA Mathematics and Session 2 of the FSA EOC assessments.</a:t>
            </a:r>
          </a:p>
          <a:p>
            <a:pPr eaLnBrk="1" hangingPunct="1">
              <a:spcBef>
                <a:spcPts val="0"/>
              </a:spcBef>
              <a:spcAft>
                <a:spcPts val="0"/>
              </a:spcAft>
            </a:pPr>
            <a:r>
              <a:rPr lang="en-US" sz="1200" b="1" dirty="0"/>
              <a:t>If providing calculators, ensure that students are ONLY provided handheld calculators in the appropriate sessions.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lvl="1"/>
            <a:endParaRPr lang="en-US" sz="1100" dirty="0"/>
          </a:p>
          <a:p>
            <a:pPr marL="0" lvl="1"/>
            <a:endParaRPr lang="en-US" sz="1100" baseline="0" dirty="0"/>
          </a:p>
          <a:p>
            <a:pPr marL="0" lvl="1"/>
            <a:r>
              <a:rPr lang="en-US" sz="1100" dirty="0"/>
              <a:t> </a:t>
            </a:r>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46</a:t>
            </a:fld>
            <a:endParaRPr lang="en-US" dirty="0"/>
          </a:p>
        </p:txBody>
      </p:sp>
    </p:spTree>
    <p:extLst>
      <p:ext uri="{BB962C8B-B14F-4D97-AF65-F5344CB8AC3E}">
        <p14:creationId xmlns:p14="http://schemas.microsoft.com/office/powerpoint/2010/main" val="29253334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next section covers the </a:t>
            </a:r>
            <a:r>
              <a:rPr lang="en-US" b="1" dirty="0"/>
              <a:t>Test Administrator Interface (TA Interface) </a:t>
            </a:r>
            <a:r>
              <a:rPr lang="en-US" dirty="0"/>
              <a:t>that will be used to administer the Online FSA EOC. The </a:t>
            </a:r>
            <a:r>
              <a:rPr lang="en-US" b="1" dirty="0"/>
              <a:t>Test Administrator Training site</a:t>
            </a:r>
            <a:r>
              <a:rPr lang="en-US" dirty="0"/>
              <a:t>, a sister site to the TA Interface, is used to practice administering online tests. </a:t>
            </a:r>
          </a:p>
        </p:txBody>
      </p:sp>
      <p:sp>
        <p:nvSpPr>
          <p:cNvPr id="4" name="Slide Number Placeholder 3"/>
          <p:cNvSpPr>
            <a:spLocks noGrp="1"/>
          </p:cNvSpPr>
          <p:nvPr>
            <p:ph type="sldNum" sz="quarter" idx="10"/>
          </p:nvPr>
        </p:nvSpPr>
        <p:spPr/>
        <p:txBody>
          <a:bodyPr/>
          <a:lstStyle/>
          <a:p>
            <a:fld id="{957EAB2C-9586-4486-9901-F7EDC126C19F}" type="slidenum">
              <a:rPr lang="en-US" smtClean="0"/>
              <a:pPr/>
              <a:t>47</a:t>
            </a:fld>
            <a:endParaRPr lang="en-US" dirty="0"/>
          </a:p>
        </p:txBody>
      </p:sp>
    </p:spTree>
    <p:extLst>
      <p:ext uri="{BB962C8B-B14F-4D97-AF65-F5344CB8AC3E}">
        <p14:creationId xmlns:p14="http://schemas.microsoft.com/office/powerpoint/2010/main" val="1077784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Before Test Administrators can administer online FSA Tests, they must ensure that the appropriate technology preparations for online testing have been made. </a:t>
            </a:r>
          </a:p>
          <a:p>
            <a:pPr marL="171450" lvl="0" indent="-171450">
              <a:buFont typeface="Arial" panose="020B0604020202020204" pitchFamily="34" charset="0"/>
              <a:buChar char="•"/>
            </a:pPr>
            <a:r>
              <a:rPr lang="en-US" dirty="0"/>
              <a:t>The </a:t>
            </a:r>
            <a:r>
              <a:rPr lang="en-US" b="1" dirty="0"/>
              <a:t>secure browser </a:t>
            </a:r>
            <a:r>
              <a:rPr lang="en-US" dirty="0"/>
              <a:t>is available for download </a:t>
            </a:r>
            <a:r>
              <a:rPr lang="en-US" sz="900" dirty="0"/>
              <a:t> </a:t>
            </a:r>
            <a:r>
              <a:rPr lang="en-US" dirty="0"/>
              <a:t>from the FSA portal and instructions are available for both manual and network installation for Macs, Windows, Linux, and mobile devices. </a:t>
            </a:r>
          </a:p>
          <a:p>
            <a:pPr marL="171450" lvl="0" indent="-171450">
              <a:buFont typeface="Arial" panose="020B0604020202020204" pitchFamily="34" charset="0"/>
              <a:buChar char="•"/>
            </a:pPr>
            <a:r>
              <a:rPr lang="en-US" dirty="0"/>
              <a:t>SACs  must</a:t>
            </a:r>
            <a:r>
              <a:rPr lang="en-US" baseline="0" dirty="0"/>
              <a:t> </a:t>
            </a:r>
            <a:r>
              <a:rPr lang="en-US" dirty="0"/>
              <a:t>review </a:t>
            </a:r>
            <a:r>
              <a:rPr lang="en-US" b="1" dirty="0"/>
              <a:t>student demographic</a:t>
            </a:r>
            <a:r>
              <a:rPr lang="en-US" b="1" baseline="0" dirty="0"/>
              <a:t> information and enrollment</a:t>
            </a:r>
            <a:r>
              <a:rPr lang="en-US" dirty="0"/>
              <a:t> in the TIDE system prior to the testing date. SACs</a:t>
            </a:r>
            <a:r>
              <a:rPr lang="en-US" baseline="0" dirty="0"/>
              <a:t> will print out tickets to give to TAs on the day of testing. </a:t>
            </a:r>
            <a:endParaRPr lang="en-US" dirty="0"/>
          </a:p>
          <a:p>
            <a:pPr marL="171450" lvl="0" indent="-171450">
              <a:buFont typeface="Arial" panose="020B0604020202020204" pitchFamily="34" charset="0"/>
              <a:buChar char="•"/>
            </a:pPr>
            <a:r>
              <a:rPr lang="en-US" dirty="0"/>
              <a:t>On the test day, Test Administrators will need to set up a test session and provide students with the Session ID number. Also, each student will need to have a </a:t>
            </a:r>
            <a:r>
              <a:rPr lang="en-US" b="1" dirty="0"/>
              <a:t>test ticket </a:t>
            </a:r>
            <a:r>
              <a:rPr lang="en-US" dirty="0"/>
              <a:t>in order to take an online test. Be sure they enter their Username and first name as they appear on the test ticket.</a:t>
            </a:r>
          </a:p>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48</a:t>
            </a:fld>
            <a:endParaRPr lang="en-US" dirty="0"/>
          </a:p>
        </p:txBody>
      </p:sp>
    </p:spTree>
    <p:extLst>
      <p:ext uri="{BB962C8B-B14F-4D97-AF65-F5344CB8AC3E}">
        <p14:creationId xmlns:p14="http://schemas.microsoft.com/office/powerpoint/2010/main" val="2354283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The secure browser</a:t>
            </a:r>
            <a:r>
              <a:rPr lang="en-US" b="0" i="0" baseline="0" dirty="0"/>
              <a:t> should be opened on each student’s computer before testing begins. Students will use the information from their Test Ticket to </a:t>
            </a:r>
            <a:r>
              <a:rPr lang="en-US" b="1" i="0" baseline="0" dirty="0"/>
              <a:t>log in </a:t>
            </a:r>
            <a:r>
              <a:rPr lang="en-US" b="0" i="0" baseline="0" dirty="0"/>
              <a:t>to the test. Students will be asked to confirm demographic information about themselves, and then will select a test. On day one of any FSA test, the arrow in front of the test name will be solid. On day two of any FSA Test, the arrow will be segmented and </a:t>
            </a:r>
            <a:r>
              <a:rPr lang="en-US" b="1" i="0" baseline="0" dirty="0"/>
              <a:t>Resume</a:t>
            </a:r>
            <a:r>
              <a:rPr lang="en-US" b="0" i="0" baseline="0" dirty="0"/>
              <a:t> will appear before the test name. A test confirmation page will appear, and students will then await approval from the TA to enter the test. </a:t>
            </a:r>
          </a:p>
          <a:p>
            <a:endParaRPr lang="en-US" b="0" i="0" baseline="0" dirty="0"/>
          </a:p>
          <a:p>
            <a:r>
              <a:rPr lang="en-US" b="0" i="0" baseline="0" dirty="0"/>
              <a:t>10, 6, or 4 tickets can be printed per page – you will need to cut out tickets.</a:t>
            </a:r>
            <a:endParaRPr lang="en-US" b="0" i="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6469">
              <a:defRPr/>
            </a:pPr>
            <a:r>
              <a:rPr lang="en-US" dirty="0"/>
              <a:t>For online testing, the FSA Test Delivery System is made of several systems that are integrated in the assessment process, TIDE, TA Interface, and ORS. </a:t>
            </a:r>
          </a:p>
          <a:p>
            <a:pPr marL="0" lvl="2" defTabSz="916469">
              <a:defRPr/>
            </a:pPr>
            <a:endParaRPr lang="en-US" dirty="0"/>
          </a:p>
          <a:p>
            <a:pPr marL="0" lvl="2" defTabSz="916469">
              <a:defRPr/>
            </a:pPr>
            <a:r>
              <a:rPr lang="en-US" dirty="0"/>
              <a:t>For paper-based testing, users will need to understand the tasks that need to be completed in TIDE in order to administer tests.</a:t>
            </a:r>
          </a:p>
        </p:txBody>
      </p:sp>
      <p:sp>
        <p:nvSpPr>
          <p:cNvPr id="4" name="Slide Number Placeholder 3"/>
          <p:cNvSpPr>
            <a:spLocks noGrp="1"/>
          </p:cNvSpPr>
          <p:nvPr>
            <p:ph type="sldNum" sz="quarter" idx="10"/>
          </p:nvPr>
        </p:nvSpPr>
        <p:spPr/>
        <p:txBody>
          <a:bodyPr/>
          <a:lstStyle/>
          <a:p>
            <a:fld id="{957EAB2C-9586-4486-9901-F7EDC126C19F}"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9114"/>
            <a:r>
              <a:rPr lang="en-US" dirty="0"/>
              <a:t>TA will use your</a:t>
            </a:r>
            <a:r>
              <a:rPr lang="en-US" baseline="0" dirty="0"/>
              <a:t> FSA common login to </a:t>
            </a:r>
            <a:r>
              <a:rPr lang="en-US" dirty="0"/>
              <a:t>access the </a:t>
            </a:r>
            <a:r>
              <a:rPr lang="en-US" b="1" dirty="0"/>
              <a:t>Test Administrator</a:t>
            </a:r>
            <a:r>
              <a:rPr lang="en-US" b="1" baseline="0" dirty="0"/>
              <a:t> Interface (TA Interface) </a:t>
            </a:r>
            <a:r>
              <a:rPr lang="en-US" dirty="0"/>
              <a:t>or </a:t>
            </a:r>
            <a:r>
              <a:rPr lang="en-US" b="1" dirty="0"/>
              <a:t>Training Site</a:t>
            </a:r>
            <a:r>
              <a:rPr lang="en-US" b="0" dirty="0"/>
              <a:t>.</a:t>
            </a:r>
            <a:r>
              <a:rPr lang="en-US" dirty="0"/>
              <a:t> </a:t>
            </a:r>
          </a:p>
          <a:p>
            <a:pPr indent="-229114"/>
            <a:endParaRPr lang="en-US" dirty="0"/>
          </a:p>
          <a:p>
            <a:pPr indent="-229114"/>
            <a:r>
              <a:rPr lang="en-US" dirty="0"/>
              <a:t>To access the TA Interface, go to the FSA portal</a:t>
            </a:r>
            <a:r>
              <a:rPr lang="en-US" baseline="0" dirty="0"/>
              <a:t> and select the appropriate user card.  On that page you will find access to two Test Administrator systems: the Training Tests and the Operational TA Interface (Test Administration Card).  </a:t>
            </a:r>
          </a:p>
          <a:p>
            <a:pPr marL="229114" indent="-229114"/>
            <a:endParaRPr lang="en-US" dirty="0"/>
          </a:p>
          <a:p>
            <a:pPr marL="0" marR="0" indent="-229114" algn="l" defTabSz="914400" rtl="0" eaLnBrk="1" fontAlgn="auto" latinLnBrk="0" hangingPunct="1">
              <a:lnSpc>
                <a:spcPct val="100000"/>
              </a:lnSpc>
              <a:spcBef>
                <a:spcPts val="0"/>
              </a:spcBef>
              <a:spcAft>
                <a:spcPts val="0"/>
              </a:spcAft>
              <a:buClrTx/>
              <a:buSzTx/>
              <a:buFontTx/>
              <a:buNone/>
              <a:tabLst/>
              <a:defRPr/>
            </a:pPr>
            <a:r>
              <a:rPr lang="en-US" dirty="0"/>
              <a:t>The training</a:t>
            </a:r>
            <a:r>
              <a:rPr lang="en-US" baseline="0" dirty="0"/>
              <a:t> site offers users the ability to practice administering a test in a non-operational environment.  The TA Interface (Test Administration Card).  </a:t>
            </a:r>
          </a:p>
          <a:p>
            <a:pPr indent="-229114"/>
            <a:r>
              <a:rPr lang="en-US" baseline="0" dirty="0"/>
              <a:t>gives you access to live testing. </a:t>
            </a:r>
            <a:endParaRPr lang="en-US" dirty="0"/>
          </a:p>
        </p:txBody>
      </p:sp>
      <p:sp>
        <p:nvSpPr>
          <p:cNvPr id="4" name="Slide Number Placeholder 3"/>
          <p:cNvSpPr>
            <a:spLocks noGrp="1"/>
          </p:cNvSpPr>
          <p:nvPr>
            <p:ph type="sldNum" sz="quarter" idx="10"/>
          </p:nvPr>
        </p:nvSpPr>
        <p:spPr/>
        <p:txBody>
          <a:bodyPr/>
          <a:lstStyle/>
          <a:p>
            <a:fld id="{44C62E86-D1AC-442C-8E7C-C62DCD41AD30}"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Char char="Ø"/>
            </a:pPr>
            <a:r>
              <a:rPr lang="en-US" sz="1200" dirty="0"/>
              <a:t>The right side of the top panel contains the [</a:t>
            </a:r>
            <a:r>
              <a:rPr lang="en-US" sz="1200" b="1" dirty="0"/>
              <a:t>Approvals</a:t>
            </a:r>
            <a:r>
              <a:rPr lang="en-US" sz="1200" dirty="0"/>
              <a:t>] button, which alerts TAs that students are awaiting approval to enter a test and displays the number of pending approvals.</a:t>
            </a:r>
          </a:p>
          <a:p>
            <a:pPr lvl="0">
              <a:buFont typeface="Wingdings" panose="05000000000000000000" pitchFamily="2" charset="2"/>
              <a:buChar char="Ø"/>
            </a:pPr>
            <a:r>
              <a:rPr lang="en-US" sz="1200" dirty="0"/>
              <a:t>The </a:t>
            </a:r>
            <a:r>
              <a:rPr lang="en-US" sz="1200" b="1" dirty="0"/>
              <a:t>Approvals</a:t>
            </a:r>
            <a:r>
              <a:rPr lang="en-US" sz="1200" dirty="0"/>
              <a:t> notification updates regularly, but you can also click refresh in the upper-right corner to update it manually.</a:t>
            </a:r>
          </a:p>
          <a:p>
            <a:endParaRPr lang="en-US" b="1" dirty="0"/>
          </a:p>
          <a:p>
            <a:r>
              <a:rPr lang="en-US" sz="1200" b="1" dirty="0"/>
              <a:t>Note:</a:t>
            </a:r>
            <a:r>
              <a:rPr lang="en-US" sz="1200" dirty="0"/>
              <a:t> </a:t>
            </a:r>
            <a:r>
              <a:rPr lang="en-US" dirty="0"/>
              <a:t>Students who log in to your session after you have already opened the </a:t>
            </a:r>
            <a:r>
              <a:rPr lang="en-US" i="1" dirty="0"/>
              <a:t>Approvals and Student Test Settings</a:t>
            </a:r>
            <a:r>
              <a:rPr lang="en-US" dirty="0"/>
              <a:t> screen will not automatically appear in this list. To update the list of students awaiting approval, click the [</a:t>
            </a:r>
            <a:r>
              <a:rPr lang="en-US" b="1" dirty="0"/>
              <a:t>Refresh</a:t>
            </a:r>
            <a:r>
              <a:rPr lang="en-US" dirty="0"/>
              <a:t>] button in the top row of the </a:t>
            </a:r>
            <a:r>
              <a:rPr lang="en-US" i="1" dirty="0"/>
              <a:t>Approvals and Student Test Settings</a:t>
            </a:r>
            <a:r>
              <a:rPr lang="en-US" dirty="0"/>
              <a:t> screen.</a:t>
            </a:r>
          </a:p>
        </p:txBody>
      </p:sp>
      <p:sp>
        <p:nvSpPr>
          <p:cNvPr id="4" name="Slide Number Placeholder 3"/>
          <p:cNvSpPr>
            <a:spLocks noGrp="1"/>
          </p:cNvSpPr>
          <p:nvPr>
            <p:ph type="sldNum" sz="quarter" idx="10"/>
          </p:nvPr>
        </p:nvSpPr>
        <p:spPr/>
        <p:txBody>
          <a:bodyPr/>
          <a:lstStyle/>
          <a:p>
            <a:fld id="{957EAB2C-9586-4486-9901-F7EDC126C19F}" type="slidenum">
              <a:rPr lang="en-US" smtClean="0"/>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baseline="0" dirty="0"/>
              <a:t>When you click Approvals, t</a:t>
            </a:r>
            <a:r>
              <a:rPr lang="en-US" b="0" dirty="0"/>
              <a:t>he </a:t>
            </a:r>
            <a:r>
              <a:rPr lang="en-US" b="1" dirty="0"/>
              <a:t>Approvals and Student Test Settings </a:t>
            </a:r>
            <a:r>
              <a:rPr lang="en-US" b="0" dirty="0"/>
              <a:t>screen opens</a:t>
            </a:r>
            <a:r>
              <a:rPr lang="en-US" b="0" baseline="0" dirty="0"/>
              <a:t> and </a:t>
            </a:r>
            <a:r>
              <a:rPr lang="en-US" b="0" dirty="0"/>
              <a:t>displays each student who is awaiting approval for entry into your session. You will see each student’s name, ID number, whether the test settings are standard or custom, and the option to approve or deny each student. </a:t>
            </a:r>
          </a:p>
          <a:p>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Click </a:t>
            </a:r>
            <a:r>
              <a:rPr lang="en-US" b="1" dirty="0"/>
              <a:t>Approvals</a:t>
            </a:r>
            <a:r>
              <a:rPr lang="en-US" dirty="0"/>
              <a:t>.</a:t>
            </a:r>
            <a:r>
              <a:rPr lang="en-US" b="1" dirty="0"/>
              <a:t> </a:t>
            </a:r>
            <a:r>
              <a:rPr lang="en-US" dirty="0"/>
              <a:t>The </a:t>
            </a:r>
            <a:r>
              <a:rPr lang="en-US" b="1" i="1" dirty="0"/>
              <a:t>Approvals and Student Test Settings</a:t>
            </a:r>
            <a:r>
              <a:rPr lang="en-US" dirty="0"/>
              <a:t> screen appears, displaying</a:t>
            </a:r>
            <a:r>
              <a:rPr lang="en-US" b="1" dirty="0"/>
              <a:t> </a:t>
            </a:r>
            <a:r>
              <a:rPr lang="en-US" dirty="0"/>
              <a:t>a list of students </a:t>
            </a:r>
            <a:r>
              <a:rPr lang="en-US" u="sng" dirty="0"/>
              <a:t>grouped by test.</a:t>
            </a:r>
          </a:p>
          <a:p>
            <a:endParaRPr lang="en-US" b="0" dirty="0"/>
          </a:p>
          <a:p>
            <a:r>
              <a:rPr lang="en-US" b="0" dirty="0"/>
              <a:t>Students with standard test settings are students whose test settings are set to default. Students with custom test settings are those who have at least one test setting that is not the default (e.g., background color or print size). </a:t>
            </a:r>
          </a:p>
          <a:p>
            <a:r>
              <a:rPr lang="en-US" b="0" dirty="0"/>
              <a:t> </a:t>
            </a:r>
          </a:p>
          <a:p>
            <a:pPr defTabSz="916469">
              <a:defRPr/>
            </a:pPr>
            <a:r>
              <a:rPr lang="en-US" b="0" dirty="0"/>
              <a:t>If a student’s demographic information is incorrect, then that student should not test and TA should contact you. </a:t>
            </a:r>
          </a:p>
          <a:p>
            <a:pPr defTabSz="916469">
              <a:defRPr/>
            </a:pPr>
            <a:endParaRPr lang="en-US" b="0" dirty="0"/>
          </a:p>
          <a:p>
            <a:pPr marL="0" indent="0">
              <a:buFont typeface="Wingdings" panose="05000000000000000000" pitchFamily="2" charset="2"/>
              <a:buNone/>
            </a:pPr>
            <a:r>
              <a:rPr lang="en-US" dirty="0"/>
              <a:t>Students on this screen are organized by test subject. Each row displays the student’s name, Username, opportunity number for the selected test, whether the test settings are standard or custom, and the option to approve or deny each student. </a:t>
            </a:r>
          </a:p>
          <a:p>
            <a:pPr marL="0" indent="0">
              <a:buFont typeface="Wingdings" panose="05000000000000000000" pitchFamily="2" charset="2"/>
              <a:buNone/>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u="sng" dirty="0"/>
              <a:t>Note</a:t>
            </a:r>
            <a:r>
              <a:rPr lang="en-US" dirty="0"/>
              <a:t>: To check a student’s test settings and accommodations, click </a:t>
            </a:r>
            <a:r>
              <a:rPr lang="en-US" b="1" dirty="0"/>
              <a:t>on</a:t>
            </a:r>
            <a:r>
              <a:rPr lang="en-US" b="1" baseline="0" dirty="0"/>
              <a:t> the eye</a:t>
            </a:r>
            <a:r>
              <a:rPr lang="en-US" b="1" dirty="0"/>
              <a:t>  </a:t>
            </a:r>
            <a:r>
              <a:rPr lang="en-US" dirty="0"/>
              <a:t>for that student. A sample student information appears on the next slide.</a:t>
            </a:r>
          </a:p>
          <a:p>
            <a:endParaRPr lang="en-US" b="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53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Warning:</a:t>
            </a:r>
            <a:r>
              <a:rPr lang="en-US" dirty="0"/>
              <a:t> </a:t>
            </a:r>
            <a:r>
              <a:rPr lang="en-US" b="1" dirty="0"/>
              <a:t>Check students’ test settings and accommodations before approving them.</a:t>
            </a:r>
            <a:r>
              <a:rPr lang="en-US" dirty="0"/>
              <a:t> </a:t>
            </a:r>
          </a:p>
          <a:p>
            <a:r>
              <a:rPr lang="en-US" dirty="0"/>
              <a:t>Students who require test settings or accommodations other than the default settings may need to have their information updated in TIDE before they can begin testing. If a student’s settings are incorrect, please contact your School Assessment Coordinator before allowing the student to test.</a:t>
            </a:r>
          </a:p>
          <a:p>
            <a:pPr marL="742950" lvl="1" indent="-285750">
              <a:buFont typeface="Arial" panose="020B0604020202020204" pitchFamily="34" charset="0"/>
              <a:buChar char="•"/>
            </a:pPr>
            <a:r>
              <a:rPr lang="en-US" dirty="0"/>
              <a:t>TAs cannot adjust test accommodations via the TA Interface. Test accommodations must be updated in TIDE. If a student’s test accommodations must be updated, deny the student’s test request and contact your School Assessment Coordinator.</a:t>
            </a:r>
          </a:p>
          <a:p>
            <a:pPr marL="285750" indent="-285750">
              <a:buFont typeface="Wingdings" panose="05000000000000000000" pitchFamily="2" charset="2"/>
              <a:buChar char="Ø"/>
            </a:pPr>
            <a:endParaRPr lang="en-US" dirty="0"/>
          </a:p>
          <a:p>
            <a:r>
              <a:rPr lang="en-US" sz="1200" u="sng" kern="1200" dirty="0">
                <a:solidFill>
                  <a:schemeClr val="tx1"/>
                </a:solidFill>
                <a:effectLst/>
                <a:latin typeface="Arial" pitchFamily="34" charset="0"/>
                <a:ea typeface="+mn-ea"/>
                <a:cs typeface="+mn-cs"/>
              </a:rPr>
              <a:t>Appendix B. Student Test Settings and Accommodations</a:t>
            </a:r>
            <a:r>
              <a:rPr lang="en-US" sz="1200" kern="1200" dirty="0">
                <a:solidFill>
                  <a:schemeClr val="tx1"/>
                </a:solidFill>
                <a:effectLst/>
                <a:latin typeface="Arial" pitchFamily="34" charset="0"/>
                <a:ea typeface="+mn-ea"/>
                <a:cs typeface="+mn-cs"/>
              </a:rPr>
              <a:t> provides an overview of the test settings and accommodations that appear in the TA Interface.</a:t>
            </a:r>
          </a:p>
        </p:txBody>
      </p:sp>
      <p:sp>
        <p:nvSpPr>
          <p:cNvPr id="4" name="Slide Number Placeholder 3"/>
          <p:cNvSpPr>
            <a:spLocks noGrp="1"/>
          </p:cNvSpPr>
          <p:nvPr>
            <p:ph type="sldNum" sz="quarter" idx="10"/>
          </p:nvPr>
        </p:nvSpPr>
        <p:spPr/>
        <p:txBody>
          <a:bodyPr/>
          <a:lstStyle/>
          <a:p>
            <a:fld id="{957EAB2C-9586-4486-9901-F7EDC126C19F}" type="slidenum">
              <a:rPr lang="en-US" smtClean="0"/>
              <a:pPr/>
              <a:t>54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After you have confirmed students’ accommodations, you may return to the list of students awaiting approval. On this screen, you can approve individual students or approve all students awaiting approval at once. After the students have been approved or denied, the </a:t>
            </a:r>
            <a:r>
              <a:rPr lang="en-US" i="1" dirty="0"/>
              <a:t>Approvals and Student Test Settings</a:t>
            </a:r>
            <a:r>
              <a:rPr lang="en-US" dirty="0"/>
              <a:t> screen will automatically close.</a:t>
            </a:r>
          </a:p>
          <a:p>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Note: </a:t>
            </a:r>
            <a:r>
              <a:rPr lang="en-US" sz="1200" dirty="0"/>
              <a:t>You may approve all students who appear in the list. However, students who log in to the test session after you have opened the </a:t>
            </a:r>
            <a:r>
              <a:rPr lang="en-US" sz="1200" b="1" dirty="0"/>
              <a:t>Approvals</a:t>
            </a:r>
            <a:r>
              <a:rPr lang="en-US" sz="1200" dirty="0"/>
              <a:t> </a:t>
            </a:r>
            <a:r>
              <a:rPr lang="en-US" sz="1200" b="1" dirty="0"/>
              <a:t>and Student Test Settings</a:t>
            </a:r>
            <a:r>
              <a:rPr lang="en-US" sz="1200" dirty="0"/>
              <a:t> screen will still need to be approved individually.</a:t>
            </a:r>
          </a:p>
          <a:p>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After students have logged in and you have approved them to begin testing, the Students in Your Test Session table will display each student logged in to your session and their testing progress. </a:t>
            </a:r>
          </a:p>
          <a:p>
            <a:endParaRPr lang="en-US" b="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Wingdings" panose="05000000000000000000" pitchFamily="2" charset="2"/>
              <a:buChar char="Ø"/>
            </a:pPr>
            <a:r>
              <a:rPr lang="en-US" dirty="0"/>
              <a:t>Although TAs can approve all students at the same time, if a student needs to be denied from entering a test session, </a:t>
            </a:r>
            <a:r>
              <a:rPr lang="en-US" b="1" dirty="0"/>
              <a:t>this must be done individually</a:t>
            </a:r>
            <a:r>
              <a:rPr lang="en-US" dirty="0"/>
              <a:t>. TAs may deny students for one of the following reasons:</a:t>
            </a:r>
          </a:p>
          <a:p>
            <a:pPr marL="742950" lvl="1" indent="-285750">
              <a:buFont typeface="Arial" panose="020B0604020202020204" pitchFamily="34" charset="0"/>
              <a:buChar char="•"/>
            </a:pPr>
            <a:r>
              <a:rPr lang="en-US" dirty="0"/>
              <a:t>The student is not supposed to enter the session (e.g., the student does not belong to the TA or the student is not assigned to take the correct test).</a:t>
            </a:r>
          </a:p>
          <a:p>
            <a:pPr marL="742950" lvl="1" indent="-285750">
              <a:buFont typeface="Arial" panose="020B0604020202020204" pitchFamily="34" charset="0"/>
              <a:buChar char="•"/>
            </a:pPr>
            <a:r>
              <a:rPr lang="en-US" dirty="0"/>
              <a:t>The student selected the wrong test.</a:t>
            </a:r>
          </a:p>
          <a:p>
            <a:pPr marL="742950" lvl="1" indent="-285750">
              <a:buFont typeface="Arial" panose="020B0604020202020204" pitchFamily="34" charset="0"/>
              <a:buChar char="•"/>
            </a:pPr>
            <a:r>
              <a:rPr lang="en-US" dirty="0"/>
              <a:t>The student’s test settings or accommodations are incorrect.</a:t>
            </a:r>
          </a:p>
          <a:p>
            <a:endParaRPr lang="en-US" b="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100" dirty="0"/>
              <a:t>After students have logged in and the Test Administrator has approved them to begin testing, the </a:t>
            </a:r>
            <a:r>
              <a:rPr lang="en-US" sz="1100" b="1" dirty="0"/>
              <a:t>Students in Your Test Session </a:t>
            </a:r>
            <a:r>
              <a:rPr lang="en-US" sz="1100" dirty="0"/>
              <a:t>table will display each student currently logged in to the session.</a:t>
            </a:r>
          </a:p>
          <a:p>
            <a:endParaRPr lang="en-US" sz="1100" dirty="0"/>
          </a:p>
          <a:p>
            <a:r>
              <a:rPr lang="en-US" sz="1100" dirty="0"/>
              <a:t>For each student you will see, their name, SID, the name of the test they are taking (for</a:t>
            </a:r>
            <a:r>
              <a:rPr lang="en-US" sz="1100" baseline="0" dirty="0"/>
              <a:t> example FSA Algebra 1 EOC</a:t>
            </a:r>
            <a:r>
              <a:rPr lang="en-US" sz="1100" dirty="0"/>
              <a:t>), and if they have standard or custom test settings. The binoculars icon displayed in this column is clickable. Click the icon for a student to view his or her test settings.</a:t>
            </a:r>
          </a:p>
          <a:p>
            <a:endParaRPr lang="en-US" sz="1100" dirty="0"/>
          </a:p>
          <a:p>
            <a:pPr defTabSz="916469">
              <a:defRPr/>
            </a:pPr>
            <a:r>
              <a:rPr lang="en-US" sz="1100" dirty="0"/>
              <a:t>Also included in the TA interface table is a column that lists each </a:t>
            </a:r>
            <a:r>
              <a:rPr lang="en-US" sz="1100" b="1" dirty="0"/>
              <a:t>Students Status </a:t>
            </a:r>
            <a:r>
              <a:rPr lang="en-US" sz="1100" dirty="0"/>
              <a:t>in the test session. Statuses can range from </a:t>
            </a:r>
            <a:r>
              <a:rPr lang="en-US" sz="1100" i="1" dirty="0"/>
              <a:t>Approved (student was</a:t>
            </a:r>
            <a:r>
              <a:rPr lang="en-US" sz="1100" i="1" baseline="0" dirty="0"/>
              <a:t> approved but has not started)</a:t>
            </a:r>
            <a:r>
              <a:rPr lang="en-US" sz="1100" dirty="0"/>
              <a:t>  to</a:t>
            </a:r>
            <a:r>
              <a:rPr lang="en-US" sz="1100" i="1" dirty="0"/>
              <a:t> Submitted</a:t>
            </a:r>
            <a:r>
              <a:rPr lang="en-US" sz="1100" dirty="0"/>
              <a:t> (test was submitted</a:t>
            </a:r>
            <a:r>
              <a:rPr lang="en-US" sz="1100" baseline="0" dirty="0"/>
              <a:t> for quality assurance) </a:t>
            </a:r>
            <a:r>
              <a:rPr lang="en-US" sz="1100" dirty="0"/>
              <a:t>other statuses</a:t>
            </a:r>
            <a:r>
              <a:rPr lang="en-US" sz="1100" baseline="0" dirty="0"/>
              <a:t> include:  Started (#/# Items answered/total number of items), Review (student answered all items and is currently in review screen), Segment Entry (student is requesting entry into the next session), Completed (Student submitted the test)</a:t>
            </a:r>
            <a:r>
              <a:rPr lang="en-US" sz="1100" dirty="0"/>
              <a:t> and are used by the TA to help keep track of student testing;</a:t>
            </a:r>
            <a:r>
              <a:rPr lang="en-US" sz="1100" baseline="0" dirty="0"/>
              <a:t> Denied Paused, Pending Suspended are other statuses. </a:t>
            </a:r>
            <a:r>
              <a:rPr lang="en-US" sz="1100" dirty="0"/>
              <a:t>In the last column you will find the</a:t>
            </a:r>
            <a:r>
              <a:rPr lang="en-US" sz="1100" b="1" dirty="0"/>
              <a:t> Pause Test</a:t>
            </a:r>
            <a:r>
              <a:rPr lang="en-US" sz="1100" dirty="0"/>
              <a:t> button which will stop a student’s test and log him or her out.    </a:t>
            </a:r>
          </a:p>
          <a:p>
            <a:endParaRPr lang="en-US" sz="1100" dirty="0"/>
          </a:p>
          <a:p>
            <a:r>
              <a:rPr lang="en-US" sz="1100" dirty="0"/>
              <a:t>Please note that if a student’s row is grayed out, this indicates that the student is not actively testing. This occurs when the student’s test is paused or the student has completed the test. </a:t>
            </a:r>
          </a:p>
          <a:p>
            <a:endParaRPr lang="en-US" sz="1100" dirty="0"/>
          </a:p>
          <a:p>
            <a:r>
              <a:rPr lang="en-US" sz="1100" dirty="0"/>
              <a:t>For more detailed information about the columns in the table or statuses, please see the </a:t>
            </a:r>
            <a:r>
              <a:rPr lang="en-US" sz="1100" i="1" dirty="0"/>
              <a:t>Test Administrator</a:t>
            </a:r>
            <a:r>
              <a:rPr lang="en-US" sz="1100" dirty="0"/>
              <a:t> </a:t>
            </a:r>
            <a:r>
              <a:rPr lang="en-US" sz="1100" i="1" dirty="0"/>
              <a:t>User Guide</a:t>
            </a:r>
            <a:r>
              <a:rPr lang="en-US" sz="1100" dirty="0"/>
              <a:t>.</a:t>
            </a:r>
          </a:p>
          <a:p>
            <a:endParaRPr lang="en-US" sz="110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 the case of an unintentional exit from the TA Site </a:t>
            </a:r>
            <a:r>
              <a:rPr lang="en-US" sz="1200" dirty="0"/>
              <a:t>caused by a system or computer error (such as the web browser crashing or closing), a network or communication error, power loss, or other event, the 90-minute rule applies. </a:t>
            </a:r>
          </a:p>
          <a:p>
            <a:r>
              <a:rPr lang="en-US" sz="1200" b="1" dirty="0"/>
              <a:t>If you accidentally close the browser while students are still testing, your session will remain open until it times out. </a:t>
            </a:r>
            <a:r>
              <a:rPr lang="en-US" sz="1200" dirty="0"/>
              <a:t>You can open the browser and navigate back to the TA Site. You will be prompted to enter your active Session ID. </a:t>
            </a:r>
          </a:p>
          <a:p>
            <a:pPr lvl="1">
              <a:buFont typeface="Wingdings" panose="05000000000000000000" pitchFamily="2" charset="2"/>
              <a:buChar char="§"/>
            </a:pPr>
            <a:r>
              <a:rPr lang="en-US" sz="1200" b="1" dirty="0"/>
              <a:t>You must remember or write down your active Session ID. </a:t>
            </a:r>
            <a:r>
              <a:rPr lang="en-US" sz="1200" dirty="0"/>
              <a:t>If you do not remember your Session ID, you will not be able to enter your active session, and you will need to contact the Help Desk for assistance.</a:t>
            </a:r>
          </a:p>
          <a:p>
            <a:r>
              <a:rPr lang="en-US" sz="1200" b="1" dirty="0"/>
              <a:t>If you unintentionally </a:t>
            </a:r>
            <a:r>
              <a:rPr lang="en-US" sz="1200" b="1" u="sng" dirty="0"/>
              <a:t>log out</a:t>
            </a:r>
            <a:r>
              <a:rPr lang="en-US" sz="1200" b="1" dirty="0"/>
              <a:t> of a TA Site while students are still testing, your session will be stopped, all in-progress tests will be paused, and the students will be logged out</a:t>
            </a:r>
            <a:r>
              <a:rPr lang="en-US" sz="1200" dirty="0"/>
              <a:t>. You cannot resume the original session. You will need to log back in, start a new session, and provide the new Session ID to students who need to log back in and resume testing. 	</a:t>
            </a:r>
          </a:p>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58</a:t>
            </a:fld>
            <a:endParaRPr lang="en-US" dirty="0"/>
          </a:p>
        </p:txBody>
      </p:sp>
    </p:spTree>
    <p:extLst>
      <p:ext uri="{BB962C8B-B14F-4D97-AF65-F5344CB8AC3E}">
        <p14:creationId xmlns:p14="http://schemas.microsoft.com/office/powerpoint/2010/main" val="34988362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None/>
            </a:pPr>
            <a:r>
              <a:rPr lang="en-US" sz="1100" dirty="0"/>
              <a:t>As a security measure, Test Administrators are automatically </a:t>
            </a:r>
            <a:r>
              <a:rPr lang="en-US" sz="1100" b="1" dirty="0"/>
              <a:t>logged out </a:t>
            </a:r>
            <a:r>
              <a:rPr lang="en-US" sz="1100" dirty="0"/>
              <a:t>after 90 minutes of user inactivity </a:t>
            </a:r>
            <a:r>
              <a:rPr lang="en-US" sz="1100" u="sng" dirty="0"/>
              <a:t>and</a:t>
            </a:r>
            <a:r>
              <a:rPr lang="en-US" sz="1100" dirty="0"/>
              <a:t> student inactivity in the session.  Therefore Test Administrators should set up the session no sooner than 90 minutes before students begin to test. Test Administrators will not be logged out as long as students are actively testing; TAs are free to monitor the room without being logged out as long as students are still taking the test.  </a:t>
            </a:r>
          </a:p>
        </p:txBody>
      </p:sp>
      <p:sp>
        <p:nvSpPr>
          <p:cNvPr id="4" name="Slide Number Placeholder 3"/>
          <p:cNvSpPr>
            <a:spLocks noGrp="1"/>
          </p:cNvSpPr>
          <p:nvPr>
            <p:ph type="sldNum" sz="quarter" idx="10"/>
          </p:nvPr>
        </p:nvSpPr>
        <p:spPr/>
        <p:txBody>
          <a:bodyPr/>
          <a:lstStyle/>
          <a:p>
            <a:fld id="{957EAB2C-9586-4486-9901-F7EDC126C19F}" type="slidenum">
              <a:rPr lang="en-US" smtClean="0"/>
              <a:pPr/>
              <a:t>59</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Wingdings" panose="05000000000000000000" pitchFamily="2" charset="2"/>
              <a:buChar char="Ø"/>
            </a:pPr>
            <a:r>
              <a:rPr lang="en-US" sz="1200" dirty="0"/>
              <a:t>Although students’ tests can be resumed, test sessions cannot be resumed. Stopping a session will end the session and automatically pause all active students’ tests in that session. The students will be logged out automatically. </a:t>
            </a:r>
          </a:p>
          <a:p>
            <a:pPr marL="285750" indent="-285750">
              <a:buFont typeface="Arial" panose="020B0604020202020204" pitchFamily="34" charset="0"/>
              <a:buChar char="•"/>
            </a:pPr>
            <a:r>
              <a:rPr lang="en-US" sz="1200" i="1" dirty="0"/>
              <a:t>To stop the test session:</a:t>
            </a:r>
            <a:endParaRPr lang="en-US" sz="1200" dirty="0"/>
          </a:p>
          <a:p>
            <a:pPr marL="800100" lvl="1" indent="-342900">
              <a:spcBef>
                <a:spcPts val="0"/>
              </a:spcBef>
              <a:spcAft>
                <a:spcPts val="0"/>
              </a:spcAft>
              <a:buFont typeface="+mj-lt"/>
              <a:buAutoNum type="arabicPeriod"/>
            </a:pPr>
            <a:r>
              <a:rPr lang="en-US" sz="1200" dirty="0"/>
              <a:t>Click  in the upper right corner of the screen. An “Important!” box will appear, requesting verification to end the session and log students out. </a:t>
            </a:r>
          </a:p>
          <a:p>
            <a:pPr marL="800100" lvl="1" indent="-342900">
              <a:spcBef>
                <a:spcPts val="0"/>
              </a:spcBef>
              <a:spcAft>
                <a:spcPts val="0"/>
              </a:spcAft>
              <a:buFont typeface="+mj-lt"/>
              <a:buAutoNum type="arabicPeriod"/>
            </a:pPr>
            <a:r>
              <a:rPr lang="en-US" sz="1200" dirty="0"/>
              <a:t>Click [</a:t>
            </a:r>
            <a:r>
              <a:rPr lang="en-US" sz="1200" b="1" dirty="0"/>
              <a:t>OK</a:t>
            </a:r>
            <a:r>
              <a:rPr lang="en-US" sz="1200" dirty="0"/>
              <a:t>] to continue. The test session will be closed.</a:t>
            </a:r>
          </a:p>
          <a:p>
            <a:endParaRPr lang="en-US" sz="1200" b="0" i="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Alert: </a:t>
            </a:r>
            <a:r>
              <a:rPr lang="en-US" sz="1200" dirty="0"/>
              <a:t>Because test sessions cannot be resumed, you will need to create a new session if your session has been stopped and there are students who need to complete their test. When you start a new session, give the new Session ID to your students so that they can log in and resume testing.</a:t>
            </a:r>
          </a:p>
          <a:p>
            <a:endParaRPr lang="en-US" sz="1200" b="0" i="0" baseline="0" dirty="0"/>
          </a:p>
          <a:p>
            <a:r>
              <a:rPr lang="en-US" sz="1200" b="0" i="0" baseline="0" dirty="0"/>
              <a:t>Detailed steps of ending each session can be found in the </a:t>
            </a:r>
            <a:r>
              <a:rPr lang="en-US" sz="1200" b="0" i="1" baseline="0" dirty="0"/>
              <a:t>TIDE User Guide</a:t>
            </a:r>
            <a:r>
              <a:rPr lang="en-US" sz="1200" b="0" i="0" baseline="0" dirty="0"/>
              <a:t> or the </a:t>
            </a:r>
            <a:r>
              <a:rPr lang="en-US" sz="1200" b="0" i="1" baseline="0" dirty="0"/>
              <a:t>TIDE Quick Guide</a:t>
            </a:r>
            <a:r>
              <a:rPr lang="en-US" sz="1200" b="0" i="0" baseline="0" dirty="0"/>
              <a:t>. </a:t>
            </a:r>
            <a:endParaRPr lang="en-US" sz="1200" b="0" i="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All FSA systems are accessed using a Common Login System. Once you have logged in</a:t>
            </a:r>
            <a:r>
              <a:rPr lang="en-US" baseline="0" dirty="0"/>
              <a:t> to one system, you can navigate to other systems without having to log back in.  The same username and password are used to log in to each system. Your email address will serve as your username.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6</a:t>
            </a:fld>
            <a:endParaRPr lang="en-US" dirty="0"/>
          </a:p>
        </p:txBody>
      </p:sp>
    </p:spTree>
    <p:extLst>
      <p:ext uri="{BB962C8B-B14F-4D97-AF65-F5344CB8AC3E}">
        <p14:creationId xmlns:p14="http://schemas.microsoft.com/office/powerpoint/2010/main" val="958195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dirty="0"/>
              <a:t>For two session tests administered</a:t>
            </a:r>
            <a:r>
              <a:rPr lang="en-US" sz="1200" b="0" i="0" baseline="0" dirty="0"/>
              <a:t> over  days, students should not be allowed to move to the second session on day 1.</a:t>
            </a:r>
          </a:p>
          <a:p>
            <a:endParaRPr lang="en-US" sz="1200" b="0" i="0" baseline="0" dirty="0"/>
          </a:p>
          <a:p>
            <a:pPr defTabSz="916469">
              <a:defRPr/>
            </a:pPr>
            <a:r>
              <a:rPr lang="en-US" sz="1200" b="0" i="0" baseline="0" dirty="0"/>
              <a:t>After students have finished responding to session 1 on day 1, they will review their response and click </a:t>
            </a:r>
            <a:r>
              <a:rPr lang="en-US" sz="1200" b="1" i="0" baseline="0" dirty="0"/>
              <a:t>PAUSE. </a:t>
            </a:r>
            <a:r>
              <a:rPr lang="en-US" sz="1200" b="0" i="0" baseline="0" dirty="0"/>
              <a:t>After all students are finished testing or the test session has ended, Test Administrators will click the </a:t>
            </a:r>
            <a:r>
              <a:rPr lang="en-US" sz="1200" b="1" i="0" baseline="0" dirty="0"/>
              <a:t>Stop Session</a:t>
            </a:r>
            <a:r>
              <a:rPr lang="en-US" sz="1200" b="0" i="0" baseline="0" dirty="0"/>
              <a:t> button. </a:t>
            </a:r>
          </a:p>
          <a:p>
            <a:endParaRPr lang="en-US" sz="1200" b="0" i="0" baseline="0" dirty="0"/>
          </a:p>
          <a:p>
            <a:r>
              <a:rPr lang="en-US" sz="1200" b="0" i="0" baseline="0" dirty="0"/>
              <a:t>On day two, TAs will create a new test session and a new session ID number will be generated. TAs will NOT need to approve students to test for session 2.  When students have finished responding to session 2, students will click </a:t>
            </a:r>
            <a:r>
              <a:rPr lang="en-US" sz="1200" b="1" i="0" baseline="0" dirty="0"/>
              <a:t>End Test</a:t>
            </a:r>
            <a:r>
              <a:rPr lang="en-US" sz="1200" b="0" i="0" baseline="0" dirty="0"/>
              <a:t>. They will then review their response and click </a:t>
            </a:r>
            <a:r>
              <a:rPr lang="en-US" sz="1200" b="1" i="0" baseline="0" dirty="0"/>
              <a:t>Submit Test</a:t>
            </a:r>
            <a:r>
              <a:rPr lang="en-US" sz="1200" b="0" i="0" baseline="0" dirty="0"/>
              <a:t>. After all students have finished testing or the test session has ended, Test Administrators will click the </a:t>
            </a:r>
            <a:r>
              <a:rPr lang="en-US" sz="1200" b="1" i="0" baseline="0" dirty="0"/>
              <a:t>Stop Session</a:t>
            </a:r>
            <a:r>
              <a:rPr lang="en-US" sz="1200" b="0" i="0" baseline="0" dirty="0"/>
              <a:t> button. </a:t>
            </a:r>
          </a:p>
          <a:p>
            <a:endParaRPr lang="en-US" sz="1200" b="0" i="0" baseline="0" dirty="0"/>
          </a:p>
          <a:p>
            <a:r>
              <a:rPr lang="en-US" sz="1200" b="0" i="0" baseline="0" dirty="0"/>
              <a:t>Detailed steps of ending each session can be found in the </a:t>
            </a:r>
            <a:r>
              <a:rPr lang="en-US" sz="1200" b="0" i="1" baseline="0" dirty="0"/>
              <a:t>TIDE User Guide</a:t>
            </a:r>
            <a:r>
              <a:rPr lang="en-US" sz="1200" b="0" i="0" baseline="0" dirty="0"/>
              <a:t> or the </a:t>
            </a:r>
            <a:r>
              <a:rPr lang="en-US" sz="1200" b="0" i="1" baseline="0" dirty="0"/>
              <a:t>TIDE Quick Guide</a:t>
            </a:r>
            <a:r>
              <a:rPr lang="en-US" sz="1200" b="0" i="0" baseline="0" dirty="0"/>
              <a:t>. </a:t>
            </a:r>
            <a:endParaRPr lang="en-US" sz="1200" b="0" i="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61</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examples</a:t>
            </a:r>
            <a:r>
              <a:rPr lang="en-US" baseline="0" dirty="0"/>
              <a:t> of queries you can use to search for students. </a:t>
            </a:r>
          </a:p>
          <a:p>
            <a:pPr>
              <a:spcBef>
                <a:spcPts val="0"/>
              </a:spcBef>
            </a:pPr>
            <a:endParaRPr lang="en-US" sz="1200" dirty="0"/>
          </a:p>
          <a:p>
            <a:pPr>
              <a:spcBef>
                <a:spcPts val="0"/>
              </a:spcBef>
            </a:pPr>
            <a:r>
              <a:rPr lang="en-US" sz="1200" dirty="0"/>
              <a:t>Which students have not yet tested?</a:t>
            </a:r>
          </a:p>
          <a:p>
            <a:pPr>
              <a:spcBef>
                <a:spcPts val="0"/>
              </a:spcBef>
            </a:pPr>
            <a:r>
              <a:rPr lang="en-US" sz="1200" dirty="0"/>
              <a:t>Which students have started but not yet completed their test?</a:t>
            </a:r>
          </a:p>
          <a:p>
            <a:pPr>
              <a:spcBef>
                <a:spcPts val="0"/>
              </a:spcBef>
            </a:pPr>
            <a:r>
              <a:rPr lang="en-US" sz="1200" dirty="0"/>
              <a:t>Which students have paused tests? Means exit.</a:t>
            </a:r>
          </a:p>
          <a:p>
            <a:pPr>
              <a:spcBef>
                <a:spcPts val="0"/>
              </a:spcBef>
            </a:pPr>
            <a:r>
              <a:rPr lang="en-US" sz="1200" dirty="0"/>
              <a:t>Did every student in a test session (Session ID or TA Name complete their test?</a:t>
            </a:r>
          </a:p>
          <a:p>
            <a:pPr>
              <a:spcBef>
                <a:spcPts val="0"/>
              </a:spcBef>
            </a:pPr>
            <a:r>
              <a:rPr lang="en-US" sz="1200" dirty="0"/>
              <a:t>Which students have not completed?</a:t>
            </a:r>
          </a:p>
          <a:p>
            <a:pPr>
              <a:spcBef>
                <a:spcPts val="0"/>
              </a:spcBef>
            </a:pPr>
            <a:r>
              <a:rPr lang="en-US" sz="1200" dirty="0"/>
              <a:t>Which student have completed?</a:t>
            </a:r>
          </a:p>
          <a:p>
            <a:endParaRPr lang="en-US" baseline="0" dirty="0"/>
          </a:p>
          <a:p>
            <a:r>
              <a:rPr lang="en-US" baseline="0" dirty="0"/>
              <a:t> You can export the reports.</a:t>
            </a:r>
          </a:p>
          <a:p>
            <a:endParaRPr lang="en-US" baseline="0" dirty="0"/>
          </a:p>
        </p:txBody>
      </p:sp>
      <p:sp>
        <p:nvSpPr>
          <p:cNvPr id="4" name="Slide Number Placeholder 3"/>
          <p:cNvSpPr>
            <a:spLocks noGrp="1"/>
          </p:cNvSpPr>
          <p:nvPr>
            <p:ph type="sldNum" sz="quarter" idx="10"/>
          </p:nvPr>
        </p:nvSpPr>
        <p:spPr/>
        <p:txBody>
          <a:bodyPr/>
          <a:lstStyle/>
          <a:p>
            <a:fld id="{8D5BE969-8060-4505-90F7-F2E6B981C982}"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57653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Once the user has made the appropriate selections and clicked the </a:t>
            </a:r>
            <a:r>
              <a:rPr lang="en-US" b="1" dirty="0"/>
              <a:t>Generate Report</a:t>
            </a:r>
            <a:r>
              <a:rPr lang="en-US" b="0" baseline="0" dirty="0"/>
              <a:t> </a:t>
            </a:r>
            <a:r>
              <a:rPr lang="en-US" b="0" dirty="0"/>
              <a:t>button, the output table will display results.</a:t>
            </a:r>
            <a:r>
              <a:rPr lang="en-US" b="0" baseline="0" dirty="0"/>
              <a:t> </a:t>
            </a:r>
            <a:r>
              <a:rPr lang="en-US" b="0" dirty="0"/>
              <a:t>This </a:t>
            </a:r>
            <a:r>
              <a:rPr lang="en-US" b="1" dirty="0"/>
              <a:t>Participation Report </a:t>
            </a:r>
            <a:r>
              <a:rPr lang="en-US" b="0" dirty="0"/>
              <a:t>output example shows the list of students who have completed grade 5 math. </a:t>
            </a:r>
          </a:p>
          <a:p>
            <a:endParaRPr lang="en-US" b="0" dirty="0"/>
          </a:p>
          <a:p>
            <a:r>
              <a:rPr lang="en-US" b="0" dirty="0"/>
              <a:t>With these results, school personnel can track participation in their school.</a:t>
            </a:r>
          </a:p>
          <a:p>
            <a:endParaRPr lang="en-US" dirty="0"/>
          </a:p>
          <a:p>
            <a:r>
              <a:rPr lang="en-US" baseline="0" dirty="0"/>
              <a:t>Note that participation reports automatically take student test enrollment into account.  The reports will only return results for students who were enrolled for the selected test. </a:t>
            </a:r>
          </a:p>
          <a:p>
            <a:endParaRPr lang="en-US" baseline="0" dirty="0"/>
          </a:p>
          <a:p>
            <a:r>
              <a:rPr lang="en-US" baseline="0" dirty="0"/>
              <a:t>Also note the unique Results ID for students is accessible from the ORS Participation Reports only.</a:t>
            </a:r>
            <a:endParaRPr lang="en-US" dirty="0"/>
          </a:p>
          <a:p>
            <a:endParaRPr lang="en-US" dirty="0"/>
          </a:p>
        </p:txBody>
      </p:sp>
      <p:sp>
        <p:nvSpPr>
          <p:cNvPr id="4" name="Slide Number Placeholder 3"/>
          <p:cNvSpPr>
            <a:spLocks noGrp="1"/>
          </p:cNvSpPr>
          <p:nvPr>
            <p:ph type="sldNum" sz="quarter" idx="10"/>
          </p:nvPr>
        </p:nvSpPr>
        <p:spPr/>
        <p:txBody>
          <a:bodyPr/>
          <a:lstStyle/>
          <a:p>
            <a:fld id="{8D5BE969-8060-4505-90F7-F2E6B981C982}"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1132434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Tes</a:t>
            </a:r>
            <a:r>
              <a:rPr lang="en-US" b="1" baseline="0" dirty="0"/>
              <a:t>t Completion Rates </a:t>
            </a:r>
            <a:r>
              <a:rPr lang="en-US" baseline="0" dirty="0"/>
              <a:t>provide a high-level view of how many students have started and completed all possible tests by school. Choose information from the drop-down menus and click </a:t>
            </a:r>
            <a:r>
              <a:rPr lang="en-US" b="1" baseline="0" dirty="0"/>
              <a:t>Export Report</a:t>
            </a:r>
            <a:r>
              <a:rPr lang="en-US" b="0" baseline="0" dirty="0"/>
              <a:t>. </a:t>
            </a:r>
            <a:endParaRPr lang="en-US" baseline="0" dirty="0"/>
          </a:p>
          <a:p>
            <a:endParaRPr lang="en-US" baseline="0" dirty="0"/>
          </a:p>
          <a:p>
            <a:r>
              <a:rPr lang="en-US" baseline="0" dirty="0"/>
              <a:t>To see which individual students have or have not completed a given test in a school, the user can view the reports in </a:t>
            </a:r>
            <a:r>
              <a:rPr lang="en-US" b="1" baseline="0" dirty="0"/>
              <a:t>Participation Report</a:t>
            </a:r>
            <a:r>
              <a:rPr lang="en-US" baseline="0" dirty="0"/>
              <a:t>. </a:t>
            </a:r>
            <a:endParaRPr lang="en-US" dirty="0"/>
          </a:p>
        </p:txBody>
      </p:sp>
      <p:sp>
        <p:nvSpPr>
          <p:cNvPr id="4" name="Slide Number Placeholder 3"/>
          <p:cNvSpPr>
            <a:spLocks noGrp="1"/>
          </p:cNvSpPr>
          <p:nvPr>
            <p:ph type="sldNum" sz="quarter" idx="10"/>
          </p:nvPr>
        </p:nvSpPr>
        <p:spPr/>
        <p:txBody>
          <a:bodyPr/>
          <a:lstStyle/>
          <a:p>
            <a:fld id="{8D5BE969-8060-4505-90F7-F2E6B981C982}"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9051642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a:lnSpc>
                <a:spcPct val="100000"/>
              </a:lnSpc>
              <a:spcBef>
                <a:spcPts val="0"/>
              </a:spcBef>
            </a:pPr>
            <a:r>
              <a:rPr lang="en-US" sz="1400" b="0" dirty="0"/>
              <a:t>There are practice tests called </a:t>
            </a:r>
            <a:r>
              <a:rPr lang="en-US" sz="1400" b="1" dirty="0"/>
              <a:t>FSA Training Tests</a:t>
            </a:r>
            <a:r>
              <a:rPr lang="en-US" sz="1400" dirty="0"/>
              <a:t>  that are </a:t>
            </a:r>
            <a:r>
              <a:rPr lang="en-US" sz="1400" b="0" dirty="0"/>
              <a:t>available for all (students, parents, educators, and the general public) to</a:t>
            </a:r>
            <a:r>
              <a:rPr lang="en-US" sz="1400" b="0" baseline="0" dirty="0"/>
              <a:t> access. </a:t>
            </a:r>
            <a:r>
              <a:rPr lang="en-US" sz="1400" baseline="0" dirty="0"/>
              <a:t>No download is required. No username or password is required.  These tests are accessed from the online FSA portal at www.fsassessments.org. </a:t>
            </a:r>
          </a:p>
          <a:p>
            <a:pPr marL="0" lvl="1">
              <a:lnSpc>
                <a:spcPct val="100000"/>
              </a:lnSpc>
              <a:spcBef>
                <a:spcPts val="0"/>
              </a:spcBef>
            </a:pPr>
            <a:endParaRPr lang="en-US" sz="1400" baseline="0" dirty="0"/>
          </a:p>
          <a:p>
            <a:pPr marL="0" lvl="1">
              <a:lnSpc>
                <a:spcPct val="100000"/>
              </a:lnSpc>
              <a:spcBef>
                <a:spcPts val="0"/>
              </a:spcBef>
            </a:pPr>
            <a:r>
              <a:rPr lang="en-US" sz="1400" dirty="0"/>
              <a:t>The Training Tests are intended to provide opportunities</a:t>
            </a:r>
            <a:r>
              <a:rPr lang="en-US" sz="1400" baseline="0" dirty="0"/>
              <a:t> </a:t>
            </a:r>
            <a:r>
              <a:rPr lang="en-US" sz="1400" dirty="0"/>
              <a:t>to become familiar with the item types and functionality of the CBT platform.</a:t>
            </a:r>
          </a:p>
          <a:p>
            <a:pPr marL="0" lvl="1">
              <a:lnSpc>
                <a:spcPct val="100000"/>
              </a:lnSpc>
              <a:spcBef>
                <a:spcPts val="0"/>
              </a:spcBef>
            </a:pPr>
            <a:endParaRPr lang="en-US" sz="1400" dirty="0"/>
          </a:p>
          <a:p>
            <a:pPr marL="0" lvl="2">
              <a:lnSpc>
                <a:spcPct val="100000"/>
              </a:lnSpc>
              <a:spcBef>
                <a:spcPts val="0"/>
              </a:spcBef>
              <a:buFont typeface="Wingdings" panose="05000000000000000000" pitchFamily="2" charset="2"/>
              <a:buChar char="§"/>
            </a:pPr>
            <a:r>
              <a:rPr lang="en-US" sz="1400" dirty="0"/>
              <a:t>Sample items for each EOC assessment is available.  In addition, sample items for the ELA,</a:t>
            </a:r>
            <a:r>
              <a:rPr lang="en-US" sz="1400" baseline="0" dirty="0"/>
              <a:t> Writing, and Math </a:t>
            </a:r>
            <a:r>
              <a:rPr lang="en-US" sz="1400" dirty="0"/>
              <a:t>are currently</a:t>
            </a:r>
            <a:r>
              <a:rPr lang="en-US" sz="1400" baseline="0" dirty="0"/>
              <a:t> available for grade bands and by subject areas.  However, in late fall, the FLDOE will rollout the training tests by each specific grade level and subject area.  There will also be a new look applied to the training tests.  For example, the background color will be changed.</a:t>
            </a:r>
          </a:p>
          <a:p>
            <a:pPr marL="0" lvl="2">
              <a:lnSpc>
                <a:spcPct val="100000"/>
              </a:lnSpc>
              <a:spcBef>
                <a:spcPts val="0"/>
              </a:spcBef>
              <a:buFont typeface="Wingdings" panose="05000000000000000000" pitchFamily="2" charset="2"/>
              <a:buChar char="§"/>
            </a:pPr>
            <a:endParaRPr lang="en-US" sz="1400" baseline="0" dirty="0"/>
          </a:p>
          <a:p>
            <a:pPr marL="0" lvl="2">
              <a:lnSpc>
                <a:spcPct val="100000"/>
              </a:lnSpc>
              <a:spcBef>
                <a:spcPts val="0"/>
              </a:spcBef>
              <a:buFont typeface="Wingdings" panose="05000000000000000000" pitchFamily="2" charset="2"/>
              <a:buChar char="§"/>
            </a:pPr>
            <a:r>
              <a:rPr lang="en-US" sz="1400" dirty="0"/>
              <a:t>Please note the following : </a:t>
            </a:r>
          </a:p>
          <a:p>
            <a:pPr marL="274320" lvl="3">
              <a:lnSpc>
                <a:spcPct val="100000"/>
              </a:lnSpc>
              <a:spcBef>
                <a:spcPts val="0"/>
              </a:spcBef>
              <a:buFont typeface="Wingdings" panose="05000000000000000000" pitchFamily="2" charset="2"/>
              <a:buChar char="Ø"/>
            </a:pPr>
            <a:r>
              <a:rPr lang="en-US" sz="1400" dirty="0"/>
              <a:t>The platform allows users to select features such as color contrast/print size, zoom, and audio that were previously only available as an accommodation for students with disabilities.  This will allow the students</a:t>
            </a:r>
            <a:r>
              <a:rPr lang="en-US" sz="1400" baseline="0" dirty="0"/>
              <a:t> to play with the different types of features and determine before the first day of testing, if they want to use a different color contrast or print size.  </a:t>
            </a:r>
            <a:endParaRPr lang="en-US" sz="1400" dirty="0"/>
          </a:p>
          <a:p>
            <a:pPr marL="274320" lvl="3">
              <a:lnSpc>
                <a:spcPct val="100000"/>
              </a:lnSpc>
              <a:spcBef>
                <a:spcPts val="0"/>
              </a:spcBef>
              <a:buFont typeface="Wingdings" panose="05000000000000000000" pitchFamily="2" charset="2"/>
              <a:buChar char="Ø"/>
            </a:pPr>
            <a:r>
              <a:rPr lang="en-US" sz="1400" dirty="0"/>
              <a:t>Assessments for students in Grade 3 ELA and Grades 3 and 4 Math will be paper-based in 2015-16, however sample tests are provided for these grades as well which illustrate the types of items that will be available once each assessment moves to online.  </a:t>
            </a:r>
          </a:p>
          <a:p>
            <a:pPr marL="274320" lvl="3">
              <a:lnSpc>
                <a:spcPct val="100000"/>
              </a:lnSpc>
              <a:spcBef>
                <a:spcPts val="0"/>
              </a:spcBef>
              <a:buFont typeface="Wingdings" panose="05000000000000000000" pitchFamily="2" charset="2"/>
              <a:buChar char="Ø"/>
            </a:pPr>
            <a:r>
              <a:rPr lang="en-US" sz="1400" dirty="0"/>
              <a:t>The ratio/percentage of items of each item type in the training tests is NOT representative of the ratio/percentage of items of each that will appear in the operational tests. </a:t>
            </a:r>
          </a:p>
        </p:txBody>
      </p:sp>
      <p:sp>
        <p:nvSpPr>
          <p:cNvPr id="4" name="Slide Number Placeholder 3"/>
          <p:cNvSpPr>
            <a:spLocks noGrp="1"/>
          </p:cNvSpPr>
          <p:nvPr>
            <p:ph type="sldNum" sz="quarter" idx="10"/>
          </p:nvPr>
        </p:nvSpPr>
        <p:spPr/>
        <p:txBody>
          <a:bodyPr/>
          <a:lstStyle/>
          <a:p>
            <a:pPr>
              <a:defRPr/>
            </a:pPr>
            <a:fld id="{699D3585-87C8-42D9-A069-0E678C4968CE}" type="slidenum">
              <a:rPr lang="en-US" smtClean="0"/>
              <a:pPr>
                <a:defRPr/>
              </a:pPr>
              <a:t>65</a:t>
            </a:fld>
            <a:endParaRPr lang="en-US" dirty="0"/>
          </a:p>
        </p:txBody>
      </p:sp>
    </p:spTree>
    <p:extLst>
      <p:ext uri="{BB962C8B-B14F-4D97-AF65-F5344CB8AC3E}">
        <p14:creationId xmlns:p14="http://schemas.microsoft.com/office/powerpoint/2010/main" val="23423102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400" dirty="0"/>
              <a:t>Other resources to help</a:t>
            </a:r>
            <a:r>
              <a:rPr lang="en-US" sz="1400" baseline="0" dirty="0"/>
              <a:t> with the administrations of the FSA Tests are posted on the FSA Portal. Please check the FSA portal frequently for up-to-date information. To receive updates on newly posted resources to the portal, please register for email alerts.  </a:t>
            </a:r>
          </a:p>
          <a:p>
            <a:pPr>
              <a:spcBef>
                <a:spcPts val="0"/>
              </a:spcBef>
            </a:pPr>
            <a:r>
              <a:rPr lang="en-US" sz="1400" baseline="0" dirty="0"/>
              <a:t>The following resources are now available:</a:t>
            </a:r>
          </a:p>
          <a:p>
            <a:pPr marL="285750" indent="-285750">
              <a:spcBef>
                <a:spcPts val="0"/>
              </a:spcBef>
              <a:buFont typeface="Arial" panose="020B0604020202020204" pitchFamily="34" charset="0"/>
              <a:buChar char="•"/>
            </a:pPr>
            <a:r>
              <a:rPr lang="en-US" sz="1400" dirty="0"/>
              <a:t>TIDE User Guide</a:t>
            </a:r>
          </a:p>
          <a:p>
            <a:pPr marL="285750" indent="-285750">
              <a:spcBef>
                <a:spcPts val="0"/>
              </a:spcBef>
              <a:buFont typeface="Arial" panose="020B0604020202020204" pitchFamily="34" charset="0"/>
              <a:buChar char="•"/>
            </a:pPr>
            <a:r>
              <a:rPr lang="en-US" sz="1400" dirty="0"/>
              <a:t>Tide Online Training Module</a:t>
            </a:r>
          </a:p>
          <a:p>
            <a:pPr marL="0" indent="0">
              <a:spcBef>
                <a:spcPts val="0"/>
              </a:spcBef>
              <a:buFont typeface="Arial" panose="020B0604020202020204" pitchFamily="34" charset="0"/>
              <a:buNone/>
            </a:pPr>
            <a:r>
              <a:rPr lang="en-US" sz="1400" dirty="0">
                <a:effectLst/>
              </a:rPr>
              <a:t>Training Module for school and district assessment coordinator tasks completed in the Test Information Distribution Engine (TIDE).</a:t>
            </a:r>
            <a:endParaRPr lang="en-US" sz="1400" dirty="0"/>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Common Online Testing IDs and Descriptions</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ORS Participation Reports Quick Guide</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FSA Infrastructure Trial Guide</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Test Administration Manuals</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System Requirements for Online Testing</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2015-2016 FSA Paper-Based Materials Return Instructions</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Secure Browser and TA Interface Demonstration Webinar</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Test Administrator User Guide</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400" dirty="0"/>
              <a:t>TA Certification</a:t>
            </a:r>
            <a:r>
              <a:rPr lang="en-US" sz="1400" baseline="0" dirty="0"/>
              <a:t> Course and TA Certification Course Additional Information</a:t>
            </a:r>
          </a:p>
          <a:p>
            <a:pPr marL="0" marR="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400" dirty="0">
                <a:effectLst/>
              </a:rPr>
              <a:t>This course will demonstrate the process of logging in to the Test Administrator Interface and administering an online assessment. The course also demonstrates the Student Log In process on one of AIR’s Universal Testing Systems. Prior to taking the TA Certification course, please read the </a:t>
            </a:r>
            <a:r>
              <a:rPr lang="en-US" sz="1400" i="1" dirty="0">
                <a:effectLst/>
              </a:rPr>
              <a:t>TA Certification Course Additional Information</a:t>
            </a:r>
            <a:r>
              <a:rPr lang="en-US" sz="1400" dirty="0">
                <a:effectLst/>
              </a:rPr>
              <a:t> document by clicking on the icon above. This document covers policy, procedures, and functionality specific to the Florida Standards Assessments.</a:t>
            </a:r>
            <a:endParaRPr lang="en-US" sz="1400" dirty="0"/>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400" dirty="0"/>
          </a:p>
          <a:p>
            <a:pPr>
              <a:spcBef>
                <a:spcPts val="0"/>
              </a:spcBef>
            </a:pPr>
            <a:endParaRPr lang="en-US" sz="1400" baseline="0" dirty="0"/>
          </a:p>
          <a:p>
            <a:pPr>
              <a:spcBef>
                <a:spcPts val="0"/>
              </a:spcBef>
            </a:pPr>
            <a:endParaRPr lang="en-US" sz="1400" baseline="0" dirty="0"/>
          </a:p>
          <a:p>
            <a:pPr>
              <a:spcBef>
                <a:spcPts val="0"/>
              </a:spcBef>
            </a:pPr>
            <a:endParaRPr lang="en-US" sz="140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3000419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More</a:t>
            </a:r>
            <a:r>
              <a:rPr lang="en-US" baseline="0" dirty="0">
                <a:effectLst/>
              </a:rPr>
              <a:t> detailed information on TIDE and the Test Delivery System can be found in the User and Quick Guides posted to the FSA portal. If you need additional assistance, please contact the AIR Help Desk.</a:t>
            </a:r>
            <a:endParaRPr lang="en-US" dirty="0">
              <a:effectLst/>
            </a:endParaRPr>
          </a:p>
          <a:p>
            <a:r>
              <a:rPr lang="en-US" dirty="0">
                <a:effectLst/>
              </a:rPr>
              <a:t>Hours: 7:30 a.m.–8:00 p.m. (ET)</a:t>
            </a:r>
            <a:br>
              <a:rPr lang="en-US" dirty="0">
                <a:effectLst/>
              </a:rPr>
            </a:br>
            <a:r>
              <a:rPr lang="en-US" dirty="0">
                <a:effectLst/>
              </a:rPr>
              <a:t>Monday–Friday (except holidays)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67</a:t>
            </a:fld>
            <a:endParaRPr lang="en-US" dirty="0"/>
          </a:p>
        </p:txBody>
      </p:sp>
    </p:spTree>
    <p:extLst>
      <p:ext uri="{BB962C8B-B14F-4D97-AF65-F5344CB8AC3E}">
        <p14:creationId xmlns:p14="http://schemas.microsoft.com/office/powerpoint/2010/main" val="30004192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vendor’s website for NGSSS EOC and FCAT 2.0 assessments.  School assessment coordinators will need an account in Pearson to complete all test preparation activities, including managing student information, adding new students, creating new test sessions for testing, and placing students into test sessions.  This is also the website where you get your Security Checklists for paper tests, and where test results are posted.  You have to ensure that you click on the correct administration when logging into the site.  </a:t>
            </a:r>
          </a:p>
          <a:p>
            <a:endParaRPr lang="en-US" baseline="0" dirty="0"/>
          </a:p>
          <a:p>
            <a:r>
              <a:rPr lang="en-US" baseline="0" dirty="0"/>
              <a:t>Principals have an account with PearsonAccess but only to view and download test results.</a:t>
            </a: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68</a:t>
            </a:fld>
            <a:endParaRPr lang="en-US" dirty="0"/>
          </a:p>
        </p:txBody>
      </p:sp>
    </p:spTree>
    <p:extLst>
      <p:ext uri="{BB962C8B-B14F-4D97-AF65-F5344CB8AC3E}">
        <p14:creationId xmlns:p14="http://schemas.microsoft.com/office/powerpoint/2010/main" val="14741591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lnSpc>
                <a:spcPct val="90000"/>
              </a:lnSpc>
              <a:spcAft>
                <a:spcPts val="300"/>
              </a:spcAft>
            </a:pPr>
            <a:r>
              <a:rPr lang="en-US" sz="1200" dirty="0"/>
              <a:t>The</a:t>
            </a:r>
            <a:r>
              <a:rPr lang="en-US" sz="1200" baseline="0" dirty="0"/>
              <a:t> training center is found in PearsonAccess under the Training Center tab.  You also need an account to have access to this site.  This is the site where you manage the Infrastructure Trial and practice PearsonAccess tasks. It p</a:t>
            </a:r>
            <a:r>
              <a:rPr lang="en-US" sz="1200" dirty="0"/>
              <a:t>rovides an opportunity to practice PearsonAccess tasks without jeopardizing student data or test administration.  The username</a:t>
            </a:r>
            <a:r>
              <a:rPr lang="en-US" sz="1200" baseline="0" dirty="0"/>
              <a:t> will have a –TC at the end to identify the login to this site.</a:t>
            </a: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69</a:t>
            </a:fld>
            <a:endParaRPr lang="en-US" dirty="0"/>
          </a:p>
        </p:txBody>
      </p:sp>
    </p:spTree>
    <p:extLst>
      <p:ext uri="{BB962C8B-B14F-4D97-AF65-F5344CB8AC3E}">
        <p14:creationId xmlns:p14="http://schemas.microsoft.com/office/powerpoint/2010/main" val="34668971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100" dirty="0">
                <a:latin typeface="Arial" pitchFamily="34" charset="0"/>
                <a:cs typeface="Arial" pitchFamily="34" charset="0"/>
              </a:rPr>
              <a:t>School user</a:t>
            </a:r>
            <a:r>
              <a:rPr lang="en-US" sz="1100" baseline="0" dirty="0">
                <a:latin typeface="Arial" pitchFamily="34" charset="0"/>
                <a:cs typeface="Arial" pitchFamily="34" charset="0"/>
              </a:rPr>
              <a:t> </a:t>
            </a:r>
            <a:r>
              <a:rPr lang="en-US" sz="1100" dirty="0">
                <a:latin typeface="Arial" pitchFamily="34" charset="0"/>
                <a:cs typeface="Arial" pitchFamily="34" charset="0"/>
              </a:rPr>
              <a:t>accounts are necessary to complete computer-based test activities in PearsonAccess. There are three types of school user accounts</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dirty="0">
                <a:latin typeface="Arial" pitchFamily="34" charset="0"/>
                <a:cs typeface="Arial" pitchFamily="34" charset="0"/>
              </a:rPr>
              <a:t>--First, the School Administrator account</a:t>
            </a:r>
            <a:r>
              <a:rPr lang="en-US" sz="1100" baseline="0" dirty="0">
                <a:latin typeface="Arial" pitchFamily="34" charset="0"/>
                <a:cs typeface="Arial" pitchFamily="34" charset="0"/>
              </a:rPr>
              <a:t> provides </a:t>
            </a:r>
            <a:r>
              <a:rPr lang="en-US" sz="1100" dirty="0">
                <a:latin typeface="Arial" pitchFamily="34" charset="0"/>
                <a:cs typeface="Arial" pitchFamily="34" charset="0"/>
              </a:rPr>
              <a:t>access to FCAT and EOC test results but does</a:t>
            </a:r>
            <a:r>
              <a:rPr lang="en-US" sz="1100" baseline="0" dirty="0">
                <a:latin typeface="Arial" pitchFamily="34" charset="0"/>
                <a:cs typeface="Arial" pitchFamily="34" charset="0"/>
              </a:rPr>
              <a:t> not allow access to </a:t>
            </a:r>
            <a:r>
              <a:rPr lang="en-US" sz="1100" dirty="0">
                <a:latin typeface="Arial" pitchFamily="34" charset="0"/>
                <a:cs typeface="Arial" pitchFamily="34" charset="0"/>
              </a:rPr>
              <a:t>complete any CBT test activities.  Principals have this type of account and sometimes the test chairperson has it, if the principal gives permission for RESULTS access. </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dirty="0">
                <a:latin typeface="Arial" pitchFamily="34" charset="0"/>
                <a:cs typeface="Arial" pitchFamily="34" charset="0"/>
              </a:rPr>
              <a:t>--Second,</a:t>
            </a:r>
            <a:r>
              <a:rPr lang="en-US" sz="1100" baseline="0" dirty="0">
                <a:latin typeface="Arial" pitchFamily="34" charset="0"/>
                <a:cs typeface="Arial" pitchFamily="34" charset="0"/>
              </a:rPr>
              <a:t> is the </a:t>
            </a:r>
            <a:r>
              <a:rPr lang="en-US" sz="1100" dirty="0">
                <a:latin typeface="Arial" pitchFamily="34" charset="0"/>
                <a:cs typeface="Arial" pitchFamily="34" charset="0"/>
              </a:rPr>
              <a:t>CBT Coordinator account which is assigned to test chairpersons; it provides access to all the CBT test administration activities but does not have access to test results.</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dirty="0">
                <a:latin typeface="Arial" pitchFamily="34" charset="0"/>
                <a:cs typeface="Arial" pitchFamily="34" charset="0"/>
              </a:rPr>
              <a:t>--The third type of account is the Test Administrator account,</a:t>
            </a:r>
            <a:r>
              <a:rPr lang="en-US" sz="1100" baseline="0" dirty="0">
                <a:latin typeface="Arial" pitchFamily="34" charset="0"/>
                <a:cs typeface="Arial" pitchFamily="34" charset="0"/>
              </a:rPr>
              <a:t> this type of account is used by </a:t>
            </a:r>
            <a:r>
              <a:rPr lang="en-US" sz="1100" dirty="0">
                <a:latin typeface="Arial" pitchFamily="34" charset="0"/>
                <a:cs typeface="Arial" pitchFamily="34" charset="0"/>
              </a:rPr>
              <a:t>the Test Administrator to monitor student statuses and to RESUME students in PearsonAccess during the test administration.</a:t>
            </a:r>
            <a:r>
              <a:rPr lang="en-US" sz="1100" baseline="0" dirty="0">
                <a:latin typeface="Arial" pitchFamily="34" charset="0"/>
                <a:cs typeface="Arial" pitchFamily="34" charset="0"/>
              </a:rPr>
              <a:t>  </a:t>
            </a:r>
            <a:r>
              <a:rPr lang="en-US" sz="1100" dirty="0">
                <a:latin typeface="Arial" pitchFamily="34" charset="0"/>
                <a:cs typeface="Arial" pitchFamily="34" charset="0"/>
              </a:rPr>
              <a:t>FOR EXAMPLE, if a student is kicked out of the test or exits the test for lunch, the student must be</a:t>
            </a:r>
            <a:r>
              <a:rPr lang="en-US" sz="1100" b="1" dirty="0">
                <a:latin typeface="Arial" pitchFamily="34" charset="0"/>
                <a:cs typeface="Arial" pitchFamily="34" charset="0"/>
              </a:rPr>
              <a:t> resumed </a:t>
            </a:r>
            <a:r>
              <a:rPr lang="en-US" sz="1100" dirty="0">
                <a:latin typeface="Arial" pitchFamily="34" charset="0"/>
                <a:cs typeface="Arial" pitchFamily="34" charset="0"/>
              </a:rPr>
              <a:t>in  PearsonAccess before the student can log back in.</a:t>
            </a:r>
            <a:r>
              <a:rPr lang="en-US" sz="1100" baseline="0" dirty="0">
                <a:latin typeface="Arial" pitchFamily="34" charset="0"/>
                <a:cs typeface="Arial" pitchFamily="34" charset="0"/>
              </a:rPr>
              <a:t> </a:t>
            </a:r>
            <a:r>
              <a:rPr lang="en-US" sz="1100" b="1" dirty="0">
                <a:latin typeface="Arial" pitchFamily="34" charset="0"/>
                <a:cs typeface="Arial" pitchFamily="34" charset="0"/>
              </a:rPr>
              <a:t>See the back of the training packet for a description of each school user account role.</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dirty="0">
                <a:latin typeface="Arial" pitchFamily="34" charset="0"/>
                <a:cs typeface="Arial" pitchFamily="34" charset="0"/>
              </a:rPr>
              <a:t>Keep in mind that you are not required to set up test administrator accounts – if you don’t set</a:t>
            </a:r>
            <a:r>
              <a:rPr lang="en-US" sz="1100" baseline="0" dirty="0">
                <a:latin typeface="Arial" pitchFamily="34" charset="0"/>
                <a:cs typeface="Arial" pitchFamily="34" charset="0"/>
              </a:rPr>
              <a:t> up TA accounts, </a:t>
            </a:r>
            <a:r>
              <a:rPr lang="en-US" sz="1100" dirty="0">
                <a:latin typeface="Arial" pitchFamily="34" charset="0"/>
                <a:cs typeface="Arial" pitchFamily="34" charset="0"/>
              </a:rPr>
              <a:t>then you will be the ONLY</a:t>
            </a:r>
            <a:r>
              <a:rPr lang="en-US" sz="1100" baseline="0" dirty="0">
                <a:latin typeface="Arial" pitchFamily="34" charset="0"/>
                <a:cs typeface="Arial" pitchFamily="34" charset="0"/>
              </a:rPr>
              <a:t> </a:t>
            </a:r>
            <a:r>
              <a:rPr lang="en-US" sz="1100" dirty="0">
                <a:latin typeface="Arial" pitchFamily="34" charset="0"/>
                <a:cs typeface="Arial" pitchFamily="34" charset="0"/>
              </a:rPr>
              <a:t>person with access to resume students OR </a:t>
            </a:r>
            <a:r>
              <a:rPr lang="en-US" sz="1100" baseline="0" dirty="0">
                <a:latin typeface="Arial" pitchFamily="34" charset="0"/>
                <a:cs typeface="Arial" pitchFamily="34" charset="0"/>
              </a:rPr>
              <a:t> </a:t>
            </a:r>
            <a:r>
              <a:rPr lang="en-US" sz="1100" dirty="0">
                <a:latin typeface="Arial" pitchFamily="34" charset="0"/>
                <a:cs typeface="Arial" pitchFamily="34" charset="0"/>
              </a:rPr>
              <a:t>you may just create one TA account for one helper that</a:t>
            </a:r>
            <a:r>
              <a:rPr lang="en-US" sz="1100" baseline="0" dirty="0">
                <a:latin typeface="Arial" pitchFamily="34" charset="0"/>
                <a:cs typeface="Arial" pitchFamily="34" charset="0"/>
              </a:rPr>
              <a:t> can </a:t>
            </a:r>
            <a:r>
              <a:rPr lang="en-US" sz="1100" dirty="0">
                <a:latin typeface="Arial" pitchFamily="34" charset="0"/>
                <a:cs typeface="Arial" pitchFamily="34" charset="0"/>
              </a:rPr>
              <a:t>sit by the computer to monitor or resume students.</a:t>
            </a:r>
            <a:r>
              <a:rPr lang="en-US" sz="1100" baseline="0" dirty="0">
                <a:latin typeface="Arial" pitchFamily="34" charset="0"/>
                <a:cs typeface="Arial" pitchFamily="34" charset="0"/>
              </a:rPr>
              <a:t> </a:t>
            </a:r>
            <a:r>
              <a:rPr lang="en-US" sz="1100" dirty="0">
                <a:latin typeface="Arial" pitchFamily="34" charset="0"/>
                <a:cs typeface="Arial" pitchFamily="34" charset="0"/>
              </a:rPr>
              <a:t>– if you decide to set up Test Administrator accounts, instructions are provided in the back of the training packet to set up accounts individually or upload a group of accounts.  If you decide to create accounts for TA, then there must be a proctor in the room during testing so that while the TA is monitoring students or resuming students on the computer, the 2</a:t>
            </a:r>
            <a:r>
              <a:rPr lang="en-US" sz="1100" baseline="30000" dirty="0">
                <a:latin typeface="Arial" pitchFamily="34" charset="0"/>
                <a:cs typeface="Arial" pitchFamily="34" charset="0"/>
              </a:rPr>
              <a:t>nd</a:t>
            </a:r>
            <a:r>
              <a:rPr lang="en-US" sz="1100" dirty="0">
                <a:latin typeface="Arial" pitchFamily="34" charset="0"/>
                <a:cs typeface="Arial" pitchFamily="34" charset="0"/>
              </a:rPr>
              <a:t> person can be walking around the room and keeping their eyes on students. </a:t>
            </a: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70</a:t>
            </a:fld>
            <a:endParaRPr lang="en-US" dirty="0"/>
          </a:p>
        </p:txBody>
      </p:sp>
    </p:spTree>
    <p:extLst>
      <p:ext uri="{BB962C8B-B14F-4D97-AF65-F5344CB8AC3E}">
        <p14:creationId xmlns:p14="http://schemas.microsoft.com/office/powerpoint/2010/main" val="32530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a:t>
            </a:r>
            <a:r>
              <a:rPr lang="en-US" baseline="0" dirty="0"/>
              <a:t> with an overview of the TIDE system. TIDE is used to complete a </a:t>
            </a:r>
            <a:r>
              <a:rPr lang="en-US" dirty="0"/>
              <a:t>variety of tasks (or functions) to</a:t>
            </a:r>
            <a:r>
              <a:rPr lang="en-US" baseline="0" dirty="0"/>
              <a:t> prepare for testing</a:t>
            </a:r>
            <a:r>
              <a:rPr lang="en-US" dirty="0"/>
              <a:t>:</a:t>
            </a:r>
            <a:r>
              <a:rPr lang="en-US" baseline="0" dirty="0"/>
              <a:t> Managing Users, Viewing and editing student information, Adding Students, Printing Test Tickets, Printing On-Demand PreID Labels for paper-based testing, and creating test invalidations. </a:t>
            </a:r>
            <a:r>
              <a:rPr lang="en-US" dirty="0"/>
              <a:t>While basic access to TIDE is available year round, some functions</a:t>
            </a:r>
            <a:r>
              <a:rPr lang="en-US" baseline="0" dirty="0"/>
              <a:t> are time sensitive and restricted to specific administrative windows.  </a:t>
            </a:r>
          </a:p>
        </p:txBody>
      </p:sp>
      <p:sp>
        <p:nvSpPr>
          <p:cNvPr id="4" name="Slide Number Placeholder 3"/>
          <p:cNvSpPr>
            <a:spLocks noGrp="1"/>
          </p:cNvSpPr>
          <p:nvPr>
            <p:ph type="sldNum" sz="quarter" idx="10"/>
          </p:nvPr>
        </p:nvSpPr>
        <p:spPr/>
        <p:txBody>
          <a:bodyPr/>
          <a:lstStyle/>
          <a:p>
            <a:fld id="{957EAB2C-9586-4486-9901-F7EDC126C19F}" type="slidenum">
              <a:rPr lang="en-US" smtClean="0"/>
              <a:pPr/>
              <a:t>7</a:t>
            </a:fld>
            <a:endParaRPr lang="en-US" dirty="0"/>
          </a:p>
        </p:txBody>
      </p:sp>
    </p:spTree>
    <p:extLst>
      <p:ext uri="{BB962C8B-B14F-4D97-AF65-F5344CB8AC3E}">
        <p14:creationId xmlns:p14="http://schemas.microsoft.com/office/powerpoint/2010/main" val="8943717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Proctor caching is very important</a:t>
            </a:r>
            <a:r>
              <a:rPr lang="en-US" baseline="0" dirty="0"/>
              <a:t> and mandatory for CBT testing via Pearson. </a:t>
            </a:r>
            <a:r>
              <a:rPr lang="en-US" sz="1200" dirty="0"/>
              <a:t>Proctor Caching is a process of loading or “caching” test content locally on a computer at the school level;</a:t>
            </a:r>
            <a:r>
              <a:rPr lang="en-US" sz="1200" baseline="0" dirty="0"/>
              <a:t> therefore, it reduces test delays due to network congestion.  As you can see in this diagram, the workstations must be pointing to the proctor cache computer to get test content and then the proctor cache computer communicates with Pearson. </a:t>
            </a:r>
            <a:r>
              <a:rPr lang="en-US" sz="1200" dirty="0"/>
              <a:t>If there is an interruption in internet service, students can continue testing as long as there are two save locations where the student’s responses can be saved.  When the internet is restored, student responses are uploaded and sent to the Pearson server.  </a:t>
            </a:r>
          </a:p>
          <a:p>
            <a:pPr eaLnBrk="1" hangingPunct="1">
              <a:defRPr/>
            </a:pPr>
            <a:r>
              <a:rPr lang="en-US" sz="1200" baseline="0" dirty="0"/>
              <a:t>It is recommended that there be a proctor cache computer for every lab.  This computer must be on and running during testing.  In addition, the proctor cache computer cannot be used by students or test administrators during testing.</a:t>
            </a:r>
            <a:r>
              <a:rPr lang="en-US" sz="1200" dirty="0"/>
              <a: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71</a:t>
            </a:fld>
            <a:endParaRPr lang="en-US" dirty="0"/>
          </a:p>
        </p:txBody>
      </p:sp>
    </p:spTree>
    <p:extLst>
      <p:ext uri="{BB962C8B-B14F-4D97-AF65-F5344CB8AC3E}">
        <p14:creationId xmlns:p14="http://schemas.microsoft.com/office/powerpoint/2010/main" val="17913596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Beginning</a:t>
            </a:r>
            <a:r>
              <a:rPr lang="en-US" sz="1200" baseline="0" dirty="0"/>
              <a:t> in the </a:t>
            </a:r>
            <a:r>
              <a:rPr lang="en-US" sz="1200" dirty="0"/>
              <a:t>Winter 2014 EOC administration</a:t>
            </a:r>
            <a:r>
              <a:rPr lang="en-US" sz="1200" baseline="0" dirty="0"/>
              <a:t> and beyond, FLDOE upgraded the computer-based testing for the NGSSS assessments to TestNav 8 platform.  This is a browser based platform that has integrated test accommodations and runs on tablets as well as desktops/laptops.  Only proctor cache software will need to be installed – may be installed on a file server on the computer or computers used as the proctor cache machine. Practice tests are be provided for students and teachers as soon as they are available.  </a:t>
            </a: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72</a:t>
            </a:fld>
            <a:endParaRPr lang="en-US" dirty="0"/>
          </a:p>
        </p:txBody>
      </p:sp>
    </p:spTree>
    <p:extLst>
      <p:ext uri="{BB962C8B-B14F-4D97-AF65-F5344CB8AC3E}">
        <p14:creationId xmlns:p14="http://schemas.microsoft.com/office/powerpoint/2010/main" val="31949142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ePAT practice test is intended to familiarize students with the platform and item types, but the sample items are not intended to indicate the rigor or complexity of the actual test items.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Students can access the ePATs</a:t>
            </a:r>
            <a:r>
              <a:rPr lang="en-US" sz="1200" baseline="0" dirty="0"/>
              <a:t> directly from www.FLAssessments.com/ePATs link. No installation is required.</a:t>
            </a:r>
          </a:p>
          <a:p>
            <a:pPr>
              <a:defRPr/>
            </a:pPr>
            <a:r>
              <a:rPr lang="en-US" sz="1200" dirty="0"/>
              <a:t>Students also should be provided with the ePAT link so that they may practice at home.  Note that students practicing at home does not replace the school mandated practice. Students must participate in a practice session at the school and the test script found in PearsonAccess must be read by the teacher. </a:t>
            </a:r>
          </a:p>
          <a:p>
            <a:r>
              <a:rPr lang="en-US" sz="1200" dirty="0"/>
              <a:t>ePAT accommodated forms are also available. Note that ESE students testing using the accommodated forms must use the ePAT accommodated form to practice.  </a:t>
            </a:r>
          </a:p>
          <a:p>
            <a:r>
              <a:rPr lang="en-US" sz="1200" dirty="0"/>
              <a:t>It is recommended that test administrators ALSO use the ePAT to become familiar with the available tools prior to administering a practice test and prior to the operational test.</a:t>
            </a:r>
          </a:p>
          <a:p>
            <a:endParaRPr lang="en-US" sz="1200" baseline="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73</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PearsonAccess</a:t>
            </a:r>
            <a:r>
              <a:rPr lang="en-US" baseline="0" dirty="0"/>
              <a:t> </a:t>
            </a:r>
            <a:r>
              <a:rPr lang="en-US" dirty="0"/>
              <a:t>CBT training materials</a:t>
            </a:r>
            <a:r>
              <a:rPr lang="en-US" baseline="0" dirty="0"/>
              <a:t> and resources are available at the website listed on this slide</a:t>
            </a:r>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74</a:t>
            </a:fld>
            <a:endParaRPr lang="en-US" dirty="0"/>
          </a:p>
        </p:txBody>
      </p:sp>
    </p:spTree>
    <p:extLst>
      <p:ext uri="{BB962C8B-B14F-4D97-AF65-F5344CB8AC3E}">
        <p14:creationId xmlns:p14="http://schemas.microsoft.com/office/powerpoint/2010/main" val="1982675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will cover materials needed for FCAT 2.0 and NGSSS:</a:t>
            </a:r>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75</a:t>
            </a:fld>
            <a:endParaRPr lang="en-US" dirty="0"/>
          </a:p>
        </p:txBody>
      </p:sp>
    </p:spTree>
    <p:extLst>
      <p:ext uri="{BB962C8B-B14F-4D97-AF65-F5344CB8AC3E}">
        <p14:creationId xmlns:p14="http://schemas.microsoft.com/office/powerpoint/2010/main" val="3589570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student authorization ticket is generated by PearsonAccess for every student placed in a test session (think of it as a PreID label).  It can only be used by the student listed on the ticket.  This is a secure document and must be kept in locked storage until the first day of testing.</a:t>
            </a:r>
          </a:p>
          <a:p>
            <a:r>
              <a:rPr lang="en-US" sz="1000" dirty="0"/>
              <a:t>Each student is assigned a Username</a:t>
            </a:r>
            <a:r>
              <a:rPr lang="en-US" sz="1000" baseline="0" dirty="0"/>
              <a:t> </a:t>
            </a:r>
            <a:r>
              <a:rPr lang="en-US" sz="1000" dirty="0"/>
              <a:t>and a password for each test session. Username</a:t>
            </a:r>
            <a:r>
              <a:rPr lang="en-US" sz="1000" baseline="0" dirty="0"/>
              <a:t> </a:t>
            </a:r>
            <a:r>
              <a:rPr lang="en-US" sz="1000" dirty="0"/>
              <a:t>and passwords are printed on the Student Authorization Tickets. The tickets will include the student’s name, FL ID #, and DOB for verification purposes. The tickets also include a URL for access to the test. (students must enter the URL exactly</a:t>
            </a:r>
            <a:r>
              <a:rPr lang="en-US" sz="1000" baseline="0" dirty="0"/>
              <a:t> as noted on the ticket to prevent getting an error message) or students can launch the TestNav8 icon to access the test.</a:t>
            </a:r>
            <a:endParaRPr lang="en-US" sz="1000" dirty="0"/>
          </a:p>
          <a:p>
            <a:r>
              <a:rPr lang="en-US" sz="1000" dirty="0"/>
              <a:t>Students will need a pen or pencil during testing to sign their tickets.</a:t>
            </a:r>
          </a:p>
          <a:p>
            <a:r>
              <a:rPr lang="en-US" sz="1000" b="1" dirty="0"/>
              <a:t>The test administrator will give each student a ticket only AFTER all students have entered the testing room, and all tickets must be collected BEFORE students leave the testing room.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Student Authorization Tickets must be handled in a secure manner and returned to the school assessment coordinator immediately after each test session is completed.</a:t>
            </a:r>
          </a:p>
          <a:p>
            <a:pPr marL="0" lvl="1"/>
            <a:r>
              <a:rPr lang="en-US" sz="1000" b="1" dirty="0"/>
              <a:t>Report any missing tickets to Student Assessment immediately.</a:t>
            </a:r>
            <a:endParaRPr lang="en-US" sz="1000" dirty="0"/>
          </a:p>
          <a:p>
            <a:r>
              <a:rPr lang="en-US" sz="1200" dirty="0">
                <a:latin typeface="Arial" pitchFamily="34" charset="0"/>
              </a:rPr>
              <a:t>The authorization tickets can be downloaded and printed</a:t>
            </a:r>
            <a:r>
              <a:rPr lang="en-US" sz="1200" baseline="0" dirty="0">
                <a:latin typeface="Arial" pitchFamily="34" charset="0"/>
              </a:rPr>
              <a:t> </a:t>
            </a:r>
            <a:r>
              <a:rPr lang="en-US" sz="1200" dirty="0">
                <a:latin typeface="Arial" pitchFamily="34" charset="0"/>
              </a:rPr>
              <a:t>in 4 different formats: </a:t>
            </a:r>
            <a:r>
              <a:rPr lang="en-US" sz="1200" b="1" dirty="0">
                <a:latin typeface="Arial" pitchFamily="34" charset="0"/>
              </a:rPr>
              <a:t>Detail Views , List View and Grid View.</a:t>
            </a:r>
          </a:p>
          <a:p>
            <a:r>
              <a:rPr lang="en-US" sz="1200" dirty="0">
                <a:latin typeface="Arial" pitchFamily="34" charset="0"/>
              </a:rPr>
              <a:t>a. </a:t>
            </a:r>
            <a:r>
              <a:rPr lang="en-US" sz="1200" b="1" dirty="0">
                <a:latin typeface="Arial" pitchFamily="34" charset="0"/>
              </a:rPr>
              <a:t>Detail View only shows one authorization ticket per page and Detail View 4 per page (2-row/two</a:t>
            </a:r>
            <a:r>
              <a:rPr lang="en-US" sz="1200" b="1" baseline="0" dirty="0">
                <a:latin typeface="Arial" pitchFamily="34" charset="0"/>
              </a:rPr>
              <a:t> column) layout</a:t>
            </a:r>
            <a:r>
              <a:rPr lang="en-US" sz="1200" b="1" dirty="0">
                <a:latin typeface="Arial"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rPr>
              <a:t>b. </a:t>
            </a:r>
            <a:r>
              <a:rPr lang="en-US" sz="1200" b="1" dirty="0">
                <a:latin typeface="Arial" pitchFamily="34" charset="0"/>
              </a:rPr>
              <a:t>List View displays tickets separated horizontally.</a:t>
            </a:r>
          </a:p>
          <a:p>
            <a:r>
              <a:rPr lang="en-US" sz="1200" dirty="0">
                <a:latin typeface="Arial" pitchFamily="34" charset="0"/>
              </a:rPr>
              <a:t>c. </a:t>
            </a:r>
            <a:r>
              <a:rPr lang="en-US" sz="1200" b="1" dirty="0">
                <a:latin typeface="Arial" pitchFamily="34" charset="0"/>
              </a:rPr>
              <a:t>Grid View shows eight authorization tickets per page in a four row/two column</a:t>
            </a:r>
          </a:p>
          <a:p>
            <a:r>
              <a:rPr lang="en-US" sz="1200" b="1" dirty="0">
                <a:latin typeface="Arial" pitchFamily="34" charset="0"/>
              </a:rPr>
              <a:t>layout.</a:t>
            </a:r>
          </a:p>
          <a:p>
            <a:endParaRPr lang="en-US" sz="1200" b="1" dirty="0">
              <a:latin typeface="Arial" pitchFamily="34" charset="0"/>
            </a:endParaRPr>
          </a:p>
          <a:p>
            <a:r>
              <a:rPr lang="en-US" sz="1200" dirty="0">
                <a:latin typeface="Arial" pitchFamily="34" charset="0"/>
              </a:rPr>
              <a:t>It is strongly recommended that you select one format and use it consistently at your schools so that students and test administrators are familiar with the ticket.  Note that if you choose to print list view or grid view, you will have to cut out the tickets and ensure that you don’t cut off any important information like the Test Code on the bottom.</a:t>
            </a:r>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76</a:t>
            </a:fld>
            <a:endParaRPr lang="en-US" dirty="0"/>
          </a:p>
        </p:txBody>
      </p:sp>
    </p:spTree>
    <p:extLst>
      <p:ext uri="{BB962C8B-B14F-4D97-AF65-F5344CB8AC3E}">
        <p14:creationId xmlns:p14="http://schemas.microsoft.com/office/powerpoint/2010/main" val="4017390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1149738" y="4415790"/>
            <a:ext cx="4711013" cy="4183380"/>
          </a:xfrm>
          <a:prstGeom prst="rect">
            <a:avLst/>
          </a:prstGeom>
        </p:spPr>
        <p:txBody>
          <a:bodyPr lIns="93162" tIns="93162" rIns="93162" bIns="93162" anchor="t" anchorCtr="0">
            <a:noAutofit/>
          </a:bodyPr>
          <a:lstStyle/>
          <a:p>
            <a:pPr>
              <a:spcBef>
                <a:spcPts val="0"/>
              </a:spcBef>
              <a:buClr>
                <a:schemeClr val="dk1"/>
              </a:buClr>
              <a:buSzPct val="91666"/>
            </a:pPr>
            <a:r>
              <a:rPr lang="en-GB" dirty="0"/>
              <a:t>Pearson is continuing to work on developing an</a:t>
            </a:r>
            <a:r>
              <a:rPr lang="en-GB" baseline="0" dirty="0"/>
              <a:t> easier process for identifying and printing authorization tickets.  </a:t>
            </a:r>
            <a:endParaRPr lang="en-GB" dirty="0"/>
          </a:p>
        </p:txBody>
      </p:sp>
      <p:sp>
        <p:nvSpPr>
          <p:cNvPr id="803" name="Shape 8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5423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8788">
              <a:tabLst>
                <a:tab pos="1730375" algn="l"/>
              </a:tabLst>
              <a:defRPr/>
            </a:pPr>
            <a:r>
              <a:rPr lang="en-US" sz="1000" dirty="0">
                <a:latin typeface="Arial" pitchFamily="34" charset="0"/>
              </a:rPr>
              <a:t>A Session Roster is generated by PearsonAccess when a test session is created.</a:t>
            </a:r>
            <a:r>
              <a:rPr lang="en-US" sz="1000" baseline="0" dirty="0">
                <a:latin typeface="Arial" pitchFamily="34" charset="0"/>
              </a:rPr>
              <a:t>  </a:t>
            </a:r>
            <a:r>
              <a:rPr lang="en-US" sz="1000" dirty="0">
                <a:latin typeface="Arial" pitchFamily="34" charset="0"/>
              </a:rPr>
              <a:t>It will need to be printed out after each test session created.   This is a secure document and must be kept in locked storage until the first day of testing.  It provides a list of the students to test in the same session. This roster may be used to collect the required administration information. </a:t>
            </a:r>
          </a:p>
          <a:p>
            <a:pPr marL="0" indent="-458788">
              <a:tabLst>
                <a:tab pos="1730375" algn="l"/>
              </a:tabLst>
              <a:defRPr/>
            </a:pPr>
            <a:r>
              <a:rPr lang="en-US" sz="1000" dirty="0">
                <a:latin typeface="Arial" pitchFamily="34" charset="0"/>
              </a:rPr>
              <a:t>The top portion includes the test administration, session name, school name, the test scheduled to be administered to a group of students, and the password which is the same for every student in the room.  Student names, Student ID#,</a:t>
            </a:r>
            <a:r>
              <a:rPr lang="en-US" sz="1000" baseline="0" dirty="0">
                <a:latin typeface="Arial" pitchFamily="34" charset="0"/>
              </a:rPr>
              <a:t> DOB, Class information, Test form/Form Group type, and usernames. </a:t>
            </a:r>
          </a:p>
          <a:p>
            <a:pPr marL="0" indent="-458788">
              <a:tabLst>
                <a:tab pos="1730375" algn="l"/>
              </a:tabLst>
              <a:defRPr/>
            </a:pPr>
            <a:endParaRPr lang="en-US" sz="1000" baseline="0" dirty="0">
              <a:latin typeface="Arial" pitchFamily="34" charset="0"/>
            </a:endParaRPr>
          </a:p>
          <a:p>
            <a:pPr marL="0" indent="-458788">
              <a:tabLst>
                <a:tab pos="1730375" algn="l"/>
              </a:tabLst>
              <a:defRPr/>
            </a:pPr>
            <a:r>
              <a:rPr lang="en-US" sz="1000" dirty="0">
                <a:latin typeface="Arial" pitchFamily="34" charset="0"/>
              </a:rPr>
              <a:t> The scheduled date and time as well as the location is found on the top right. Column for attendance and accommodations provided and accommodations used are</a:t>
            </a:r>
            <a:r>
              <a:rPr lang="en-US" sz="1000" baseline="0" dirty="0">
                <a:latin typeface="Arial" pitchFamily="34" charset="0"/>
              </a:rPr>
              <a:t> also provided</a:t>
            </a:r>
            <a:r>
              <a:rPr lang="en-US" sz="1000" dirty="0">
                <a:latin typeface="Arial" pitchFamily="34" charset="0"/>
              </a:rPr>
              <a:t> .  Note:  Test administrators should write the test group code assigned by you anywhere on this roster.</a:t>
            </a:r>
          </a:p>
          <a:p>
            <a:pPr marL="458788" indent="-458788">
              <a:tabLst>
                <a:tab pos="1730375" algn="l"/>
              </a:tabLst>
              <a:defRPr/>
            </a:pPr>
            <a:endParaRPr lang="en-US" sz="1000" dirty="0">
              <a:latin typeface="Arial" pitchFamily="34" charset="0"/>
            </a:endParaRPr>
          </a:p>
          <a:p>
            <a:pPr marL="0" lvl="1">
              <a:tabLst>
                <a:tab pos="1730375" algn="l"/>
              </a:tabLst>
              <a:defRPr/>
            </a:pPr>
            <a:r>
              <a:rPr lang="en-US" sz="1000" dirty="0">
                <a:latin typeface="Arial" pitchFamily="34" charset="0"/>
              </a:rPr>
              <a:t>ALL Session Rosters  are secure and MUST BE RETURNED AT THE CONCLUSION OF TESTING. </a:t>
            </a:r>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78</a:t>
            </a:fld>
            <a:endParaRPr lang="en-US" dirty="0"/>
          </a:p>
        </p:txBody>
      </p:sp>
    </p:spTree>
    <p:extLst>
      <p:ext uri="{BB962C8B-B14F-4D97-AF65-F5344CB8AC3E}">
        <p14:creationId xmlns:p14="http://schemas.microsoft.com/office/powerpoint/2010/main" val="1330838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a:t>Test Group Code</a:t>
            </a:r>
            <a:r>
              <a:rPr lang="en-US" sz="1200" dirty="0"/>
              <a:t>-A unique </a:t>
            </a:r>
            <a:r>
              <a:rPr lang="en-US" sz="1200" b="1" dirty="0"/>
              <a:t>four-digit </a:t>
            </a:r>
            <a:r>
              <a:rPr lang="en-US" sz="1200" dirty="0"/>
              <a:t>number used to identify groups of students tested together in the same testing room.</a:t>
            </a:r>
          </a:p>
          <a:p>
            <a:pPr eaLnBrk="1" hangingPunct="1"/>
            <a:r>
              <a:rPr lang="en-US" sz="1200" dirty="0"/>
              <a:t>It is created by school assessment coordinators.</a:t>
            </a:r>
          </a:p>
          <a:p>
            <a:pPr eaLnBrk="1" hangingPunct="1"/>
            <a:r>
              <a:rPr lang="en-US" sz="1200" dirty="0"/>
              <a:t>The test group code is used for (CBT and  PBT) NGSSS tests and for the FSA</a:t>
            </a:r>
            <a:r>
              <a:rPr lang="en-US" sz="1200" baseline="0" dirty="0"/>
              <a:t> PBTs</a:t>
            </a:r>
            <a:r>
              <a:rPr lang="en-US" sz="1200" dirty="0"/>
              <a:t>.  </a:t>
            </a:r>
          </a:p>
          <a:p>
            <a:pPr eaLnBrk="1" hangingPunct="1"/>
            <a:r>
              <a:rPr lang="en-US" sz="1200" dirty="0"/>
              <a:t>For PBT, students grid the test group code in the back of the test/answer book.  For CBT, the test group code is entered before beginning</a:t>
            </a:r>
            <a:r>
              <a:rPr lang="en-US" sz="1200" baseline="0" dirty="0"/>
              <a:t> the test, as told to do so on the script.</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79</a:t>
            </a:fld>
            <a:endParaRPr lang="en-US" dirty="0"/>
          </a:p>
        </p:txBody>
      </p:sp>
    </p:spTree>
    <p:extLst>
      <p:ext uri="{BB962C8B-B14F-4D97-AF65-F5344CB8AC3E}">
        <p14:creationId xmlns:p14="http://schemas.microsoft.com/office/powerpoint/2010/main" val="25147994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1200"/>
              </a:spcBef>
              <a:spcAft>
                <a:spcPct val="0"/>
              </a:spcAft>
              <a:buClrTx/>
              <a:buSzTx/>
              <a:buFontTx/>
              <a:buNone/>
              <a:tabLst/>
              <a:defRPr/>
            </a:pPr>
            <a:r>
              <a:rPr lang="en-US" sz="1200" dirty="0"/>
              <a:t>The Florida Computer-Based Testing Work Folder is a blank piece of yellow 11x17 paper folded in half with grid paper on the back page. You will receive a Work Folder for each student taking a computer-based</a:t>
            </a:r>
            <a:r>
              <a:rPr lang="en-US" sz="1200" baseline="0" dirty="0"/>
              <a:t> assessment NGSSS Algebra 1 Retake and Biology 1 EOC assessments.)</a:t>
            </a:r>
            <a:r>
              <a:rPr lang="en-US" sz="1200" dirty="0"/>
              <a:t>  Sample is also posted on PearsonAccess.</a:t>
            </a:r>
          </a:p>
          <a:p>
            <a:pPr marL="0" marR="0" indent="0" algn="l" defTabSz="914400" rtl="0" eaLnBrk="1" fontAlgn="base" latinLnBrk="0" hangingPunct="1">
              <a:lnSpc>
                <a:spcPct val="100000"/>
              </a:lnSpc>
              <a:spcBef>
                <a:spcPts val="1200"/>
              </a:spcBef>
              <a:spcAft>
                <a:spcPct val="0"/>
              </a:spcAft>
              <a:buClrTx/>
              <a:buSzTx/>
              <a:buFontTx/>
              <a:buNone/>
              <a:tabLst/>
              <a:defRPr/>
            </a:pPr>
            <a:r>
              <a:rPr lang="en-US" sz="1200" dirty="0"/>
              <a:t>One work folder per person should be sufficient for each student per</a:t>
            </a:r>
            <a:r>
              <a:rPr lang="en-US" sz="1200" baseline="0" dirty="0"/>
              <a:t> session</a:t>
            </a:r>
            <a:r>
              <a:rPr lang="en-US" sz="1200" dirty="0"/>
              <a:t>; however, students may request additional folders. Distribute these folders as indicated in the script.  School assessment coordinators and test administrators must ensure that</a:t>
            </a:r>
            <a:r>
              <a:rPr lang="en-US" sz="1200" baseline="0" dirty="0"/>
              <a:t> </a:t>
            </a:r>
            <a:r>
              <a:rPr lang="en-US" sz="1200" dirty="0"/>
              <a:t>students have enough desk space to use their folders.</a:t>
            </a:r>
          </a:p>
          <a:p>
            <a:pPr>
              <a:defRPr/>
            </a:pPr>
            <a:r>
              <a:rPr lang="en-US" sz="1200" dirty="0"/>
              <a:t>Work Folders are not provided for practice tests so students should bring their own scratch paper.</a:t>
            </a:r>
          </a:p>
          <a:p>
            <a:pPr>
              <a:defRPr/>
            </a:pPr>
            <a:r>
              <a:rPr lang="en-US" sz="1200" dirty="0"/>
              <a:t>Once students complete the test, the test administrator must collect all Work Folders. </a:t>
            </a:r>
            <a:r>
              <a:rPr lang="en-US" sz="1200" b="1" dirty="0"/>
              <a:t>Used folders are secure materials. </a:t>
            </a:r>
            <a:r>
              <a:rPr lang="en-US" sz="1200" dirty="0"/>
              <a:t>The school assessment coordinator should return the used and unused Work Folders in the District Assessment Coordinator Box. </a:t>
            </a:r>
          </a:p>
          <a:p>
            <a:pPr eaLnBrk="1" hangingPunct="1">
              <a:spcBef>
                <a:spcPts val="1200"/>
              </a:spcBef>
            </a:pP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80</a:t>
            </a:fld>
            <a:endParaRPr lang="en-US" dirty="0"/>
          </a:p>
        </p:txBody>
      </p:sp>
    </p:spTree>
    <p:extLst>
      <p:ext uri="{BB962C8B-B14F-4D97-AF65-F5344CB8AC3E}">
        <p14:creationId xmlns:p14="http://schemas.microsoft.com/office/powerpoint/2010/main" val="55529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dirty="0"/>
              <a:t>To</a:t>
            </a:r>
            <a:r>
              <a:rPr lang="en-US" baseline="0" dirty="0"/>
              <a:t> access TIDE, go to the FSA Portal. Select the appropriate role which will take you to a user page, and click the </a:t>
            </a:r>
            <a:r>
              <a:rPr lang="en-US" b="1" baseline="0" dirty="0"/>
              <a:t>TIDE </a:t>
            </a:r>
            <a:r>
              <a:rPr lang="en-US" b="0" baseline="0" dirty="0"/>
              <a:t>icon</a:t>
            </a:r>
            <a:r>
              <a:rPr lang="en-US" baseline="0" dirty="0"/>
              <a:t>.</a:t>
            </a:r>
            <a:endParaRPr lang="en-US" dirty="0"/>
          </a:p>
        </p:txBody>
      </p:sp>
      <p:sp>
        <p:nvSpPr>
          <p:cNvPr id="4" name="Slide Number Placeholder 3"/>
          <p:cNvSpPr>
            <a:spLocks noGrp="1"/>
          </p:cNvSpPr>
          <p:nvPr>
            <p:ph type="sldNum" sz="quarter" idx="10"/>
          </p:nvPr>
        </p:nvSpPr>
        <p:spPr/>
        <p:txBody>
          <a:bodyPr/>
          <a:lstStyle/>
          <a:p>
            <a:fld id="{44C62E86-D1AC-442C-8E7C-C62DCD41AD30}"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US" sz="1200" dirty="0"/>
              <a:t>The CBT Worksheet is an 8 1/2x11 page (located in the manuals and in PearsonAccess) that may be copied and distributed to students at the beginning of each test session.  This</a:t>
            </a:r>
            <a:r>
              <a:rPr lang="en-US" sz="1200" baseline="0" dirty="0"/>
              <a:t> may be provided for the NGSSS FCAT 2.0 Reading Retake, and Civics and US History EOC CBT sessions. </a:t>
            </a:r>
            <a:r>
              <a:rPr lang="en-US" sz="1200" dirty="0"/>
              <a:t>You will not receive</a:t>
            </a:r>
            <a:r>
              <a:rPr lang="en-US" sz="1200" baseline="0" dirty="0"/>
              <a:t> hard copies like the CBT Work Folders. It’s optional for schools to make copies; however, if you make copies you must provide it to all students in your school. </a:t>
            </a:r>
          </a:p>
          <a:p>
            <a:pPr eaLnBrk="1" hangingPunct="1">
              <a:buFont typeface="Arial" pitchFamily="34" charset="0"/>
              <a:buChar char="•"/>
            </a:pPr>
            <a:r>
              <a:rPr lang="en-US" sz="1200" dirty="0"/>
              <a:t>School assessment coordinators and test administrators must ensure that</a:t>
            </a:r>
            <a:r>
              <a:rPr lang="en-US" sz="1200" baseline="0" dirty="0"/>
              <a:t> </a:t>
            </a:r>
            <a:r>
              <a:rPr lang="en-US" sz="1200" dirty="0"/>
              <a:t>students have enough desk space to use their worksheets.</a:t>
            </a:r>
            <a:endParaRPr lang="en-US" sz="1200" baseline="0" dirty="0"/>
          </a:p>
          <a:p>
            <a:pPr eaLnBrk="1" hangingPunct="1">
              <a:buFont typeface="Arial" pitchFamily="34" charset="0"/>
              <a:buChar char="•"/>
            </a:pPr>
            <a:r>
              <a:rPr lang="en-US" sz="1200" dirty="0"/>
              <a:t>Worksheets</a:t>
            </a:r>
            <a:r>
              <a:rPr lang="en-US" sz="1200" baseline="0" dirty="0"/>
              <a:t> </a:t>
            </a:r>
            <a:r>
              <a:rPr lang="en-US" sz="1200" dirty="0"/>
              <a:t>are not provided for practice tests.</a:t>
            </a:r>
          </a:p>
          <a:p>
            <a:pPr>
              <a:defRPr/>
            </a:pPr>
            <a:r>
              <a:rPr lang="en-US" sz="1200" dirty="0"/>
              <a:t>Once students complete the test each day, the test administrator must collect all Worksheets. </a:t>
            </a:r>
            <a:r>
              <a:rPr lang="en-US" sz="1200" b="1" dirty="0"/>
              <a:t>Used worksheets are secure materials. </a:t>
            </a:r>
            <a:r>
              <a:rPr lang="en-US" sz="1200" dirty="0"/>
              <a:t>The school assessment coordinator should return the used and unused worksheets</a:t>
            </a:r>
            <a:r>
              <a:rPr lang="en-US" sz="1200" baseline="0" dirty="0"/>
              <a:t> </a:t>
            </a:r>
            <a:r>
              <a:rPr lang="en-US" sz="1200" dirty="0"/>
              <a:t>in the District Assessment Coordinator Box. </a:t>
            </a:r>
          </a:p>
          <a:p>
            <a:pPr eaLnBrk="1" hangingPunct="1">
              <a:spcBef>
                <a:spcPts val="1200"/>
              </a:spcBef>
            </a:pPr>
            <a:endParaRPr lang="en-US" sz="1200" dirty="0"/>
          </a:p>
          <a:p>
            <a:pPr eaLnBrk="1" hangingPunct="1">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81</a:t>
            </a:fld>
            <a:endParaRPr lang="en-US" dirty="0"/>
          </a:p>
        </p:txBody>
      </p:sp>
    </p:spTree>
    <p:extLst>
      <p:ext uri="{BB962C8B-B14F-4D97-AF65-F5344CB8AC3E}">
        <p14:creationId xmlns:p14="http://schemas.microsoft.com/office/powerpoint/2010/main" val="3046350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a:t>The computer-based NGSSS Algebra 1, and Biology 1 </a:t>
            </a:r>
            <a:r>
              <a:rPr lang="en-US" sz="1200" baseline="0" dirty="0"/>
              <a:t>has </a:t>
            </a:r>
            <a:r>
              <a:rPr lang="en-US" sz="1200" dirty="0"/>
              <a:t>a built-in, four-function calculator.   </a:t>
            </a:r>
          </a:p>
          <a:p>
            <a:pPr marL="0" lvl="1"/>
            <a:endParaRPr lang="en-US" sz="1100" dirty="0"/>
          </a:p>
          <a:p>
            <a:pPr marL="0" lvl="1"/>
            <a:r>
              <a:rPr lang="en-US" sz="1100" baseline="0" dirty="0"/>
              <a:t>Supplied by FLDOE</a:t>
            </a:r>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82</a:t>
            </a:fld>
            <a:endParaRPr lang="en-US" dirty="0"/>
          </a:p>
        </p:txBody>
      </p:sp>
    </p:spTree>
    <p:extLst>
      <p:ext uri="{BB962C8B-B14F-4D97-AF65-F5344CB8AC3E}">
        <p14:creationId xmlns:p14="http://schemas.microsoft.com/office/powerpoint/2010/main" val="29253334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A seal code is a unique four-digit number used to allow students to access Session 2 of the FCAT 2.0 Reading</a:t>
            </a:r>
          </a:p>
          <a:p>
            <a:r>
              <a:rPr lang="en-US" sz="1200" b="0" i="0" u="none" strike="noStrike" kern="1200" baseline="0" dirty="0">
                <a:solidFill>
                  <a:schemeClr val="tx1"/>
                </a:solidFill>
                <a:latin typeface="Arial" pitchFamily="34" charset="0"/>
                <a:ea typeface="+mn-ea"/>
                <a:cs typeface="+mn-cs"/>
              </a:rPr>
              <a:t>Retake after they have completed Session 1. Seal codes will be provided in PearsonAccess, and all students in a test session will use the same seal code. Students should NOT be given seal codes until Session 2/Day 2, when</a:t>
            </a:r>
          </a:p>
          <a:p>
            <a:r>
              <a:rPr lang="en-US" sz="1200" b="0" i="0" u="none" strike="noStrike" kern="1200" baseline="0" dirty="0">
                <a:solidFill>
                  <a:schemeClr val="tx1"/>
                </a:solidFill>
                <a:latin typeface="Arial" pitchFamily="34" charset="0"/>
                <a:ea typeface="+mn-ea"/>
                <a:cs typeface="+mn-cs"/>
              </a:rPr>
              <a:t>indicated in the Session 2 administration script. </a:t>
            </a:r>
            <a:r>
              <a:rPr lang="en-US" sz="1200" b="1" i="0" u="none" strike="noStrike" kern="1200" baseline="0" dirty="0">
                <a:solidFill>
                  <a:schemeClr val="tx1"/>
                </a:solidFill>
                <a:latin typeface="Arial" pitchFamily="34" charset="0"/>
                <a:ea typeface="+mn-ea"/>
                <a:cs typeface="+mn-cs"/>
              </a:rPr>
              <a:t>Seal codes must be handled securely and must NOT be used as test group codes.</a:t>
            </a: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83</a:t>
            </a:fld>
            <a:endParaRPr lang="en-US" dirty="0"/>
          </a:p>
        </p:txBody>
      </p:sp>
    </p:spTree>
    <p:extLst>
      <p:ext uri="{BB962C8B-B14F-4D97-AF65-F5344CB8AC3E}">
        <p14:creationId xmlns:p14="http://schemas.microsoft.com/office/powerpoint/2010/main" val="15492069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84</a:t>
            </a:fld>
            <a:endParaRPr lang="en-US" dirty="0"/>
          </a:p>
        </p:txBody>
      </p:sp>
    </p:spTree>
    <p:extLst>
      <p:ext uri="{BB962C8B-B14F-4D97-AF65-F5344CB8AC3E}">
        <p14:creationId xmlns:p14="http://schemas.microsoft.com/office/powerpoint/2010/main" val="31735861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eaLnBrk="1" hangingPunct="1">
              <a:spcBef>
                <a:spcPts val="0"/>
              </a:spcBef>
              <a:spcAft>
                <a:spcPts val="600"/>
              </a:spcAft>
            </a:pPr>
            <a:r>
              <a:rPr lang="en-US" sz="1000" b="1" dirty="0">
                <a:latin typeface="Arial" pitchFamily="34" charset="0"/>
              </a:rPr>
              <a:t>Test sessions are created to schedule students to test on the computer</a:t>
            </a:r>
            <a:r>
              <a:rPr lang="en-US" sz="1000" dirty="0">
                <a:latin typeface="Arial" pitchFamily="34" charset="0"/>
              </a:rPr>
              <a:t>.  The district created test sessions</a:t>
            </a:r>
            <a:r>
              <a:rPr lang="en-US" sz="1000" baseline="0" dirty="0">
                <a:latin typeface="Arial" pitchFamily="34" charset="0"/>
              </a:rPr>
              <a:t> via the PreID file for all schools.  </a:t>
            </a:r>
            <a:r>
              <a:rPr lang="en-US" sz="1000" dirty="0">
                <a:latin typeface="Arial" pitchFamily="34" charset="0"/>
              </a:rPr>
              <a:t>However,</a:t>
            </a:r>
            <a:r>
              <a:rPr lang="en-US" sz="1000" baseline="0" dirty="0">
                <a:latin typeface="Arial" pitchFamily="34" charset="0"/>
              </a:rPr>
              <a:t> you can move the students out of these test sessions based on your preference for organizing the test sessions. The following are three ways to organize test sessions.</a:t>
            </a:r>
          </a:p>
          <a:p>
            <a:pPr marL="0" indent="-171450" eaLnBrk="1" hangingPunct="1">
              <a:spcBef>
                <a:spcPts val="0"/>
              </a:spcBef>
              <a:spcAft>
                <a:spcPts val="600"/>
              </a:spcAft>
              <a:buFont typeface="Arial" pitchFamily="34" charset="0"/>
              <a:buChar char="•"/>
            </a:pPr>
            <a:r>
              <a:rPr lang="en-US" sz="1000" b="1" dirty="0">
                <a:latin typeface="Arial" pitchFamily="34" charset="0"/>
              </a:rPr>
              <a:t>By Test Group</a:t>
            </a:r>
            <a:r>
              <a:rPr lang="en-US" sz="1000" dirty="0">
                <a:latin typeface="Arial" pitchFamily="34" charset="0"/>
              </a:rPr>
              <a:t> – (this is the recommended method) - Sessions can be set up to only include students in a particular group (e.g., Mr. Smith</a:t>
            </a:r>
            <a:r>
              <a:rPr lang="en-US" sz="1000" baseline="0" dirty="0">
                <a:latin typeface="Arial" pitchFamily="34" charset="0"/>
              </a:rPr>
              <a:t> class or by homeroom</a:t>
            </a:r>
            <a:r>
              <a:rPr lang="en-US" sz="1000" dirty="0">
                <a:latin typeface="Arial" pitchFamily="34" charset="0"/>
              </a:rPr>
              <a:t>) who will be testing together.  It can also be used to distinguish between students taking the regular CBT test and ESE students taking the accommodated forms.  Therefore, if you have 4 labs that will be used on Monday – you would have 4 test sessions created for Monday’s testing then on Tuesday, if you are using 3 labs, you will create 3 test sessions for Tuesday’s testing, and so forth.</a:t>
            </a:r>
          </a:p>
          <a:p>
            <a:pPr marL="0" lvl="1" indent="-344488" eaLnBrk="1" hangingPunct="1">
              <a:spcBef>
                <a:spcPts val="0"/>
              </a:spcBef>
              <a:spcAft>
                <a:spcPts val="600"/>
              </a:spcAft>
            </a:pPr>
            <a:r>
              <a:rPr lang="en-US" sz="1000" i="1" dirty="0">
                <a:solidFill>
                  <a:srgbClr val="000099"/>
                </a:solidFill>
                <a:latin typeface="Arial" pitchFamily="34" charset="0"/>
              </a:rPr>
              <a:t>Advantage:</a:t>
            </a:r>
            <a:r>
              <a:rPr lang="en-US" sz="1000" i="1" dirty="0">
                <a:latin typeface="Arial" pitchFamily="34" charset="0"/>
              </a:rPr>
              <a:t> </a:t>
            </a:r>
            <a:r>
              <a:rPr lang="en-US" sz="1000" dirty="0">
                <a:latin typeface="Arial" pitchFamily="34" charset="0"/>
              </a:rPr>
              <a:t>PearsonAccess can be used to manage the testing groups and session rosters will include only one group of students testing together- this method increases security because the test session is opened each morning and closed at</a:t>
            </a:r>
            <a:r>
              <a:rPr lang="en-US" sz="1000" baseline="0" dirty="0">
                <a:latin typeface="Arial" pitchFamily="34" charset="0"/>
              </a:rPr>
              <a:t> the end of the day</a:t>
            </a:r>
            <a:r>
              <a:rPr lang="en-US" sz="1000" dirty="0">
                <a:latin typeface="Arial" pitchFamily="34" charset="0"/>
              </a:rPr>
              <a:t>.</a:t>
            </a:r>
          </a:p>
          <a:p>
            <a:pPr marL="0" lvl="1" indent="-344488" eaLnBrk="1" hangingPunct="1">
              <a:spcBef>
                <a:spcPts val="0"/>
              </a:spcBef>
              <a:spcAft>
                <a:spcPts val="600"/>
              </a:spcAft>
            </a:pPr>
            <a:r>
              <a:rPr lang="en-US" sz="1000" i="1" dirty="0">
                <a:solidFill>
                  <a:srgbClr val="000099"/>
                </a:solidFill>
                <a:latin typeface="Arial" pitchFamily="34" charset="0"/>
              </a:rPr>
              <a:t>Disadvantage:</a:t>
            </a:r>
            <a:r>
              <a:rPr lang="en-US" sz="1000" i="1" dirty="0">
                <a:latin typeface="Arial" pitchFamily="34" charset="0"/>
              </a:rPr>
              <a:t> </a:t>
            </a:r>
            <a:r>
              <a:rPr lang="en-US" sz="1000" dirty="0">
                <a:latin typeface="Arial" pitchFamily="34" charset="0"/>
              </a:rPr>
              <a:t>will require setup and management of more sessions.</a:t>
            </a:r>
          </a:p>
          <a:p>
            <a:pPr marL="0" lvl="1" indent="-173736" eaLnBrk="1" hangingPunct="1">
              <a:spcBef>
                <a:spcPts val="0"/>
              </a:spcBef>
              <a:spcAft>
                <a:spcPts val="600"/>
              </a:spcAft>
              <a:buFont typeface="Arial" pitchFamily="34" charset="0"/>
              <a:buChar char="•"/>
            </a:pPr>
            <a:r>
              <a:rPr lang="en-US" sz="1000" b="1" dirty="0">
                <a:latin typeface="Arial" pitchFamily="34" charset="0"/>
              </a:rPr>
              <a:t>By Test Day</a:t>
            </a:r>
            <a:r>
              <a:rPr lang="en-US" sz="1000" dirty="0">
                <a:latin typeface="Arial" pitchFamily="34" charset="0"/>
              </a:rPr>
              <a:t> – Sessions can be set up to include all students in a school to be tested in a subject on a particular day – like all students taking the Algebra test</a:t>
            </a:r>
            <a:r>
              <a:rPr lang="en-US" sz="1000" baseline="0" dirty="0">
                <a:latin typeface="Arial" pitchFamily="34" charset="0"/>
              </a:rPr>
              <a:t> on </a:t>
            </a:r>
            <a:r>
              <a:rPr lang="en-US" sz="1000" dirty="0">
                <a:latin typeface="Arial" pitchFamily="34" charset="0"/>
              </a:rPr>
              <a:t>Monday.  If you have 3 labs used for testing on Monday, you would only have one test session for Monday with students from all three labs.  </a:t>
            </a:r>
          </a:p>
          <a:p>
            <a:pPr marL="0" lvl="1" indent="-344488" eaLnBrk="1" hangingPunct="1">
              <a:spcBef>
                <a:spcPts val="0"/>
              </a:spcBef>
              <a:spcAft>
                <a:spcPts val="600"/>
              </a:spcAft>
            </a:pPr>
            <a:r>
              <a:rPr lang="en-US" sz="1000" i="1" dirty="0">
                <a:solidFill>
                  <a:srgbClr val="000099"/>
                </a:solidFill>
                <a:latin typeface="Arial" pitchFamily="34" charset="0"/>
              </a:rPr>
              <a:t>Advantage:</a:t>
            </a:r>
            <a:r>
              <a:rPr lang="en-US" sz="1000" i="1" dirty="0">
                <a:latin typeface="Arial" pitchFamily="34" charset="0"/>
              </a:rPr>
              <a:t> </a:t>
            </a:r>
            <a:r>
              <a:rPr lang="en-US" sz="1000" dirty="0">
                <a:latin typeface="Arial" pitchFamily="34" charset="0"/>
              </a:rPr>
              <a:t>Only one session has to be started and stopped each day</a:t>
            </a:r>
            <a:r>
              <a:rPr lang="en-US" sz="1000" baseline="0" dirty="0">
                <a:latin typeface="Arial" pitchFamily="34" charset="0"/>
              </a:rPr>
              <a:t>. </a:t>
            </a:r>
            <a:endParaRPr lang="en-US" sz="1000" dirty="0">
              <a:latin typeface="Arial" pitchFamily="34" charset="0"/>
            </a:endParaRPr>
          </a:p>
          <a:p>
            <a:pPr marL="0" lvl="1" indent="-344488" eaLnBrk="1" hangingPunct="1">
              <a:spcBef>
                <a:spcPts val="0"/>
              </a:spcBef>
              <a:spcAft>
                <a:spcPts val="600"/>
              </a:spcAft>
            </a:pPr>
            <a:r>
              <a:rPr lang="en-US" sz="1000" i="1" dirty="0">
                <a:solidFill>
                  <a:srgbClr val="000099"/>
                </a:solidFill>
                <a:latin typeface="Arial" pitchFamily="34" charset="0"/>
              </a:rPr>
              <a:t>Disadvantage:</a:t>
            </a:r>
            <a:r>
              <a:rPr lang="en-US" sz="1000" dirty="0">
                <a:latin typeface="Arial" pitchFamily="34" charset="0"/>
              </a:rPr>
              <a:t> it requires coordination of testing groups at the school – outside of PearsonAccess  - session roster would print with all three groups</a:t>
            </a:r>
            <a:r>
              <a:rPr lang="en-US" sz="1000" baseline="0" dirty="0">
                <a:latin typeface="Arial" pitchFamily="34" charset="0"/>
              </a:rPr>
              <a:t> of students and you would need to separate lists by group.</a:t>
            </a:r>
          </a:p>
          <a:p>
            <a:pPr marL="173736" lvl="1" indent="-173736" eaLnBrk="1" hangingPunct="1">
              <a:buFont typeface="Arial" pitchFamily="34" charset="0"/>
              <a:buChar char="•"/>
            </a:pPr>
            <a:r>
              <a:rPr lang="en-US" sz="1000" b="1" dirty="0">
                <a:latin typeface="Arial" pitchFamily="34" charset="0"/>
              </a:rPr>
              <a:t>By Test Administration</a:t>
            </a:r>
            <a:r>
              <a:rPr lang="en-US" sz="1000" dirty="0">
                <a:latin typeface="Arial" pitchFamily="34" charset="0"/>
              </a:rPr>
              <a:t> –Sessions can be set up to include all students scheduled to be tested in a subject during the entire test administration – that would mean that for the Algebra 1 EOC test</a:t>
            </a:r>
            <a:r>
              <a:rPr lang="en-US" sz="1000" baseline="0" dirty="0">
                <a:latin typeface="Arial" pitchFamily="34" charset="0"/>
              </a:rPr>
              <a:t>, </a:t>
            </a:r>
            <a:r>
              <a:rPr lang="en-US" sz="1000" dirty="0">
                <a:latin typeface="Arial" pitchFamily="34" charset="0"/>
              </a:rPr>
              <a:t>you would have only one test session for the entire testing window –you would START the test sessions on day 1 and it would remain open during the entire testing window and be STOPPED at the end of</a:t>
            </a:r>
            <a:r>
              <a:rPr lang="en-US" sz="1000" baseline="0" dirty="0">
                <a:latin typeface="Arial" pitchFamily="34" charset="0"/>
              </a:rPr>
              <a:t> the testing window</a:t>
            </a:r>
            <a:r>
              <a:rPr lang="en-US" sz="1000" dirty="0">
                <a:latin typeface="Arial" pitchFamily="34" charset="0"/>
              </a:rPr>
              <a:t>.  </a:t>
            </a:r>
          </a:p>
          <a:p>
            <a:pPr marL="919163" lvl="1" indent="-458788" eaLnBrk="1" hangingPunct="1"/>
            <a:r>
              <a:rPr lang="en-US" sz="1000" i="1" dirty="0">
                <a:solidFill>
                  <a:srgbClr val="000099"/>
                </a:solidFill>
                <a:latin typeface="Arial" pitchFamily="34" charset="0"/>
              </a:rPr>
              <a:t>Advantage:</a:t>
            </a:r>
            <a:r>
              <a:rPr lang="en-US" sz="1000" i="1" dirty="0">
                <a:latin typeface="Arial" pitchFamily="34" charset="0"/>
              </a:rPr>
              <a:t> </a:t>
            </a:r>
            <a:r>
              <a:rPr lang="en-US" sz="1000" dirty="0">
                <a:latin typeface="Arial" pitchFamily="34" charset="0"/>
              </a:rPr>
              <a:t>limits setup and management to one session and additional make-up sessions do not need to be created</a:t>
            </a:r>
          </a:p>
          <a:p>
            <a:pPr marL="919163" lvl="1" indent="-458788" eaLnBrk="1" hangingPunct="1"/>
            <a:r>
              <a:rPr lang="en-US" sz="1000" i="1" dirty="0">
                <a:solidFill>
                  <a:srgbClr val="000099"/>
                </a:solidFill>
                <a:latin typeface="Arial" pitchFamily="34" charset="0"/>
              </a:rPr>
              <a:t>Disadvantage:</a:t>
            </a:r>
            <a:r>
              <a:rPr lang="en-US" sz="1000" dirty="0">
                <a:latin typeface="Arial" pitchFamily="34" charset="0"/>
              </a:rPr>
              <a:t> test sessions are open and active during the entire testing window, which may present a security concern; greater coordination of testing groups at schools; and may be cumbersome to locate and manage specific students</a:t>
            </a:r>
          </a:p>
          <a:p>
            <a:r>
              <a:rPr lang="en-US" sz="1000" b="1" dirty="0">
                <a:latin typeface="Arial" pitchFamily="34" charset="0"/>
              </a:rPr>
              <a:t>This type of test session is not recommended.  If a student authorization ticket gets lost, you have a great security issue at hand.  Anyone that finds the ticket can log into the test.</a:t>
            </a:r>
          </a:p>
          <a:p>
            <a:pPr marL="0" lvl="1" indent="-344488" eaLnBrk="1" hangingPunct="1">
              <a:spcBef>
                <a:spcPts val="0"/>
              </a:spcBef>
              <a:spcAft>
                <a:spcPts val="600"/>
              </a:spcAft>
            </a:pPr>
            <a:endParaRPr lang="en-US" sz="1000" b="1" dirty="0">
              <a:latin typeface="Arial" pitchFamily="34" charset="0"/>
            </a:endParaRPr>
          </a:p>
          <a:p>
            <a:endParaRPr lang="en-US" dirty="0">
              <a:latin typeface="Arial" pitchFamily="34" charset="0"/>
            </a:endParaRPr>
          </a:p>
          <a:p>
            <a:endParaRPr lang="en-US" dirty="0">
              <a:latin typeface="Arial" pitchFamily="34" charset="0"/>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F4CF31AD-EE10-4777-B8B1-AB5B0F1CE03F}" type="slidenum">
              <a:rPr lang="en-US" sz="1200" b="0" smtClean="0">
                <a:latin typeface="Arial" pitchFamily="34" charset="0"/>
              </a:rPr>
              <a:pPr eaLnBrk="1" hangingPunct="1"/>
              <a:t>85</a:t>
            </a:fld>
            <a:endParaRPr lang="en-US" sz="1200" b="0" dirty="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300"/>
              </a:spcAft>
              <a:tabLst>
                <a:tab pos="804480" algn="l"/>
              </a:tabLst>
            </a:pPr>
            <a:r>
              <a:rPr lang="en-US" sz="1200" b="1" dirty="0"/>
              <a:t>If you need to Add a Student because the student enrolled at your school after the PreID file–or if you had to delete a student because the student name or student FL ID was incorrect and now you need to enter the correct student profile – then you would need to complete the 5 part process to be able to create the new student –</a:t>
            </a:r>
            <a:r>
              <a:rPr lang="en-US" sz="1200" b="1" baseline="0" dirty="0"/>
              <a:t>. </a:t>
            </a:r>
            <a:endParaRPr lang="en-US" sz="1200" dirty="0"/>
          </a:p>
          <a:p>
            <a:pPr eaLnBrk="1" hangingPunct="1">
              <a:spcAft>
                <a:spcPts val="300"/>
              </a:spcAft>
              <a:tabLst>
                <a:tab pos="804480" algn="l"/>
              </a:tabLst>
            </a:pPr>
            <a:r>
              <a:rPr lang="en-US" sz="1200" dirty="0"/>
              <a:t>Note that if all five parts are not completed, the student record will </a:t>
            </a:r>
            <a:r>
              <a:rPr lang="en-US" sz="1200" b="1" dirty="0"/>
              <a:t>not </a:t>
            </a:r>
            <a:r>
              <a:rPr lang="en-US" sz="1200" dirty="0"/>
              <a:t>be created.</a:t>
            </a:r>
          </a:p>
          <a:p>
            <a:pPr defTabSz="968868">
              <a:defRPr/>
            </a:pPr>
            <a:endParaRPr lang="en-US" dirty="0"/>
          </a:p>
          <a:p>
            <a:pPr defTabSz="968868">
              <a:defRPr/>
            </a:pPr>
            <a:r>
              <a:rPr lang="en-US" dirty="0"/>
              <a:t>The Create / Edit Students functionality will walk you through the steps of creating, registering, assigning</a:t>
            </a:r>
            <a:r>
              <a:rPr lang="en-US" baseline="0" dirty="0"/>
              <a:t> tests, adding classes and moving the student into a session. </a:t>
            </a:r>
          </a:p>
          <a:p>
            <a:pPr defTabSz="968868">
              <a:defRPr/>
            </a:pPr>
            <a:endParaRPr lang="en-US" dirty="0">
              <a:cs typeface="Arial" panose="020B0604020202020204" pitchFamily="34" charset="0"/>
            </a:endParaRPr>
          </a:p>
          <a:p>
            <a:pPr defTabSz="968868">
              <a:defRPr/>
            </a:pPr>
            <a:r>
              <a:rPr lang="en-US" dirty="0">
                <a:cs typeface="Arial" panose="020B0604020202020204" pitchFamily="34" charset="0"/>
              </a:rPr>
              <a:t>Registering students through PearsonAccess</a:t>
            </a:r>
            <a:r>
              <a:rPr lang="en-US" baseline="30000" dirty="0">
                <a:cs typeface="Arial" panose="020B0604020202020204" pitchFamily="34" charset="0"/>
              </a:rPr>
              <a:t>next</a:t>
            </a:r>
            <a:r>
              <a:rPr lang="en-US" dirty="0">
                <a:cs typeface="Arial" panose="020B0604020202020204" pitchFamily="34" charset="0"/>
              </a:rPr>
              <a:t>  requires you to complete</a:t>
            </a:r>
            <a:r>
              <a:rPr lang="en-US" baseline="0" dirty="0">
                <a:cs typeface="Arial" panose="020B0604020202020204" pitchFamily="34" charset="0"/>
              </a:rPr>
              <a:t> the following steps:</a:t>
            </a:r>
            <a:endParaRPr lang="en-US" dirty="0">
              <a:cs typeface="Arial" panose="020B0604020202020204" pitchFamily="34" charset="0"/>
            </a:endParaRPr>
          </a:p>
          <a:p>
            <a:pPr marL="246832" indent="-246832" defTabSz="968868">
              <a:buFont typeface="+mj-lt"/>
              <a:buAutoNum type="arabicPeriod"/>
              <a:defRPr/>
            </a:pPr>
            <a:r>
              <a:rPr lang="en-US" dirty="0">
                <a:cs typeface="Arial" panose="020B0604020202020204" pitchFamily="34" charset="0"/>
              </a:rPr>
              <a:t>Create a Student</a:t>
            </a:r>
          </a:p>
          <a:p>
            <a:pPr marL="246832" indent="-246832" defTabSz="968868">
              <a:buFont typeface="+mj-lt"/>
              <a:buAutoNum type="arabicPeriod"/>
              <a:defRPr/>
            </a:pPr>
            <a:r>
              <a:rPr lang="en-US" dirty="0">
                <a:cs typeface="Arial" panose="020B0604020202020204" pitchFamily="34" charset="0"/>
              </a:rPr>
              <a:t>Confirm Enrollment</a:t>
            </a:r>
          </a:p>
          <a:p>
            <a:pPr marL="246832" indent="-246832" defTabSz="968868">
              <a:buFont typeface="+mj-lt"/>
              <a:buAutoNum type="arabicPeriod"/>
              <a:defRPr/>
            </a:pPr>
            <a:r>
              <a:rPr lang="en-US" dirty="0">
                <a:cs typeface="Arial" panose="020B0604020202020204" pitchFamily="34" charset="0"/>
              </a:rPr>
              <a:t>Register a Student</a:t>
            </a:r>
          </a:p>
          <a:p>
            <a:pPr marL="246832" indent="-246832" defTabSz="968868">
              <a:buFont typeface="+mj-lt"/>
              <a:buAutoNum type="arabicPeriod"/>
              <a:defRPr/>
            </a:pPr>
            <a:r>
              <a:rPr lang="en-US" dirty="0">
                <a:cs typeface="Arial" panose="020B0604020202020204" pitchFamily="34" charset="0"/>
              </a:rPr>
              <a:t>Manage Student Tests</a:t>
            </a:r>
          </a:p>
          <a:p>
            <a:pPr marL="246832" indent="-246832" defTabSz="968868">
              <a:buFont typeface="+mj-lt"/>
              <a:buAutoNum type="arabicPeriod"/>
              <a:defRPr/>
            </a:pPr>
            <a:r>
              <a:rPr lang="en-US" dirty="0">
                <a:cs typeface="Arial" panose="020B0604020202020204" pitchFamily="34" charset="0"/>
              </a:rPr>
              <a:t>Manage Classes (if using</a:t>
            </a:r>
            <a:r>
              <a:rPr lang="en-US" baseline="0" dirty="0">
                <a:cs typeface="Arial" panose="020B0604020202020204" pitchFamily="34" charset="0"/>
              </a:rPr>
              <a:t> classes to organize students)</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C38744-BBC8-5642-8428-1B3B584FFC91}" type="slidenum">
              <a:rPr lang="en-US" smtClean="0"/>
              <a:pPr/>
              <a:t>86</a:t>
            </a:fld>
            <a:endParaRPr lang="en-US" dirty="0"/>
          </a:p>
        </p:txBody>
      </p:sp>
    </p:spTree>
    <p:extLst>
      <p:ext uri="{BB962C8B-B14F-4D97-AF65-F5344CB8AC3E}">
        <p14:creationId xmlns:p14="http://schemas.microsoft.com/office/powerpoint/2010/main" val="17078679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54">
              <a:defRPr/>
            </a:pPr>
            <a:r>
              <a:rPr lang="en-US" dirty="0">
                <a:cs typeface="Arial" panose="020B0604020202020204" pitchFamily="34" charset="0"/>
              </a:rPr>
              <a:t>There may be times when you will need to add one student without importing an entire Student Registration File. For example, if a student transfers after the PreID file has been imported. This can be accomplished through PearsonAccess</a:t>
            </a:r>
            <a:r>
              <a:rPr lang="en-US" baseline="30000" dirty="0">
                <a:cs typeface="Arial" panose="020B0604020202020204" pitchFamily="34" charset="0"/>
              </a:rPr>
              <a:t>next</a:t>
            </a:r>
            <a:r>
              <a:rPr lang="en-US" dirty="0">
                <a:cs typeface="Arial" panose="020B0604020202020204" pitchFamily="34" charset="0"/>
              </a:rPr>
              <a:t> .  You can add students at any time</a:t>
            </a:r>
            <a:r>
              <a:rPr lang="en-US" baseline="0" dirty="0">
                <a:cs typeface="Arial" panose="020B0604020202020204" pitchFamily="34" charset="0"/>
              </a:rPr>
              <a:t>, however, if test sessions have already been created be sure they get added to the appropriate session.</a:t>
            </a:r>
            <a:endParaRPr lang="en-US" dirty="0">
              <a:cs typeface="Arial" panose="020B0604020202020204" pitchFamily="34" charset="0"/>
            </a:endParaRPr>
          </a:p>
          <a:p>
            <a:endParaRPr lang="en-US" baseline="0" dirty="0"/>
          </a:p>
          <a:p>
            <a:r>
              <a:rPr lang="en-US" baseline="0" dirty="0"/>
              <a:t>Access the “i” button for additional information.</a:t>
            </a:r>
          </a:p>
          <a:p>
            <a:endParaRPr lang="en-US" baseline="0" dirty="0"/>
          </a:p>
          <a:p>
            <a:r>
              <a:rPr lang="en-US" baseline="0" dirty="0"/>
              <a:t>FLEID field is optional for Fall.  Pearson is working with development to remove or hide the  Enroll Students and Register Students tabs.</a:t>
            </a:r>
            <a:endParaRPr lang="en-US" dirty="0"/>
          </a:p>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87</a:t>
            </a:fld>
            <a:endParaRPr lang="en-GB" dirty="0"/>
          </a:p>
        </p:txBody>
      </p:sp>
    </p:spTree>
    <p:extLst>
      <p:ext uri="{BB962C8B-B14F-4D97-AF65-F5344CB8AC3E}">
        <p14:creationId xmlns:p14="http://schemas.microsoft.com/office/powerpoint/2010/main" val="27972949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To create test sessions, go to the </a:t>
            </a:r>
            <a:r>
              <a:rPr lang="en-US" b="1" dirty="0">
                <a:cs typeface="Arial" panose="020B0604020202020204" pitchFamily="34" charset="0"/>
              </a:rPr>
              <a:t>Testing</a:t>
            </a:r>
            <a:r>
              <a:rPr lang="en-US" dirty="0">
                <a:cs typeface="Arial" panose="020B0604020202020204" pitchFamily="34" charset="0"/>
              </a:rPr>
              <a:t> tab and click </a:t>
            </a:r>
            <a:r>
              <a:rPr lang="en-US" b="1" dirty="0">
                <a:cs typeface="Arial" panose="020B0604020202020204" pitchFamily="34" charset="0"/>
              </a:rPr>
              <a:t>Sessions</a:t>
            </a:r>
            <a:r>
              <a:rPr lang="en-US" dirty="0">
                <a:cs typeface="Arial" panose="020B0604020202020204" pitchFamily="34" charset="0"/>
              </a:rPr>
              <a:t>.</a:t>
            </a:r>
          </a:p>
          <a:p>
            <a:pPr>
              <a:defRPr/>
            </a:pPr>
            <a:endParaRPr lang="en-US" dirty="0">
              <a:cs typeface="Arial" panose="020B0604020202020204" pitchFamily="34" charset="0"/>
            </a:endParaRPr>
          </a:p>
          <a:p>
            <a:pPr>
              <a:defRPr/>
            </a:pPr>
            <a:r>
              <a:rPr lang="en-US" dirty="0">
                <a:cs typeface="Arial" panose="020B0604020202020204" pitchFamily="34" charset="0"/>
              </a:rPr>
              <a:t>From the </a:t>
            </a:r>
            <a:r>
              <a:rPr lang="en-US" b="1" dirty="0">
                <a:cs typeface="Arial" panose="020B0604020202020204" pitchFamily="34" charset="0"/>
              </a:rPr>
              <a:t>Select Tasks </a:t>
            </a:r>
            <a:r>
              <a:rPr lang="en-US" dirty="0">
                <a:cs typeface="Arial" panose="020B0604020202020204" pitchFamily="34" charset="0"/>
              </a:rPr>
              <a:t>pull-down menu select </a:t>
            </a:r>
            <a:r>
              <a:rPr lang="en-US" b="1" dirty="0">
                <a:cs typeface="Arial" panose="020B0604020202020204" pitchFamily="34" charset="0"/>
              </a:rPr>
              <a:t>Create/Edit Sessions </a:t>
            </a:r>
            <a:r>
              <a:rPr lang="en-US" dirty="0">
                <a:cs typeface="Arial" panose="020B0604020202020204" pitchFamily="34" charset="0"/>
              </a:rPr>
              <a:t>and click </a:t>
            </a:r>
            <a:r>
              <a:rPr lang="en-US" b="1" dirty="0">
                <a:cs typeface="Arial" panose="020B0604020202020204" pitchFamily="34" charset="0"/>
              </a:rPr>
              <a:t>Start</a:t>
            </a:r>
            <a:r>
              <a:rPr lang="en-US" dirty="0">
                <a:cs typeface="Arial" panose="020B0604020202020204" pitchFamily="34" charset="0"/>
              </a:rPr>
              <a:t>.</a:t>
            </a:r>
          </a:p>
          <a:p>
            <a:pPr>
              <a:defRPr/>
            </a:pPr>
            <a:endParaRPr lang="en-US" dirty="0">
              <a:cs typeface="Arial" panose="020B0604020202020204" pitchFamily="34" charset="0"/>
            </a:endParaRPr>
          </a:p>
          <a:p>
            <a:pPr>
              <a:defRPr/>
            </a:pPr>
            <a:r>
              <a:rPr lang="en-US" dirty="0">
                <a:cs typeface="Arial" panose="020B0604020202020204" pitchFamily="34" charset="0"/>
              </a:rPr>
              <a:t>Sessions are automatically</a:t>
            </a:r>
            <a:r>
              <a:rPr lang="en-US" baseline="0" dirty="0">
                <a:cs typeface="Arial" panose="020B0604020202020204" pitchFamily="34" charset="0"/>
              </a:rPr>
              <a:t> created during the PreID upload. </a:t>
            </a:r>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88</a:t>
            </a:fld>
            <a:endParaRPr lang="en-US" dirty="0"/>
          </a:p>
        </p:txBody>
      </p:sp>
    </p:spTree>
    <p:extLst>
      <p:ext uri="{BB962C8B-B14F-4D97-AF65-F5344CB8AC3E}">
        <p14:creationId xmlns:p14="http://schemas.microsoft.com/office/powerpoint/2010/main" val="23921365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you will enter session details such as session name and start times, and assign form group type.  You will also add a precaching computer (drop down will list one or more options based on TestNav configurations). Next find and add individual students or groups of students to the test session. Click create. You can go back and edit details as needed. </a:t>
            </a:r>
          </a:p>
          <a:p>
            <a:endParaRPr lang="en-US" baseline="0"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89</a:t>
            </a:fld>
            <a:endParaRPr lang="en-US" dirty="0"/>
          </a:p>
        </p:txBody>
      </p:sp>
    </p:spTree>
    <p:extLst>
      <p:ext uri="{BB962C8B-B14F-4D97-AF65-F5344CB8AC3E}">
        <p14:creationId xmlns:p14="http://schemas.microsoft.com/office/powerpoint/2010/main" val="29171076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have students that are eligible to be tested with an accommodated form,</a:t>
            </a:r>
            <a:r>
              <a:rPr lang="en-US" sz="1200" baseline="0" dirty="0"/>
              <a:t> then you will need assign the form type to each student.  There are two ways of assigning the form type.  If you have a specific form that will be used by the majority of students, you can set up the test session with that particular form like “text-to-speech”, then every student that you place in this test session will automatically have text to speech as their form type. </a:t>
            </a:r>
          </a:p>
          <a:p>
            <a:endParaRPr lang="en-US" sz="1200" baseline="0" dirty="0"/>
          </a:p>
          <a:p>
            <a:r>
              <a:rPr lang="en-US" sz="1200" baseline="0" dirty="0"/>
              <a:t>The second method is to set up the students in a non-accommodated test session (MAIN form type), and then individually select the accommodated form type for each student. This is recommended if you have to assign various form types or if you only have a small group of students needing an accommodated form.</a:t>
            </a: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90</a:t>
            </a:fld>
            <a:endParaRPr lang="en-US" dirty="0"/>
          </a:p>
        </p:txBody>
      </p:sp>
    </p:spTree>
    <p:extLst>
      <p:ext uri="{BB962C8B-B14F-4D97-AF65-F5344CB8AC3E}">
        <p14:creationId xmlns:p14="http://schemas.microsoft.com/office/powerpoint/2010/main" val="319853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a:t>To access and use TIDE, users will need:</a:t>
            </a:r>
          </a:p>
          <a:p>
            <a:pPr marL="237062" indent="-237062">
              <a:buFont typeface="Arial" pitchFamily="34" charset="0"/>
              <a:buChar char="•"/>
            </a:pPr>
            <a:r>
              <a:rPr lang="en-US" sz="1400" dirty="0"/>
              <a:t>a username and password (your username will be your email address);</a:t>
            </a:r>
          </a:p>
          <a:p>
            <a:pPr marL="237062" indent="-237062">
              <a:buFont typeface="Arial" pitchFamily="34" charset="0"/>
              <a:buChar char="•"/>
            </a:pPr>
            <a:r>
              <a:rPr lang="en-US" sz="1400" dirty="0"/>
              <a:t>a computer with a high-speed Internet connection (DSL, cable, or LAN) (direct dial-up connections are not recommended);</a:t>
            </a:r>
          </a:p>
          <a:p>
            <a:pPr marL="237062" indent="-237062">
              <a:buFont typeface="Arial" pitchFamily="34" charset="0"/>
              <a:buChar char="•"/>
            </a:pPr>
            <a:r>
              <a:rPr lang="en-US" sz="1400" dirty="0"/>
              <a:t>a supported Internet browser;</a:t>
            </a:r>
          </a:p>
          <a:p>
            <a:pPr marL="237062" indent="-237062">
              <a:buFont typeface="Arial" pitchFamily="34" charset="0"/>
              <a:buChar char="•"/>
            </a:pPr>
            <a:r>
              <a:rPr lang="en-US" sz="1400" dirty="0"/>
              <a:t>JavaScript; and disabled pop-up blockers. </a:t>
            </a:r>
          </a:p>
          <a:p>
            <a:pPr>
              <a:buFont typeface="Arial" pitchFamily="34" charset="0"/>
              <a:buNone/>
            </a:pPr>
            <a:endParaRPr lang="en-US" sz="1300" dirty="0"/>
          </a:p>
          <a:p>
            <a:pPr>
              <a:buFont typeface="Arial" pitchFamily="34" charset="0"/>
              <a:buNone/>
            </a:pPr>
            <a:r>
              <a:rPr lang="en-US" sz="1300" dirty="0"/>
              <a:t>The School Assessment Coordinator is responsible for entering </a:t>
            </a:r>
            <a:r>
              <a:rPr lang="en-US" sz="1400" dirty="0"/>
              <a:t>school-level users into TIDE. School Assessment Coordinators will be able to add other School Assessment Coordinators as well as Test Administrator accounts. Once your account is set up, your username and password is sent to you and will be used to access all FSA systems (TIDE, Test Administrator Interface [TA Interface], Online Reporting System [ORS]).  </a:t>
            </a:r>
            <a:endParaRPr lang="en-US" sz="1300" dirty="0"/>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have students that are eligible to be tested with an accommodated form,</a:t>
            </a:r>
            <a:r>
              <a:rPr lang="en-US" sz="1200" baseline="0" dirty="0"/>
              <a:t> then you will need assign the form type to each student.  There are two ways of assigning the form type.  If you have a specific form that will be used by the majority of students, you can set up the test session with that particular form like “text-to-speech”, then every student that you place in this test session will automatically have text to speech as their form type. </a:t>
            </a:r>
          </a:p>
          <a:p>
            <a:endParaRPr lang="en-US" sz="1200" baseline="0" dirty="0"/>
          </a:p>
          <a:p>
            <a:r>
              <a:rPr lang="en-US" sz="1200" baseline="0" dirty="0"/>
              <a:t>The second method is to set up the students in a non-accommodated test session (MAIN form type), and then individually select the accommodated form type for each student. This is recommended if you have to assign various form types or if you only have a small group of students needing an accommodated form.</a:t>
            </a: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91</a:t>
            </a:fld>
            <a:endParaRPr lang="en-US" dirty="0"/>
          </a:p>
        </p:txBody>
      </p:sp>
    </p:spTree>
    <p:extLst>
      <p:ext uri="{BB962C8B-B14F-4D97-AF65-F5344CB8AC3E}">
        <p14:creationId xmlns:p14="http://schemas.microsoft.com/office/powerpoint/2010/main" val="31985378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46">
              <a:defRPr/>
            </a:pPr>
            <a:r>
              <a:rPr lang="en-US" dirty="0"/>
              <a:t>From </a:t>
            </a:r>
            <a:r>
              <a:rPr lang="en-US" b="1" dirty="0"/>
              <a:t>Testing &gt; Students in Sessions</a:t>
            </a:r>
            <a:r>
              <a:rPr lang="en-US" dirty="0"/>
              <a:t>, search to find the student(s) you want to add or click the down arrow next to the </a:t>
            </a:r>
            <a:r>
              <a:rPr lang="en-US" b="1" dirty="0"/>
              <a:t>Search</a:t>
            </a:r>
            <a:r>
              <a:rPr lang="en-US" dirty="0"/>
              <a:t> button to reveal and select the option to show all results. Select the student(s) you want to add. IF a student is not listed,</a:t>
            </a:r>
            <a:r>
              <a:rPr lang="en-US" baseline="0" dirty="0"/>
              <a:t> then the student has already been assigned to a test session or the student has to be added in PearsonAccess Next.</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92</a:t>
            </a:fld>
            <a:endParaRPr lang="en-US" dirty="0"/>
          </a:p>
        </p:txBody>
      </p:sp>
    </p:spTree>
    <p:extLst>
      <p:ext uri="{BB962C8B-B14F-4D97-AF65-F5344CB8AC3E}">
        <p14:creationId xmlns:p14="http://schemas.microsoft.com/office/powerpoint/2010/main" val="6603910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Open the task list and select </a:t>
            </a:r>
            <a:r>
              <a:rPr lang="en-US" b="1" dirty="0"/>
              <a:t>Add Students to Sessions</a:t>
            </a:r>
            <a:r>
              <a:rPr lang="en-US" dirty="0"/>
              <a:t> and click </a:t>
            </a:r>
            <a:r>
              <a:rPr lang="en-US" b="1" dirty="0"/>
              <a:t>Start</a:t>
            </a:r>
          </a:p>
          <a:p>
            <a:endParaRPr lang="en-US" b="1" dirty="0"/>
          </a:p>
          <a:p>
            <a:r>
              <a:rPr lang="en-US" dirty="0"/>
              <a:t>Select the session from the </a:t>
            </a:r>
            <a:r>
              <a:rPr lang="en-US" b="1" dirty="0"/>
              <a:t>Session</a:t>
            </a:r>
            <a:r>
              <a:rPr lang="en-US" dirty="0"/>
              <a:t> menu. </a:t>
            </a:r>
            <a:r>
              <a:rPr lang="en-US" i="1" dirty="0"/>
              <a:t>You cannot add students to a Stopped session</a:t>
            </a:r>
            <a:endParaRPr lang="en-US" dirty="0"/>
          </a:p>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93</a:t>
            </a:fld>
            <a:endParaRPr lang="en-US" dirty="0"/>
          </a:p>
        </p:txBody>
      </p:sp>
    </p:spTree>
    <p:extLst>
      <p:ext uri="{BB962C8B-B14F-4D97-AF65-F5344CB8AC3E}">
        <p14:creationId xmlns:p14="http://schemas.microsoft.com/office/powerpoint/2010/main" val="33759128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46">
              <a:defRPr/>
            </a:pPr>
            <a:r>
              <a:rPr lang="en-US" dirty="0"/>
              <a:t>Under </a:t>
            </a:r>
            <a:r>
              <a:rPr lang="en-US" b="1" dirty="0"/>
              <a:t>Find available students (not assigned to a test session)</a:t>
            </a:r>
            <a:r>
              <a:rPr lang="en-US" dirty="0"/>
              <a:t>, search to find specific student(s) or click the down arrow next to the </a:t>
            </a:r>
            <a:r>
              <a:rPr lang="en-US" b="1" dirty="0"/>
              <a:t>Search</a:t>
            </a:r>
            <a:r>
              <a:rPr lang="en-US" dirty="0"/>
              <a:t> button to reveal and select the option to show all results. Select students to add by marking the box next to each name. Click </a:t>
            </a:r>
            <a:r>
              <a:rPr lang="en-US" b="1" dirty="0"/>
              <a:t>Add</a:t>
            </a:r>
            <a:r>
              <a:rPr lang="en-US" dirty="0"/>
              <a:t>. Note if the student has</a:t>
            </a:r>
            <a:r>
              <a:rPr lang="en-US" baseline="0" dirty="0"/>
              <a:t> been assigned to a test session, the student will not show.</a:t>
            </a:r>
            <a:endParaRPr lang="en-US" dirty="0"/>
          </a:p>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94</a:t>
            </a:fld>
            <a:endParaRPr lang="en-US" dirty="0"/>
          </a:p>
        </p:txBody>
      </p:sp>
    </p:spTree>
    <p:extLst>
      <p:ext uri="{BB962C8B-B14F-4D97-AF65-F5344CB8AC3E}">
        <p14:creationId xmlns:p14="http://schemas.microsoft.com/office/powerpoint/2010/main" val="34581013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90000"/>
              </a:lnSpc>
              <a:spcBef>
                <a:spcPts val="0"/>
              </a:spcBef>
              <a:spcAft>
                <a:spcPct val="0"/>
              </a:spcAft>
              <a:buClrTx/>
              <a:buSzTx/>
              <a:buFontTx/>
              <a:buNone/>
              <a:tabLst>
                <a:tab pos="804501" algn="l"/>
              </a:tabLst>
              <a:defRPr/>
            </a:pPr>
            <a:r>
              <a:rPr lang="en-US" sz="1000" dirty="0"/>
              <a:t>This new process has allowed the removal of restrictions on number of students in a session.  In past Pearson had recommended a session size of 200 or fewer students (had to be under 500 to start the session). </a:t>
            </a:r>
          </a:p>
          <a:p>
            <a:pPr lvl="0">
              <a:spcBef>
                <a:spcPts val="0"/>
              </a:spcBef>
              <a:buNone/>
            </a:pPr>
            <a:r>
              <a:rPr lang="en-US" dirty="0"/>
              <a:t>The prepare</a:t>
            </a:r>
            <a:r>
              <a:rPr lang="en-US" baseline="0" dirty="0"/>
              <a:t> step should be completed prior to the day of testing, when possible.  This is more important for larger sessions.  For smaller sessions the prepare step should complete very quickly and could be done the day of testing without experiencing any delays.</a:t>
            </a:r>
          </a:p>
          <a:p>
            <a:pPr lvl="0">
              <a:spcBef>
                <a:spcPts val="0"/>
              </a:spcBef>
              <a:buNone/>
            </a:pPr>
            <a:endParaRPr lang="en-US" baseline="0" dirty="0"/>
          </a:p>
          <a:p>
            <a:pPr lvl="0">
              <a:spcBef>
                <a:spcPts val="0"/>
              </a:spcBef>
              <a:buNone/>
            </a:pPr>
            <a:r>
              <a:rPr lang="en-US" baseline="0" dirty="0"/>
              <a:t>The prepare step can be completed by users that are assigned the District Coordinator role or the CBT Coordinator role.</a:t>
            </a:r>
            <a:endParaRPr lang="en-US" dirty="0"/>
          </a:p>
          <a:p>
            <a:pPr marL="0" lvl="2" indent="0" eaLnBrk="1" hangingPunct="1">
              <a:lnSpc>
                <a:spcPct val="90000"/>
              </a:lnSpc>
              <a:spcBef>
                <a:spcPts val="0"/>
              </a:spcBef>
              <a:buFontTx/>
              <a:buNone/>
              <a:tabLst>
                <a:tab pos="804501" algn="l"/>
              </a:tabLst>
              <a:defRPr/>
            </a:pPr>
            <a:endParaRPr lang="en-US" sz="1000" b="1" dirty="0"/>
          </a:p>
          <a:p>
            <a:pPr marL="804501" lvl="1" indent="-344786" eaLnBrk="1" hangingPunct="1">
              <a:lnSpc>
                <a:spcPct val="90000"/>
              </a:lnSpc>
              <a:spcBef>
                <a:spcPts val="0"/>
              </a:spcBef>
              <a:tabLst>
                <a:tab pos="804501" algn="l"/>
              </a:tabLst>
              <a:defRPr/>
            </a:pPr>
            <a:r>
              <a:rPr lang="en-US" sz="1000" dirty="0"/>
              <a:t> </a:t>
            </a:r>
          </a:p>
          <a:p>
            <a:pPr>
              <a:defRPr/>
            </a:pPr>
            <a:endParaRPr lang="en-US" dirty="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3633EE33-AE76-48DD-A16F-81A24731B1DF}" type="slidenum">
              <a:rPr lang="en-US" sz="1200" b="0" smtClean="0">
                <a:latin typeface="Arial" pitchFamily="34" charset="0"/>
              </a:rPr>
              <a:pPr eaLnBrk="1" hangingPunct="1"/>
              <a:t>95</a:t>
            </a:fld>
            <a:endParaRPr lang="en-US" sz="1200" b="0" dirty="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1149739" y="4415790"/>
            <a:ext cx="4710923" cy="4183380"/>
          </a:xfrm>
          <a:prstGeom prst="rect">
            <a:avLst/>
          </a:prstGeom>
        </p:spPr>
        <p:txBody>
          <a:bodyPr lIns="93162" tIns="93162" rIns="93162" bIns="93162" anchor="t" anchorCtr="0">
            <a:noAutofit/>
          </a:bodyPr>
          <a:lstStyle/>
          <a:p>
            <a:pPr>
              <a:spcBef>
                <a:spcPts val="0"/>
              </a:spcBef>
            </a:pPr>
            <a:r>
              <a:rPr lang="en-US" dirty="0"/>
              <a:t>The prepare</a:t>
            </a:r>
            <a:r>
              <a:rPr lang="en-US" baseline="0" dirty="0"/>
              <a:t> step should be completed prior to the day of testing, when possible.  This is more important for larger sessions.  For smaller sessions the prepare step should complete very quickly and could be done the day of testing without experiencing any delays.</a:t>
            </a:r>
          </a:p>
          <a:p>
            <a:pPr>
              <a:spcBef>
                <a:spcPts val="0"/>
              </a:spcBef>
            </a:pPr>
            <a:endParaRPr lang="en-US" baseline="0" dirty="0"/>
          </a:p>
          <a:p>
            <a:pPr>
              <a:spcBef>
                <a:spcPts val="0"/>
              </a:spcBef>
            </a:pPr>
            <a:r>
              <a:rPr lang="en-US" baseline="0" dirty="0"/>
              <a:t>The prepare step can be completed by users that are assigned the District Coordinator role or the CBT Coordinator role.</a:t>
            </a:r>
            <a:endParaRPr dirty="0"/>
          </a:p>
        </p:txBody>
      </p:sp>
      <p:sp>
        <p:nvSpPr>
          <p:cNvPr id="651" name="Shape 6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2220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1149739" y="4415790"/>
            <a:ext cx="4710923" cy="4183380"/>
          </a:xfrm>
          <a:prstGeom prst="rect">
            <a:avLst/>
          </a:prstGeom>
        </p:spPr>
        <p:txBody>
          <a:bodyPr lIns="93162" tIns="93162" rIns="93162" bIns="93162" anchor="t" anchorCtr="0">
            <a:noAutofit/>
          </a:bodyPr>
          <a:lstStyle/>
          <a:p>
            <a:pPr>
              <a:lnSpc>
                <a:spcPct val="105555"/>
              </a:lnSpc>
              <a:spcBef>
                <a:spcPts val="0"/>
              </a:spcBef>
            </a:pPr>
            <a:r>
              <a:rPr lang="en-US" sz="1000" dirty="0">
                <a:solidFill>
                  <a:schemeClr val="dk2"/>
                </a:solidFill>
              </a:rPr>
              <a:t>Once a session has been prepared and started, the session will still need to be unlocked, you can unlock the session as soon as a session has been started.  The unlock and lock functionality is an added security measure.   When session are started, any test in ready or resumed status could be accessed using the student authorization ticket.   This new functionality allows you to lock (and unlock) student tests.   This could be utilized for students that are absent on the day of testing and need to make up the test at a later date.</a:t>
            </a:r>
            <a:endParaRPr sz="1000" dirty="0">
              <a:solidFill>
                <a:schemeClr val="dk2"/>
              </a:solidFill>
            </a:endParaRPr>
          </a:p>
          <a:p>
            <a:pPr>
              <a:spcBef>
                <a:spcPts val="0"/>
              </a:spcBef>
            </a:pPr>
            <a:endParaRPr dirty="0"/>
          </a:p>
        </p:txBody>
      </p:sp>
      <p:sp>
        <p:nvSpPr>
          <p:cNvPr id="651" name="Shape 6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9852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latin typeface="Arial" pitchFamily="34" charset="0"/>
              </a:rPr>
              <a:t>This chart provides procedures to follow to resolve certain scenarios.  For example: If Student Name or Student FL ID Number is incorrect for a student who was PREIDENTIFIED IN PEARSON</a:t>
            </a:r>
            <a:r>
              <a:rPr lang="en-US" sz="1000" baseline="0" dirty="0">
                <a:latin typeface="Arial" pitchFamily="34" charset="0"/>
              </a:rPr>
              <a:t> by preid file upload</a:t>
            </a:r>
            <a:r>
              <a:rPr lang="en-US" sz="1000" dirty="0">
                <a:latin typeface="Arial" pitchFamily="34" charset="0"/>
              </a:rPr>
              <a:t>…You will need to Delete the student from PearsonAccess, and then add a new student record with correct information. </a:t>
            </a:r>
          </a:p>
          <a:p>
            <a:r>
              <a:rPr lang="en-US" sz="1000" dirty="0">
                <a:latin typeface="Arial" pitchFamily="34" charset="0"/>
              </a:rPr>
              <a:t>Note: Deleting a Student means: you must remove the test assignment, when you want to delete the student although technically you won’t completely delete the record-removing the test will prevent the student from being assigned to a test session.  </a:t>
            </a:r>
          </a:p>
          <a:p>
            <a:endParaRPr lang="en-US" sz="1000" dirty="0">
              <a:latin typeface="Arial" pitchFamily="34" charset="0"/>
            </a:endParaRPr>
          </a:p>
          <a:p>
            <a:r>
              <a:rPr lang="en-US" sz="1000" dirty="0">
                <a:latin typeface="Arial" pitchFamily="34" charset="0"/>
              </a:rPr>
              <a:t>You will only need to add students to PearsonAccess if they are not included in your PreID file.  If a student transfers from another school to your school, you cannot change their enrollment.  You must add the student from scratch as a new student to your school.  Note that when adding students:  the student name must be entered in all caps 17 character limit for last name and 12 character limit for the first name.  Also keep in mind that when you enter the class name – it has to be in all caps and it has 12 character limit- you may use the default class name</a:t>
            </a:r>
            <a:r>
              <a:rPr lang="en-US" sz="1000" baseline="0" dirty="0">
                <a:latin typeface="Arial" pitchFamily="34" charset="0"/>
              </a:rPr>
              <a:t> FL CLASS or create a new class.  Student Name or Student FL ID # entered manually incorrectly, can be corrected by Pearson.  You will need to call in the correction to SAET and we will contact Pearson. The correction will be made before the student tests or After he/she tests.</a:t>
            </a:r>
          </a:p>
          <a:p>
            <a:endParaRPr lang="en-US" sz="1000" baseline="0" dirty="0">
              <a:latin typeface="Arial" pitchFamily="34" charset="0"/>
            </a:endParaRPr>
          </a:p>
          <a:p>
            <a:r>
              <a:rPr lang="en-US" sz="1000" dirty="0">
                <a:latin typeface="Arial" pitchFamily="34" charset="0"/>
              </a:rPr>
              <a:t>Students that are absent may be moved to a make-up session.  You must reprint the Student Authorization Ticket if a student is moved. A student that withdraws from your school, you simply remove the student from the test session, no further action is required.</a:t>
            </a: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A1D1B211-59B1-4F7D-813A-708978FB8E80}" type="slidenum">
              <a:rPr lang="en-US" sz="1200" b="0" smtClean="0">
                <a:latin typeface="Arial" pitchFamily="34" charset="0"/>
              </a:rPr>
              <a:pPr eaLnBrk="1" hangingPunct="1"/>
              <a:t>98</a:t>
            </a:fld>
            <a:endParaRPr lang="en-US" sz="1200" b="0" dirty="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proctor caching</a:t>
            </a:r>
            <a:r>
              <a:rPr lang="en-US" sz="1200" baseline="0" dirty="0"/>
              <a:t> software has to be installed on the proctor cache computer. This task will be completed by district ITS staff; as well as configure the browser settings for caching content.  </a:t>
            </a:r>
          </a:p>
          <a:p>
            <a:endParaRPr lang="en-US" sz="1200" baseline="0" dirty="0"/>
          </a:p>
          <a:p>
            <a:r>
              <a:rPr lang="en-US" sz="1200" baseline="0" dirty="0"/>
              <a:t>School assessment coordinators will need to click on “Proctor Caching button” found in each test session to cache the test session. Test content can be cached </a:t>
            </a:r>
            <a:r>
              <a:rPr lang="en-US" sz="1200" b="1" kern="1200" dirty="0">
                <a:solidFill>
                  <a:srgbClr val="7030A0"/>
                </a:solidFill>
                <a:latin typeface="Arial" pitchFamily="34" charset="0"/>
                <a:ea typeface="+mn-ea"/>
                <a:cs typeface="+mn-cs"/>
              </a:rPr>
              <a:t>a week prior to the testing window. </a:t>
            </a:r>
            <a:r>
              <a:rPr lang="en-US" sz="1200" baseline="0" dirty="0"/>
              <a:t>If you create make-up sessions during the testing window, those sessions must also be cached.</a:t>
            </a:r>
            <a:endParaRPr lang="en-US" sz="1200"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99</a:t>
            </a:fld>
            <a:endParaRPr lang="en-US" dirty="0"/>
          </a:p>
        </p:txBody>
      </p:sp>
    </p:spTree>
    <p:extLst>
      <p:ext uri="{BB962C8B-B14F-4D97-AF65-F5344CB8AC3E}">
        <p14:creationId xmlns:p14="http://schemas.microsoft.com/office/powerpoint/2010/main" val="11423214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698">
              <a:defRPr/>
            </a:pPr>
            <a:r>
              <a:rPr lang="en-US" dirty="0">
                <a:latin typeface="Verdana" panose="020B0604030504040204" pitchFamily="34" charset="0"/>
                <a:ea typeface="Verdana" panose="020B0604030504040204" pitchFamily="34" charset="0"/>
                <a:cs typeface="Verdana" panose="020B0604030504040204" pitchFamily="34" charset="0"/>
              </a:rPr>
              <a:t>Enter</a:t>
            </a:r>
            <a:r>
              <a:rPr lang="en-US" i="1" dirty="0">
                <a:latin typeface="Verdana" panose="020B0604030504040204" pitchFamily="34" charset="0"/>
                <a:ea typeface="Verdana" panose="020B0604030504040204" pitchFamily="34" charset="0"/>
                <a:cs typeface="Verdana" panose="020B0604030504040204" pitchFamily="34" charset="0"/>
              </a:rPr>
              <a:t> TestNav Configurations</a:t>
            </a:r>
            <a:r>
              <a:rPr lang="en-US" dirty="0">
                <a:latin typeface="Verdana" panose="020B0604030504040204" pitchFamily="34" charset="0"/>
                <a:ea typeface="Verdana" panose="020B0604030504040204" pitchFamily="34" charset="0"/>
                <a:cs typeface="Verdana" panose="020B0604030504040204" pitchFamily="34" charset="0"/>
              </a:rPr>
              <a:t> in PearsonAccess</a:t>
            </a:r>
            <a:r>
              <a:rPr lang="en-US" baseline="30000" dirty="0">
                <a:latin typeface="Verdana" panose="020B0604030504040204" pitchFamily="34" charset="0"/>
                <a:ea typeface="Verdana" panose="020B0604030504040204" pitchFamily="34" charset="0"/>
                <a:cs typeface="Verdana" panose="020B0604030504040204" pitchFamily="34" charset="0"/>
              </a:rPr>
              <a:t>next</a:t>
            </a:r>
            <a:r>
              <a:rPr lang="en-US" dirty="0">
                <a:latin typeface="Verdana" panose="020B0604030504040204" pitchFamily="34" charset="0"/>
                <a:ea typeface="Verdana" panose="020B0604030504040204" pitchFamily="34" charset="0"/>
                <a:cs typeface="Verdana" panose="020B0604030504040204" pitchFamily="34" charset="0"/>
              </a:rPr>
              <a:t> to manage proctor caching computer configurations and response file save </a:t>
            </a:r>
            <a:r>
              <a:rPr lang="en-US" dirty="0"/>
              <a:t>locations</a:t>
            </a:r>
            <a:r>
              <a:rPr lang="en-US" dirty="0">
                <a:latin typeface="Verdana" panose="020B0604030504040204" pitchFamily="34" charset="0"/>
                <a:ea typeface="Verdana" panose="020B0604030504040204" pitchFamily="34" charset="0"/>
                <a:cs typeface="Verdana" panose="020B0604030504040204" pitchFamily="34" charset="0"/>
              </a:rPr>
              <a:t>.  </a:t>
            </a:r>
          </a:p>
          <a:p>
            <a:pPr defTabSz="474698">
              <a:defRPr/>
            </a:pPr>
            <a:r>
              <a:rPr lang="en-US" dirty="0">
                <a:latin typeface="Verdana" panose="020B0604030504040204" pitchFamily="34" charset="0"/>
                <a:ea typeface="Verdana" panose="020B0604030504040204" pitchFamily="34" charset="0"/>
                <a:cs typeface="Verdana" panose="020B0604030504040204" pitchFamily="34" charset="0"/>
              </a:rPr>
              <a:t>This is an important step! Configuration</a:t>
            </a:r>
            <a:r>
              <a:rPr lang="en-US" baseline="0" dirty="0">
                <a:latin typeface="Verdana" panose="020B0604030504040204" pitchFamily="34" charset="0"/>
                <a:ea typeface="Verdana" panose="020B0604030504040204" pitchFamily="34" charset="0"/>
                <a:cs typeface="Verdana" panose="020B0604030504040204" pitchFamily="34" charset="0"/>
              </a:rPr>
              <a:t> needs to take place in order to cache test content. Proctor Cache does not automatically do it. Save response files (SRFs) are back-up locations in case Pearson needs to locate log files to recover student responses if an issue occurred. </a:t>
            </a:r>
          </a:p>
          <a:p>
            <a:pPr defTabSz="474698">
              <a:defRPr/>
            </a:pPr>
            <a:r>
              <a:rPr lang="en-US" baseline="0" dirty="0">
                <a:latin typeface="Verdana" panose="020B0604030504040204" pitchFamily="34" charset="0"/>
                <a:ea typeface="Verdana" panose="020B0604030504040204" pitchFamily="34" charset="0"/>
                <a:cs typeface="Verdana" panose="020B0604030504040204" pitchFamily="34" charset="0"/>
              </a:rPr>
              <a:t>Enter details including: configuration name, your organization(s), computer name, the Proctor Caching machine IP address, enter port 4480 to configure Proctor Caching. </a:t>
            </a:r>
          </a:p>
          <a:p>
            <a:pPr defTabSz="474698">
              <a:defRPr/>
            </a:pPr>
            <a:r>
              <a:rPr lang="en-US" dirty="0"/>
              <a:t>For SRFs as a default, TestNav creates a Pearson directory in the home directory of the testing computer. It is recommended to create a secondary location. If you are using Android, Chromebooks or iPad devices there is only one save file location and is not customizable.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100</a:t>
            </a:fld>
            <a:endParaRPr lang="en-US" dirty="0"/>
          </a:p>
        </p:txBody>
      </p:sp>
    </p:spTree>
    <p:extLst>
      <p:ext uri="{BB962C8B-B14F-4D97-AF65-F5344CB8AC3E}">
        <p14:creationId xmlns:p14="http://schemas.microsoft.com/office/powerpoint/2010/main" val="9833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550DCE-6608-4AB8-8402-7BFC7925EC7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C71106-A11C-4AAD-BAF8-D9A668F2AB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1AED3C-F9F3-4E21-A216-F8A7FDDA085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600B9F-875E-452B-B762-C0B1955524F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180155-76E9-4F64-822B-8EFE902AB234}" type="slidenum">
              <a:rPr lang="en-US"/>
              <a:pPr>
                <a:defRPr/>
              </a:pPr>
              <a:t>‹#›</a:t>
            </a:fld>
            <a:endParaRPr lang="en-US" dirty="0"/>
          </a:p>
        </p:txBody>
      </p:sp>
    </p:spTree>
    <p:extLst>
      <p:ext uri="{BB962C8B-B14F-4D97-AF65-F5344CB8AC3E}">
        <p14:creationId xmlns:p14="http://schemas.microsoft.com/office/powerpoint/2010/main" val="2067536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2274129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buClr>
                <a:srgbClr val="202659"/>
              </a:buClr>
              <a:defRPr>
                <a:solidFill>
                  <a:srgbClr val="000000"/>
                </a:solidFill>
                <a:latin typeface="+mn-lt"/>
                <a:cs typeface="Franklin Gothic Book" pitchFamily="34" charset="0"/>
              </a:defRPr>
            </a:lvl1pPr>
            <a:lvl2pPr>
              <a:buClr>
                <a:srgbClr val="202659"/>
              </a:buClr>
              <a:defRPr sz="1800">
                <a:solidFill>
                  <a:srgbClr val="000000"/>
                </a:solidFill>
                <a:latin typeface="+mn-lt"/>
                <a:cs typeface="Franklin Gothic Book" pitchFamily="34" charset="0"/>
              </a:defRPr>
            </a:lvl2pPr>
            <a:lvl3pPr>
              <a:buClr>
                <a:srgbClr val="202659"/>
              </a:buClr>
              <a:defRPr sz="1400" baseline="0">
                <a:solidFill>
                  <a:srgbClr val="000000"/>
                </a:solidFill>
                <a:latin typeface="+mn-lt"/>
                <a:cs typeface="Franklin Gothic Book" pitchFamily="34" charset="0"/>
              </a:defRPr>
            </a:lvl3pPr>
            <a:lvl4pPr marL="915988" indent="-228600">
              <a:buClr>
                <a:srgbClr val="202659"/>
              </a:buClr>
              <a:defRPr sz="1400" baseline="0">
                <a:solidFill>
                  <a:srgbClr val="000000"/>
                </a:solidFill>
                <a:latin typeface="+mn-lt"/>
                <a:cs typeface="Arial" pitchFamily="34" charset="0"/>
              </a:defRPr>
            </a:lvl4pPr>
            <a:lvl5pPr marL="1143000" indent="-228600">
              <a:buClr>
                <a:srgbClr val="202659"/>
              </a:buClr>
              <a:defRPr sz="1400" baseline="0">
                <a:solidFill>
                  <a:srgbClr val="000000"/>
                </a:solidFill>
                <a:latin typeface="+mn-lt"/>
                <a:cs typeface="Arial" pitchFamily="34" charset="0"/>
              </a:defRPr>
            </a:lvl5pPr>
            <a:lvl6pPr marL="1377950" indent="-228600">
              <a:buClr>
                <a:srgbClr val="202659"/>
              </a:buClr>
              <a:defRPr sz="1400" baseline="0">
                <a:solidFill>
                  <a:srgbClr val="000000"/>
                </a:solidFill>
                <a:latin typeface="+mn-lt"/>
              </a:defRPr>
            </a:lvl6pPr>
            <a:lvl7pPr marL="1597025" indent="-228600">
              <a:buClr>
                <a:srgbClr val="202659"/>
              </a:buClr>
              <a:defRPr sz="1400" baseline="0">
                <a:solidFill>
                  <a:srgbClr val="000000"/>
                </a:solidFill>
                <a:latin typeface="+mn-lt"/>
              </a:defRPr>
            </a:lvl7pPr>
            <a:lvl8pPr marL="1830388" indent="-228600">
              <a:buClr>
                <a:srgbClr val="202659"/>
              </a:buClr>
              <a:defRPr sz="1400" baseline="0">
                <a:solidFill>
                  <a:srgbClr val="000000"/>
                </a:solidFill>
                <a:latin typeface="+mn-lt"/>
              </a:defRPr>
            </a:lvl8pPr>
            <a:lvl9pPr marL="2057400" indent="-228600">
              <a:buClr>
                <a:srgbClr val="202659"/>
              </a:buClr>
              <a:defRPr sz="1400" baseline="0">
                <a:solidFill>
                  <a:srgbClr val="000000"/>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410915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227412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82588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2931897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396440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5FEE4F-37A3-4190-B8E7-BFCFD90633D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195139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3560517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37280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E3A9D6-31AD-4E13-B77B-56F7132ACFE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E9B429-3E39-41C3-AF96-D0A2385ABCC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9D2CE8F-F9F9-4342-A1B5-FF442A8A497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9D3492B-9636-43A9-B705-AA4F6CBD0B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BE8CA3-34B2-4CE2-B565-3506E60AEC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C08A81-6061-4390-88D3-E676326C80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20C12B9-7856-4CB6-8B32-D42DA46699B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E1849FD-54B2-46C7-B8C3-97F498384177}" type="slidenum">
              <a:rPr lang="en-US"/>
              <a:pPr>
                <a:defRPr/>
              </a:pPr>
              <a:t>‹#›</a:t>
            </a:fld>
            <a:endParaRPr lang="en-US" dirty="0"/>
          </a:p>
        </p:txBody>
      </p:sp>
      <p:sp>
        <p:nvSpPr>
          <p:cNvPr id="1039" name="Line 15"/>
          <p:cNvSpPr>
            <a:spLocks noChangeShapeType="1"/>
          </p:cNvSpPr>
          <p:nvPr/>
        </p:nvSpPr>
        <p:spPr bwMode="auto">
          <a:xfrm>
            <a:off x="0" y="1752600"/>
            <a:ext cx="9144000" cy="0"/>
          </a:xfrm>
          <a:prstGeom prst="line">
            <a:avLst/>
          </a:prstGeom>
          <a:noFill/>
          <a:ln w="50800">
            <a:solidFill>
              <a:schemeClr val="tx1"/>
            </a:solidFill>
            <a:round/>
            <a:headEnd/>
            <a:tailEnd/>
          </a:ln>
          <a:effectLst/>
        </p:spPr>
        <p:txBody>
          <a:bodyPr/>
          <a:lstStyle/>
          <a:p>
            <a:pPr>
              <a:defRPr/>
            </a:pPr>
            <a:endParaRPr lang="en-US" dirty="0"/>
          </a:p>
        </p:txBody>
      </p:sp>
      <p:sp>
        <p:nvSpPr>
          <p:cNvPr id="1096" name="Text Box 72"/>
          <p:cNvSpPr txBox="1">
            <a:spLocks noChangeArrowheads="1"/>
          </p:cNvSpPr>
          <p:nvPr/>
        </p:nvSpPr>
        <p:spPr bwMode="auto">
          <a:xfrm>
            <a:off x="1219200" y="2743200"/>
            <a:ext cx="6248400" cy="3667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0"/>
            <a:ext cx="9144000" cy="1752600"/>
          </a:xfrm>
          <a:prstGeom prst="rect">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4" name="Picture 12"/>
          <p:cNvPicPr>
            <a:picLocks noChangeAspect="1" noChangeArrowheads="1"/>
          </p:cNvPicPr>
          <p:nvPr userDrawn="1"/>
        </p:nvPicPr>
        <p:blipFill>
          <a:blip r:embed="rId24" cstate="print"/>
          <a:srcRect/>
          <a:stretch>
            <a:fillRect/>
          </a:stretch>
        </p:blipFill>
        <p:spPr bwMode="auto">
          <a:xfrm>
            <a:off x="6348413" y="15875"/>
            <a:ext cx="2795587" cy="173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705" r:id="rId22"/>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10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0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1.xml"/><Relationship Id="rId1" Type="http://schemas.openxmlformats.org/officeDocument/2006/relationships/slideLayout" Target="../slideLayouts/slideLayout22.xml"/><Relationship Id="rId4" Type="http://schemas.openxmlformats.org/officeDocument/2006/relationships/image" Target="../media/image124.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mailto:Florida@support.pearson.com"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7" Type="http://schemas.openxmlformats.org/officeDocument/2006/relationships/hyperlink" Target="mailto:RAvila@dadeschools.net"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hyperlink" Target="mailto:JPerez@dadeschools.net" TargetMode="External"/><Relationship Id="rId5" Type="http://schemas.openxmlformats.org/officeDocument/2006/relationships/hyperlink" Target="mailto:ksierra@dadeschools.net" TargetMode="External"/><Relationship Id="rId4" Type="http://schemas.openxmlformats.org/officeDocument/2006/relationships/hyperlink" Target="mailto:mugando@dadeschools.net"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fl.pearsonaccessnext.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fsassessments.org/test-administration/"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www.fsassessments.org/test-administration/ta-training-site"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hyperlink" Target="mailto:fsahelpdesk@air.or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fl.pearsonaccessnext.com/f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avocet.pearson.com/FL/Home"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73.xml.rels><?xml version="1.0" encoding="UTF-8" standalone="yes"?>
<Relationships xmlns="http://schemas.openxmlformats.org/package/2006/relationships"><Relationship Id="rId3" Type="http://schemas.openxmlformats.org/officeDocument/2006/relationships/hyperlink" Target="http://www.fl.pearsonaccessnext.co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4.xml.rels><?xml version="1.0" encoding="UTF-8" standalone="yes"?>
<Relationships xmlns="http://schemas.openxmlformats.org/package/2006/relationships"><Relationship Id="rId3" Type="http://schemas.openxmlformats.org/officeDocument/2006/relationships/hyperlink" Target="http://www.flassessments.com/TestNav8"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hyperlink" Target="http://www.fl.pearsonaccessnext.com/"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8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9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9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2743200"/>
            <a:ext cx="8686800" cy="1600200"/>
          </a:xfrm>
        </p:spPr>
        <p:txBody>
          <a:bodyPr/>
          <a:lstStyle/>
          <a:p>
            <a:pPr algn="ctr" eaLnBrk="1" hangingPunct="1">
              <a:lnSpc>
                <a:spcPct val="100000"/>
              </a:lnSpc>
            </a:pPr>
            <a:r>
              <a:rPr lang="en-US" b="1" dirty="0"/>
              <a:t>2016-17 </a:t>
            </a:r>
            <a:br>
              <a:rPr lang="en-US" b="1" dirty="0"/>
            </a:br>
            <a:r>
              <a:rPr lang="en-US" b="1" dirty="0"/>
              <a:t>New Test Chairperson</a:t>
            </a:r>
            <a:br>
              <a:rPr lang="en-US" b="1" dirty="0"/>
            </a:br>
            <a:r>
              <a:rPr lang="en-US" b="1" dirty="0"/>
              <a:t>Computer-Based Testing (CBT) </a:t>
            </a:r>
            <a:br>
              <a:rPr lang="en-US" b="1" dirty="0"/>
            </a:br>
            <a:r>
              <a:rPr lang="en-US" b="1" dirty="0"/>
              <a:t>Training Materials</a:t>
            </a:r>
            <a:br>
              <a:rPr lang="en-US" sz="3600" dirty="0"/>
            </a:br>
            <a:endParaRPr lang="en-US" sz="3200" dirty="0"/>
          </a:p>
        </p:txBody>
      </p:sp>
      <p:sp>
        <p:nvSpPr>
          <p:cNvPr id="2051" name="Rectangle 3"/>
          <p:cNvSpPr>
            <a:spLocks noGrp="1" noChangeArrowheads="1"/>
          </p:cNvSpPr>
          <p:nvPr>
            <p:ph type="subTitle" idx="1"/>
          </p:nvPr>
        </p:nvSpPr>
        <p:spPr>
          <a:xfrm>
            <a:off x="685800" y="4724400"/>
            <a:ext cx="7848600" cy="1066800"/>
          </a:xfrm>
          <a:noFill/>
        </p:spPr>
        <p:txBody>
          <a:bodyPr/>
          <a:lstStyle/>
          <a:p>
            <a:r>
              <a:rPr lang="en-US" sz="4000" b="1" dirty="0">
                <a:latin typeface="+mj-lt"/>
              </a:rPr>
              <a:t>FSA and NGSSS Assessments</a:t>
            </a:r>
          </a:p>
        </p:txBody>
      </p:sp>
      <p:sp>
        <p:nvSpPr>
          <p:cNvPr id="2052" name="Slide Number Placeholder 5"/>
          <p:cNvSpPr>
            <a:spLocks noGrp="1"/>
          </p:cNvSpPr>
          <p:nvPr>
            <p:ph type="sldNum" sz="quarter" idx="12"/>
          </p:nvPr>
        </p:nvSpPr>
        <p:spPr>
          <a:noFill/>
        </p:spPr>
        <p:txBody>
          <a:bodyPr/>
          <a:lstStyle/>
          <a:p>
            <a:fld id="{1BC7892B-9A8E-4A56-9987-6C337E517FD9}" type="slidenum">
              <a:rPr lang="en-US" smtClean="0"/>
              <a:pPr/>
              <a:t>1</a:t>
            </a:fld>
            <a:endParaRPr lang="en-US" dirty="0"/>
          </a:p>
        </p:txBody>
      </p:sp>
      <p:pic>
        <p:nvPicPr>
          <p:cNvPr id="2054" name="Picture 6"/>
          <p:cNvPicPr>
            <a:picLocks noChangeArrowheads="1"/>
          </p:cNvPicPr>
          <p:nvPr/>
        </p:nvPicPr>
        <p:blipFill>
          <a:blip r:embed="rId3" cstate="print"/>
          <a:srcRect/>
          <a:stretch>
            <a:fillRect/>
          </a:stretch>
        </p:blipFill>
        <p:spPr bwMode="auto">
          <a:xfrm>
            <a:off x="2422094" y="0"/>
            <a:ext cx="3429000" cy="175259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5737413" y="0"/>
            <a:ext cx="3406587" cy="1752599"/>
          </a:xfrm>
          <a:prstGeom prst="rect">
            <a:avLst/>
          </a:prstGeom>
          <a:noFill/>
          <a:ln w="9525">
            <a:noFill/>
            <a:miter lim="800000"/>
            <a:headEnd/>
            <a:tailEnd/>
          </a:ln>
        </p:spPr>
      </p:pic>
      <p:sp>
        <p:nvSpPr>
          <p:cNvPr id="2" name="Rectangle 1"/>
          <p:cNvSpPr/>
          <p:nvPr/>
        </p:nvSpPr>
        <p:spPr>
          <a:xfrm>
            <a:off x="2286000" y="-32439"/>
            <a:ext cx="4572000" cy="2862322"/>
          </a:xfrm>
          <a:prstGeom prst="rect">
            <a:avLst/>
          </a:prstGeo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 y="-2584"/>
            <a:ext cx="2447925" cy="175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33400"/>
            <a:ext cx="7543800" cy="1176338"/>
          </a:xfrm>
        </p:spPr>
        <p:txBody>
          <a:bodyPr>
            <a:noAutofit/>
          </a:bodyPr>
          <a:lstStyle/>
          <a:p>
            <a:pPr algn="l"/>
            <a:r>
              <a:rPr lang="en-US" sz="4000" dirty="0"/>
              <a:t>FSA</a:t>
            </a:r>
            <a:br>
              <a:rPr lang="en-US" sz="4000" dirty="0"/>
            </a:br>
            <a:r>
              <a:rPr lang="en-US" sz="4000" dirty="0"/>
              <a:t>TIDE User Roles</a:t>
            </a:r>
          </a:p>
        </p:txBody>
      </p:sp>
      <p:sp>
        <p:nvSpPr>
          <p:cNvPr id="13" name="Slide Number Placeholder 12"/>
          <p:cNvSpPr>
            <a:spLocks noGrp="1"/>
          </p:cNvSpPr>
          <p:nvPr>
            <p:ph type="sldNum" sz="quarter" idx="12"/>
          </p:nvPr>
        </p:nvSpPr>
        <p:spPr/>
        <p:txBody>
          <a:bodyPr/>
          <a:lstStyle/>
          <a:p>
            <a:fld id="{89E68A67-840E-41CC-BCED-62C4D3E9E886}" type="slidenum">
              <a:rPr lang="en-US" smtClean="0"/>
              <a:pPr/>
              <a:t>10</a:t>
            </a:fld>
            <a:endParaRPr lang="en-US" dirty="0"/>
          </a:p>
        </p:txBody>
      </p:sp>
      <p:sp>
        <p:nvSpPr>
          <p:cNvPr id="15" name="TextBox 14"/>
          <p:cNvSpPr txBox="1"/>
          <p:nvPr/>
        </p:nvSpPr>
        <p:spPr>
          <a:xfrm>
            <a:off x="137092" y="2209800"/>
            <a:ext cx="4434908" cy="2385268"/>
          </a:xfrm>
          <a:prstGeom prst="rect">
            <a:avLst/>
          </a:prstGeom>
          <a:noFill/>
        </p:spPr>
        <p:txBody>
          <a:bodyPr wrap="square" rtlCol="0">
            <a:spAutoFit/>
          </a:bodyPr>
          <a:lstStyle/>
          <a:p>
            <a:pPr marL="514350" indent="-514350" fontAlgn="base">
              <a:spcBef>
                <a:spcPct val="20000"/>
              </a:spcBef>
              <a:spcAft>
                <a:spcPts val="600"/>
              </a:spcAft>
              <a:buFont typeface="Arial" pitchFamily="34" charset="0"/>
              <a:buChar char="•"/>
            </a:pPr>
            <a:r>
              <a:rPr lang="en-US" sz="2000" dirty="0">
                <a:cs typeface="Arial" pitchFamily="34" charset="0"/>
              </a:rPr>
              <a:t>TIDE is organized by user role and access to certain tasks and functions are assigned to specific roles. </a:t>
            </a:r>
          </a:p>
          <a:p>
            <a:pPr marL="514350" indent="-514350" fontAlgn="base">
              <a:spcBef>
                <a:spcPct val="20000"/>
              </a:spcBef>
              <a:spcAft>
                <a:spcPts val="600"/>
              </a:spcAft>
              <a:buFont typeface="Arial" pitchFamily="34" charset="0"/>
              <a:buChar char="•"/>
            </a:pPr>
            <a:r>
              <a:rPr lang="en-US" sz="2000" dirty="0">
                <a:cs typeface="Arial" pitchFamily="34" charset="0"/>
              </a:rPr>
              <a:t>A detailed list of roles and their access to tasks are available in the TIDE User Guide. </a:t>
            </a:r>
            <a:endParaRPr lang="en-US" sz="2000" dirty="0"/>
          </a:p>
        </p:txBody>
      </p:sp>
      <p:graphicFrame>
        <p:nvGraphicFramePr>
          <p:cNvPr id="4" name="Diagram 3"/>
          <p:cNvGraphicFramePr/>
          <p:nvPr>
            <p:extLst>
              <p:ext uri="{D42A27DB-BD31-4B8C-83A1-F6EECF244321}">
                <p14:modId xmlns:p14="http://schemas.microsoft.com/office/powerpoint/2010/main" val="3882280944"/>
              </p:ext>
            </p:extLst>
          </p:nvPr>
        </p:nvGraphicFramePr>
        <p:xfrm>
          <a:off x="4191000" y="2209800"/>
          <a:ext cx="4826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0011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NGSSS </a:t>
            </a:r>
            <a:r>
              <a:rPr lang="en-US" dirty="0">
                <a:cs typeface="Tahoma" pitchFamily="34" charset="0"/>
              </a:rPr>
              <a:t>PearsonAccess:</a:t>
            </a:r>
            <a:br>
              <a:rPr lang="en-US" dirty="0">
                <a:cs typeface="Tahoma" pitchFamily="34" charset="0"/>
              </a:rPr>
            </a:br>
            <a:r>
              <a:rPr lang="en-US" dirty="0">
                <a:cs typeface="Tahoma" pitchFamily="34" charset="0"/>
              </a:rPr>
              <a:t>Technology Coordinator</a:t>
            </a:r>
            <a:br>
              <a:rPr lang="en-US" dirty="0">
                <a:cs typeface="Tahoma" pitchFamily="34" charset="0"/>
              </a:rPr>
            </a:br>
            <a:r>
              <a:rPr lang="en-US" dirty="0">
                <a:cs typeface="Tahoma" pitchFamily="34" charset="0"/>
              </a:rPr>
              <a:t>Configure TestNav</a:t>
            </a:r>
            <a:endParaRPr lang="en-US" dirty="0"/>
          </a:p>
        </p:txBody>
      </p:sp>
      <p:sp>
        <p:nvSpPr>
          <p:cNvPr id="4" name="Slide Number Placeholder 3"/>
          <p:cNvSpPr>
            <a:spLocks noGrp="1"/>
          </p:cNvSpPr>
          <p:nvPr>
            <p:ph type="sldNum" sz="quarter" idx="12"/>
          </p:nvPr>
        </p:nvSpPr>
        <p:spPr/>
        <p:txBody>
          <a:bodyPr/>
          <a:lstStyle/>
          <a:p>
            <a:pPr>
              <a:defRPr/>
            </a:pPr>
            <a:fld id="{E4600B9F-875E-452B-B762-C0B1955524F8}" type="slidenum">
              <a:rPr lang="en-US" smtClean="0"/>
              <a:pPr>
                <a:defRPr/>
              </a:pPr>
              <a:t>100</a:t>
            </a:fld>
            <a:endParaRPr lang="en-US" dirty="0"/>
          </a:p>
        </p:txBody>
      </p:sp>
      <p:sp>
        <p:nvSpPr>
          <p:cNvPr id="5" name="Rectangle 4"/>
          <p:cNvSpPr/>
          <p:nvPr/>
        </p:nvSpPr>
        <p:spPr>
          <a:xfrm>
            <a:off x="364966" y="1828800"/>
            <a:ext cx="8229600" cy="1323439"/>
          </a:xfrm>
          <a:prstGeom prst="rect">
            <a:avLst/>
          </a:prstGeom>
        </p:spPr>
        <p:txBody>
          <a:bodyPr wrap="square">
            <a:spAutoFit/>
          </a:bodyPr>
          <a:lstStyle/>
          <a:p>
            <a:pPr marL="285750" indent="-285750">
              <a:buFont typeface="Arial" panose="020B0604020202020204" pitchFamily="34" charset="0"/>
              <a:buChar char="•"/>
            </a:pPr>
            <a:r>
              <a:rPr lang="en-US" sz="2000" dirty="0"/>
              <a:t>Enter TestNav Configurations in PearsonAccess</a:t>
            </a:r>
            <a:r>
              <a:rPr lang="en-US" sz="2000" baseline="30000" dirty="0"/>
              <a:t>next</a:t>
            </a:r>
            <a:r>
              <a:rPr lang="en-US" sz="2000" dirty="0"/>
              <a:t> to manage proctor caching computer configurations and response file save locations.  This is the same process districts have used in PearsonAccess.</a:t>
            </a:r>
          </a:p>
        </p:txBody>
      </p:sp>
      <p:pic>
        <p:nvPicPr>
          <p:cNvPr id="6" name="Picture 5"/>
          <p:cNvPicPr>
            <a:picLocks noChangeAspect="1"/>
          </p:cNvPicPr>
          <p:nvPr/>
        </p:nvPicPr>
        <p:blipFill>
          <a:blip r:embed="rId3"/>
          <a:stretch>
            <a:fillRect/>
          </a:stretch>
        </p:blipFill>
        <p:spPr>
          <a:xfrm>
            <a:off x="1413212" y="3228439"/>
            <a:ext cx="6133108" cy="3530255"/>
          </a:xfrm>
          <a:prstGeom prst="rect">
            <a:avLst/>
          </a:prstGeom>
        </p:spPr>
      </p:pic>
    </p:spTree>
    <p:extLst>
      <p:ext uri="{BB962C8B-B14F-4D97-AF65-F5344CB8AC3E}">
        <p14:creationId xmlns:p14="http://schemas.microsoft.com/office/powerpoint/2010/main" val="24990529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14" y="609600"/>
            <a:ext cx="8229600" cy="990600"/>
          </a:xfrm>
        </p:spPr>
        <p:txBody>
          <a:bodyPr/>
          <a:lstStyle/>
          <a:p>
            <a:pPr>
              <a:lnSpc>
                <a:spcPct val="100000"/>
              </a:lnSpc>
              <a:spcBef>
                <a:spcPts val="0"/>
              </a:spcBef>
              <a:buClr>
                <a:schemeClr val="dk2"/>
              </a:buClr>
              <a:buSzPct val="25000"/>
            </a:pPr>
            <a:r>
              <a:rPr lang="en-US" dirty="0"/>
              <a:t>NGSSS </a:t>
            </a:r>
            <a:r>
              <a:rPr lang="en-US" dirty="0">
                <a:cs typeface="Tahoma" pitchFamily="34" charset="0"/>
              </a:rPr>
              <a:t>PearsonAccess:</a:t>
            </a:r>
            <a:br>
              <a:rPr lang="en-US" dirty="0">
                <a:cs typeface="Tahoma" pitchFamily="34" charset="0"/>
              </a:rPr>
            </a:br>
            <a:r>
              <a:rPr lang="en-US" dirty="0">
                <a:solidFill>
                  <a:schemeClr val="tx2"/>
                </a:solidFill>
              </a:rPr>
              <a:t>Precache by Test</a:t>
            </a:r>
          </a:p>
        </p:txBody>
      </p:sp>
      <p:sp>
        <p:nvSpPr>
          <p:cNvPr id="7" name="Content Placeholder 6"/>
          <p:cNvSpPr>
            <a:spLocks noGrp="1"/>
          </p:cNvSpPr>
          <p:nvPr>
            <p:ph sz="half" idx="2"/>
          </p:nvPr>
        </p:nvSpPr>
        <p:spPr>
          <a:xfrm>
            <a:off x="3222823" y="1752599"/>
            <a:ext cx="5844977" cy="3886201"/>
          </a:xfrm>
        </p:spPr>
        <p:txBody>
          <a:bodyPr/>
          <a:lstStyle/>
          <a:p>
            <a:pPr marL="285750" indent="-285750">
              <a:buClr>
                <a:schemeClr val="tx1"/>
              </a:buClr>
              <a:buFont typeface="Arial" panose="020B0604020202020204" pitchFamily="34" charset="0"/>
              <a:buChar char="•"/>
            </a:pPr>
            <a:r>
              <a:rPr lang="en-US" sz="2400" dirty="0">
                <a:solidFill>
                  <a:schemeClr val="tx1"/>
                </a:solidFill>
                <a:latin typeface="+mn-lt"/>
                <a:cs typeface="Lato Medium" panose="020F0502020204030203" pitchFamily="34" charset="0"/>
              </a:rPr>
              <a:t>After configuring TestNav, creating test sessions and adding students to test sessions, you will be able to download, or precache, the test content to the designated caching computer/server.</a:t>
            </a:r>
          </a:p>
          <a:p>
            <a:pPr marL="285750" indent="-285750">
              <a:buClr>
                <a:schemeClr val="tx1"/>
              </a:buClr>
              <a:buFont typeface="Arial" panose="020B0604020202020204" pitchFamily="34" charset="0"/>
              <a:buChar char="•"/>
            </a:pPr>
            <a:endParaRPr lang="en-US" sz="2400" dirty="0">
              <a:solidFill>
                <a:schemeClr val="tx1"/>
              </a:solidFill>
              <a:latin typeface="+mn-lt"/>
              <a:cs typeface="Lato Medium" panose="020F0502020204030203" pitchFamily="34" charset="0"/>
            </a:endParaRPr>
          </a:p>
          <a:p>
            <a:pPr marL="285750" indent="-285750">
              <a:buClr>
                <a:schemeClr val="tx1"/>
              </a:buClr>
              <a:buFont typeface="Arial" panose="020B0604020202020204" pitchFamily="34" charset="0"/>
              <a:buChar char="•"/>
            </a:pPr>
            <a:r>
              <a:rPr lang="en-US" sz="2400" dirty="0">
                <a:solidFill>
                  <a:schemeClr val="tx1"/>
                </a:solidFill>
                <a:latin typeface="+mn-lt"/>
                <a:cs typeface="Lato Medium" panose="020F0502020204030203" pitchFamily="34" charset="0"/>
              </a:rPr>
              <a:t>PearsonAccess</a:t>
            </a:r>
            <a:r>
              <a:rPr lang="en-US" sz="2400" baseline="30000" dirty="0">
                <a:solidFill>
                  <a:schemeClr val="tx1"/>
                </a:solidFill>
                <a:latin typeface="+mn-lt"/>
                <a:cs typeface="Lato Medium" panose="020F0502020204030203" pitchFamily="34" charset="0"/>
              </a:rPr>
              <a:t>next</a:t>
            </a:r>
            <a:r>
              <a:rPr lang="en-US" sz="2400" dirty="0">
                <a:solidFill>
                  <a:schemeClr val="tx1"/>
                </a:solidFill>
                <a:latin typeface="+mn-lt"/>
                <a:cs typeface="Lato Medium" panose="020F0502020204030203" pitchFamily="34" charset="0"/>
              </a:rPr>
              <a:t> allows you to precache content by test.</a:t>
            </a:r>
          </a:p>
          <a:p>
            <a:pPr marL="285750" indent="-285750">
              <a:buClr>
                <a:schemeClr val="tx1"/>
              </a:buClr>
              <a:buFont typeface="Arial" panose="020B0604020202020204" pitchFamily="34" charset="0"/>
              <a:buChar char="•"/>
            </a:pPr>
            <a:endParaRPr lang="en-US" sz="2400" dirty="0">
              <a:solidFill>
                <a:schemeClr val="tx1"/>
              </a:solidFill>
              <a:latin typeface="+mn-lt"/>
              <a:cs typeface="Lato Medium" panose="020F0502020204030203" pitchFamily="34" charset="0"/>
            </a:endParaRPr>
          </a:p>
          <a:p>
            <a:pPr marL="285750" indent="-285750">
              <a:buClr>
                <a:schemeClr val="tx1"/>
              </a:buClr>
              <a:buFont typeface="Arial" panose="020B0604020202020204" pitchFamily="34" charset="0"/>
              <a:buChar char="•"/>
            </a:pPr>
            <a:r>
              <a:rPr lang="en-US" sz="2400" dirty="0">
                <a:solidFill>
                  <a:schemeClr val="tx1"/>
                </a:solidFill>
                <a:latin typeface="+mn-lt"/>
                <a:cs typeface="Lato Medium" panose="020F0502020204030203" pitchFamily="34" charset="0"/>
              </a:rPr>
              <a:t>Precaching by test allows you to cache ALL forms for a specific test to specific ProctorCache machine.</a:t>
            </a:r>
          </a:p>
        </p:txBody>
      </p:sp>
      <p:pic>
        <p:nvPicPr>
          <p:cNvPr id="6" name="Picture 5"/>
          <p:cNvPicPr>
            <a:picLocks/>
          </p:cNvPicPr>
          <p:nvPr/>
        </p:nvPicPr>
        <p:blipFill>
          <a:blip r:embed="rId3"/>
          <a:stretch>
            <a:fillRect/>
          </a:stretch>
        </p:blipFill>
        <p:spPr>
          <a:xfrm>
            <a:off x="457200" y="5734819"/>
            <a:ext cx="8229600" cy="721895"/>
          </a:xfrm>
          <a:prstGeom prst="rect">
            <a:avLst/>
          </a:prstGeom>
          <a:ln>
            <a:solidFill>
              <a:schemeClr val="tx1">
                <a:lumMod val="50000"/>
                <a:lumOff val="50000"/>
              </a:schemeClr>
            </a:solidFill>
          </a:ln>
        </p:spPr>
      </p:pic>
      <p:pic>
        <p:nvPicPr>
          <p:cNvPr id="8" name="Picture 7"/>
          <p:cNvPicPr>
            <a:picLocks noChangeAspect="1"/>
          </p:cNvPicPr>
          <p:nvPr/>
        </p:nvPicPr>
        <p:blipFill>
          <a:blip r:embed="rId4"/>
          <a:stretch>
            <a:fillRect/>
          </a:stretch>
        </p:blipFill>
        <p:spPr>
          <a:xfrm>
            <a:off x="457200" y="1905000"/>
            <a:ext cx="2474577" cy="3163256"/>
          </a:xfrm>
          <a:prstGeom prst="rect">
            <a:avLst/>
          </a:prstGeom>
          <a:ln>
            <a:solidFill>
              <a:schemeClr val="tx1"/>
            </a:solidFill>
          </a:ln>
        </p:spPr>
      </p:pic>
      <p:sp>
        <p:nvSpPr>
          <p:cNvPr id="9" name="Slide Number Placeholder 1"/>
          <p:cNvSpPr txBox="1">
            <a:spLocks/>
          </p:cNvSpPr>
          <p:nvPr/>
        </p:nvSpPr>
        <p:spPr>
          <a:xfrm>
            <a:off x="8406581" y="6456714"/>
            <a:ext cx="398466" cy="2949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29</a:t>
            </a:r>
          </a:p>
        </p:txBody>
      </p:sp>
    </p:spTree>
    <p:extLst>
      <p:ext uri="{BB962C8B-B14F-4D97-AF65-F5344CB8AC3E}">
        <p14:creationId xmlns:p14="http://schemas.microsoft.com/office/powerpoint/2010/main" val="36589503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t>Precaching Test Content</a:t>
            </a:r>
          </a:p>
        </p:txBody>
      </p:sp>
      <p:pic>
        <p:nvPicPr>
          <p:cNvPr id="7" name="Content Placeholder 6"/>
          <p:cNvPicPr>
            <a:picLocks noGrp="1" noChangeAspect="1"/>
          </p:cNvPicPr>
          <p:nvPr>
            <p:ph idx="4294967295"/>
          </p:nvPr>
        </p:nvPicPr>
        <p:blipFill>
          <a:blip r:embed="rId3"/>
          <a:stretch>
            <a:fillRect/>
          </a:stretch>
        </p:blipFill>
        <p:spPr>
          <a:xfrm>
            <a:off x="469900" y="2057400"/>
            <a:ext cx="3542857" cy="2409524"/>
          </a:xfrm>
          <a:prstGeom prst="rect">
            <a:avLst/>
          </a:prstGeom>
          <a:ln>
            <a:solidFill>
              <a:schemeClr val="tx1">
                <a:lumMod val="50000"/>
                <a:lumOff val="50000"/>
              </a:schemeClr>
            </a:solidFill>
          </a:ln>
        </p:spPr>
      </p:pic>
      <p:pic>
        <p:nvPicPr>
          <p:cNvPr id="8" name="Picture 7"/>
          <p:cNvPicPr>
            <a:picLocks noChangeAspect="1"/>
          </p:cNvPicPr>
          <p:nvPr/>
        </p:nvPicPr>
        <p:blipFill>
          <a:blip r:embed="rId4"/>
          <a:stretch>
            <a:fillRect/>
          </a:stretch>
        </p:blipFill>
        <p:spPr>
          <a:xfrm>
            <a:off x="457200" y="4800600"/>
            <a:ext cx="8229600" cy="929744"/>
          </a:xfrm>
          <a:prstGeom prst="rect">
            <a:avLst/>
          </a:prstGeom>
          <a:ln>
            <a:solidFill>
              <a:schemeClr val="tx1">
                <a:lumMod val="50000"/>
                <a:lumOff val="50000"/>
              </a:schemeClr>
            </a:solidFill>
          </a:ln>
        </p:spPr>
      </p:pic>
      <p:sp>
        <p:nvSpPr>
          <p:cNvPr id="9" name="Oval 8"/>
          <p:cNvSpPr/>
          <p:nvPr/>
        </p:nvSpPr>
        <p:spPr>
          <a:xfrm>
            <a:off x="728600" y="3429000"/>
            <a:ext cx="1839557" cy="47333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24797" y="5943600"/>
            <a:ext cx="7894405"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How to video available within PearsonAccess</a:t>
            </a:r>
            <a:r>
              <a:rPr lang="en-US" baseline="30000" dirty="0">
                <a:latin typeface="Verdana" panose="020B0604030504040204" pitchFamily="34" charset="0"/>
                <a:ea typeface="Verdana" panose="020B0604030504040204" pitchFamily="34" charset="0"/>
                <a:cs typeface="Verdana" panose="020B0604030504040204" pitchFamily="34" charset="0"/>
              </a:rPr>
              <a:t>next</a:t>
            </a:r>
            <a:r>
              <a:rPr lang="en-US" dirty="0">
                <a:latin typeface="Verdana" panose="020B0604030504040204" pitchFamily="34" charset="0"/>
                <a:ea typeface="Verdana" panose="020B0604030504040204" pitchFamily="34" charset="0"/>
                <a:cs typeface="Verdana" panose="020B0604030504040204" pitchFamily="34" charset="0"/>
              </a:rPr>
              <a:t> Online User Guide</a:t>
            </a:r>
          </a:p>
        </p:txBody>
      </p:sp>
      <p:sp>
        <p:nvSpPr>
          <p:cNvPr id="6" name="Slide Number Placeholder 5"/>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102</a:t>
            </a:fld>
            <a:endParaRPr lang="en-GB" dirty="0"/>
          </a:p>
        </p:txBody>
      </p:sp>
    </p:spTree>
    <p:extLst>
      <p:ext uri="{BB962C8B-B14F-4D97-AF65-F5344CB8AC3E}">
        <p14:creationId xmlns:p14="http://schemas.microsoft.com/office/powerpoint/2010/main" val="23170382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914400"/>
          </a:xfrm>
        </p:spPr>
        <p:txBody>
          <a:bodyPr/>
          <a:lstStyle/>
          <a:p>
            <a:r>
              <a:rPr lang="en-US" dirty="0"/>
              <a:t>NGSSS </a:t>
            </a:r>
            <a:r>
              <a:rPr lang="en-US" dirty="0">
                <a:cs typeface="Tahoma" pitchFamily="34" charset="0"/>
              </a:rPr>
              <a:t>PearsonAccess:</a:t>
            </a:r>
            <a:br>
              <a:rPr lang="en-US" dirty="0">
                <a:cs typeface="Tahoma" pitchFamily="34" charset="0"/>
              </a:rPr>
            </a:br>
            <a:r>
              <a:rPr lang="en-US" dirty="0"/>
              <a:t>Precaching Details</a:t>
            </a:r>
            <a:endParaRPr lang="en-US" sz="2000" dirty="0"/>
          </a:p>
        </p:txBody>
      </p:sp>
      <p:sp>
        <p:nvSpPr>
          <p:cNvPr id="11" name="TextBox 10"/>
          <p:cNvSpPr txBox="1"/>
          <p:nvPr/>
        </p:nvSpPr>
        <p:spPr>
          <a:xfrm>
            <a:off x="440575" y="2057400"/>
            <a:ext cx="8229600" cy="1631216"/>
          </a:xfrm>
          <a:prstGeom prst="rect">
            <a:avLst/>
          </a:prstGeom>
          <a:noFill/>
        </p:spPr>
        <p:txBody>
          <a:bodyPr wrap="square" rtlCol="0">
            <a:spAutoFit/>
          </a:bodyPr>
          <a:lstStyle/>
          <a:p>
            <a:r>
              <a:rPr lang="en-US" sz="2000" dirty="0">
                <a:ea typeface="Verdana" panose="020B0604030504040204" pitchFamily="34" charset="0"/>
                <a:cs typeface="Verdana" panose="020B0604030504040204" pitchFamily="34" charset="0"/>
              </a:rPr>
              <a:t>Proctor Caching will determine which form(s) are needed for the test administration, and display the estimated size of the content, along with the estimated time to download.</a:t>
            </a:r>
          </a:p>
          <a:p>
            <a:endParaRPr lang="en-US" sz="2000" dirty="0">
              <a:ea typeface="Verdana" panose="020B0604030504040204" pitchFamily="34" charset="0"/>
              <a:cs typeface="Verdana" panose="020B0604030504040204" pitchFamily="34" charset="0"/>
            </a:endParaRPr>
          </a:p>
          <a:p>
            <a:r>
              <a:rPr lang="en-US" sz="2000" dirty="0">
                <a:ea typeface="Verdana" panose="020B0604030504040204" pitchFamily="34" charset="0"/>
                <a:cs typeface="Verdana" panose="020B0604030504040204" pitchFamily="34" charset="0"/>
              </a:rPr>
              <a:t>Select </a:t>
            </a:r>
            <a:r>
              <a:rPr lang="en-US" sz="2000" b="1" i="1" dirty="0">
                <a:ea typeface="Verdana" panose="020B0604030504040204" pitchFamily="34" charset="0"/>
                <a:cs typeface="Verdana" panose="020B0604030504040204" pitchFamily="34" charset="0"/>
              </a:rPr>
              <a:t>Precache</a:t>
            </a:r>
          </a:p>
        </p:txBody>
      </p:sp>
      <p:pic>
        <p:nvPicPr>
          <p:cNvPr id="13" name="Picture 3"/>
          <p:cNvPicPr>
            <a:picLocks noChangeAspect="1" noChangeArrowheads="1"/>
          </p:cNvPicPr>
          <p:nvPr/>
        </p:nvPicPr>
        <p:blipFill>
          <a:blip r:embed="rId3"/>
          <a:srcRect/>
          <a:stretch>
            <a:fillRect/>
          </a:stretch>
        </p:blipFill>
        <p:spPr bwMode="auto">
          <a:xfrm>
            <a:off x="457200" y="3973327"/>
            <a:ext cx="8229600" cy="2196462"/>
          </a:xfrm>
          <a:prstGeom prst="rect">
            <a:avLst/>
          </a:prstGeom>
          <a:noFill/>
          <a:ln w="9525">
            <a:solidFill>
              <a:schemeClr val="tx1">
                <a:lumMod val="50000"/>
                <a:lumOff val="50000"/>
              </a:schemeClr>
            </a:solidFill>
            <a:miter lim="800000"/>
            <a:headEnd/>
            <a:tailEnd/>
          </a:ln>
        </p:spPr>
      </p:pic>
      <p:sp>
        <p:nvSpPr>
          <p:cNvPr id="14" name="Rounded Rectangle 13"/>
          <p:cNvSpPr/>
          <p:nvPr/>
        </p:nvSpPr>
        <p:spPr>
          <a:xfrm>
            <a:off x="440575" y="5739483"/>
            <a:ext cx="914400" cy="43030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044303" y="5282283"/>
            <a:ext cx="914400" cy="88750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103</a:t>
            </a:fld>
            <a:endParaRPr lang="en-GB" dirty="0"/>
          </a:p>
        </p:txBody>
      </p:sp>
    </p:spTree>
    <p:extLst>
      <p:ext uri="{BB962C8B-B14F-4D97-AF65-F5344CB8AC3E}">
        <p14:creationId xmlns:p14="http://schemas.microsoft.com/office/powerpoint/2010/main" val="20761100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98938" y="4343398"/>
            <a:ext cx="4251524" cy="2360131"/>
          </a:xfrm>
          <a:prstGeom prst="rect">
            <a:avLst/>
          </a:prstGeom>
          <a:noFill/>
          <a:ln w="9525">
            <a:solidFill>
              <a:schemeClr val="tx1">
                <a:lumMod val="50000"/>
                <a:lumOff val="50000"/>
              </a:schemeClr>
            </a:solidFill>
            <a:miter lim="800000"/>
            <a:headEnd/>
            <a:tailEnd/>
          </a:ln>
        </p:spPr>
      </p:pic>
      <p:sp>
        <p:nvSpPr>
          <p:cNvPr id="2" name="Title 1"/>
          <p:cNvSpPr>
            <a:spLocks noGrp="1"/>
          </p:cNvSpPr>
          <p:nvPr>
            <p:ph type="title"/>
          </p:nvPr>
        </p:nvSpPr>
        <p:spPr>
          <a:xfrm>
            <a:off x="431800" y="533400"/>
            <a:ext cx="8229600" cy="914400"/>
          </a:xfrm>
        </p:spPr>
        <p:txBody>
          <a:bodyPr/>
          <a:lstStyle/>
          <a:p>
            <a:r>
              <a:rPr lang="en-US" dirty="0"/>
              <a:t>NGSSS </a:t>
            </a:r>
            <a:r>
              <a:rPr lang="en-US" dirty="0">
                <a:cs typeface="Tahoma" pitchFamily="34" charset="0"/>
              </a:rPr>
              <a:t>PearsonAccess:</a:t>
            </a:r>
            <a:br>
              <a:rPr lang="en-US" dirty="0">
                <a:cs typeface="Tahoma" pitchFamily="34" charset="0"/>
              </a:rPr>
            </a:br>
            <a:r>
              <a:rPr lang="en-US" dirty="0"/>
              <a:t>Precaching</a:t>
            </a:r>
            <a:endParaRPr lang="en-US" sz="2000" dirty="0"/>
          </a:p>
        </p:txBody>
      </p:sp>
      <p:sp>
        <p:nvSpPr>
          <p:cNvPr id="5" name="Rectangle 4"/>
          <p:cNvSpPr/>
          <p:nvPr/>
        </p:nvSpPr>
        <p:spPr>
          <a:xfrm>
            <a:off x="3048000" y="6324600"/>
            <a:ext cx="796167" cy="25132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074362" y="1981200"/>
            <a:ext cx="3612438" cy="1200329"/>
          </a:xfrm>
          <a:prstGeom prst="rect">
            <a:avLst/>
          </a:prstGeom>
          <a:noFill/>
        </p:spPr>
        <p:txBody>
          <a:bodyPr wrap="square" rtlCol="0">
            <a:spAutoFit/>
          </a:bodyPr>
          <a:lstStyle/>
          <a:p>
            <a:r>
              <a:rPr lang="en-US" sz="2400" dirty="0">
                <a:ea typeface="Verdana" panose="020B0604030504040204" pitchFamily="34" charset="0"/>
                <a:cs typeface="Verdana" panose="020B0604030504040204" pitchFamily="34" charset="0"/>
              </a:rPr>
              <a:t>A message will appear to indicate that the caching process has begun.</a:t>
            </a:r>
          </a:p>
        </p:txBody>
      </p:sp>
      <p:sp>
        <p:nvSpPr>
          <p:cNvPr id="11" name="TextBox 10"/>
          <p:cNvSpPr txBox="1"/>
          <p:nvPr/>
        </p:nvSpPr>
        <p:spPr>
          <a:xfrm>
            <a:off x="4969364" y="3838572"/>
            <a:ext cx="3978077" cy="2308324"/>
          </a:xfrm>
          <a:prstGeom prst="rect">
            <a:avLst/>
          </a:prstGeom>
          <a:noFill/>
        </p:spPr>
        <p:txBody>
          <a:bodyPr wrap="square" rtlCol="0">
            <a:spAutoFit/>
          </a:bodyPr>
          <a:lstStyle/>
          <a:p>
            <a:r>
              <a:rPr lang="en-US" sz="2400" dirty="0">
                <a:ea typeface="Verdana" panose="020B0604030504040204" pitchFamily="34" charset="0"/>
                <a:cs typeface="Verdana" panose="020B0604030504040204" pitchFamily="34" charset="0"/>
              </a:rPr>
              <a:t>From the Pearson Proctor Cache Java Applet, select </a:t>
            </a:r>
            <a:r>
              <a:rPr lang="en-US" sz="2400" b="1" i="1" dirty="0">
                <a:ea typeface="Verdana" panose="020B0604030504040204" pitchFamily="34" charset="0"/>
                <a:cs typeface="Verdana" panose="020B0604030504040204" pitchFamily="34" charset="0"/>
              </a:rPr>
              <a:t>Run </a:t>
            </a:r>
            <a:r>
              <a:rPr lang="en-US" sz="2400" i="1" dirty="0">
                <a:ea typeface="Verdana" panose="020B0604030504040204" pitchFamily="34" charset="0"/>
                <a:cs typeface="Verdana" panose="020B0604030504040204" pitchFamily="34" charset="0"/>
              </a:rPr>
              <a:t>(the Chrome browser can not be used to precache tests since it no longer supports Java).</a:t>
            </a:r>
          </a:p>
        </p:txBody>
      </p:sp>
      <p:pic>
        <p:nvPicPr>
          <p:cNvPr id="3075" name="Picture 3"/>
          <p:cNvPicPr>
            <a:picLocks noChangeAspect="1" noChangeArrowheads="1"/>
          </p:cNvPicPr>
          <p:nvPr/>
        </p:nvPicPr>
        <p:blipFill>
          <a:blip r:embed="rId4"/>
          <a:srcRect/>
          <a:stretch>
            <a:fillRect/>
          </a:stretch>
        </p:blipFill>
        <p:spPr bwMode="auto">
          <a:xfrm>
            <a:off x="457200" y="1892055"/>
            <a:ext cx="4251524" cy="2151914"/>
          </a:xfrm>
          <a:prstGeom prst="rect">
            <a:avLst/>
          </a:prstGeom>
          <a:noFill/>
          <a:ln w="9525">
            <a:solidFill>
              <a:schemeClr val="tx1">
                <a:lumMod val="50000"/>
                <a:lumOff val="50000"/>
              </a:schemeClr>
            </a:solidFill>
            <a:miter lim="800000"/>
            <a:headEnd/>
            <a:tailEnd/>
          </a:ln>
        </p:spPr>
      </p:pic>
      <p:sp>
        <p:nvSpPr>
          <p:cNvPr id="8" name="Slide Number Placeholder 7"/>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104</a:t>
            </a:fld>
            <a:endParaRPr lang="en-GB" dirty="0"/>
          </a:p>
        </p:txBody>
      </p:sp>
    </p:spTree>
    <p:extLst>
      <p:ext uri="{BB962C8B-B14F-4D97-AF65-F5344CB8AC3E}">
        <p14:creationId xmlns:p14="http://schemas.microsoft.com/office/powerpoint/2010/main" val="603594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438400"/>
            <a:ext cx="8610600" cy="4144963"/>
          </a:xfrm>
        </p:spPr>
        <p:txBody>
          <a:bodyPr/>
          <a:lstStyle/>
          <a:p>
            <a:pPr marL="0" indent="0" algn="ctr">
              <a:buNone/>
            </a:pPr>
            <a:r>
              <a:rPr lang="en-US" sz="6000" dirty="0"/>
              <a:t>NGSSS </a:t>
            </a:r>
          </a:p>
          <a:p>
            <a:pPr marL="0" indent="0" algn="ctr">
              <a:buNone/>
            </a:pPr>
            <a:r>
              <a:rPr lang="en-US" sz="6000" dirty="0"/>
              <a:t>(FCAT 2.0 and EOC) </a:t>
            </a:r>
          </a:p>
          <a:p>
            <a:pPr marL="0" indent="0" algn="ctr">
              <a:buNone/>
            </a:pPr>
            <a:r>
              <a:rPr lang="en-US" sz="6000" dirty="0"/>
              <a:t>PearsonAccess:</a:t>
            </a:r>
          </a:p>
          <a:p>
            <a:pPr marL="0" indent="0" algn="ctr">
              <a:buNone/>
            </a:pPr>
            <a:r>
              <a:rPr lang="en-US" sz="6000" dirty="0"/>
              <a:t>During Testing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105</a:t>
            </a:fld>
            <a:endParaRPr lang="en-US" dirty="0"/>
          </a:p>
        </p:txBody>
      </p:sp>
    </p:spTree>
    <p:extLst>
      <p:ext uri="{BB962C8B-B14F-4D97-AF65-F5344CB8AC3E}">
        <p14:creationId xmlns:p14="http://schemas.microsoft.com/office/powerpoint/2010/main" val="865177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dirty="0"/>
              <a:t>NGSSS PearsonAccess:</a:t>
            </a:r>
            <a:br>
              <a:rPr lang="en-US" dirty="0"/>
            </a:br>
            <a:r>
              <a:rPr lang="en-US" dirty="0"/>
              <a:t>Proctor Caching</a:t>
            </a:r>
          </a:p>
        </p:txBody>
      </p:sp>
      <p:sp>
        <p:nvSpPr>
          <p:cNvPr id="3" name="Content Placeholder 2"/>
          <p:cNvSpPr>
            <a:spLocks noGrp="1"/>
          </p:cNvSpPr>
          <p:nvPr>
            <p:ph idx="1"/>
          </p:nvPr>
        </p:nvSpPr>
        <p:spPr>
          <a:xfrm>
            <a:off x="228600" y="1981200"/>
            <a:ext cx="8610600" cy="4525963"/>
          </a:xfrm>
        </p:spPr>
        <p:txBody>
          <a:bodyPr/>
          <a:lstStyle/>
          <a:p>
            <a:pPr eaLnBrk="1" hangingPunct="1">
              <a:lnSpc>
                <a:spcPct val="100000"/>
              </a:lnSpc>
              <a:spcBef>
                <a:spcPts val="0"/>
              </a:spcBef>
              <a:spcAft>
                <a:spcPts val="0"/>
              </a:spcAft>
              <a:tabLst>
                <a:tab pos="342900" algn="l"/>
                <a:tab pos="800100" algn="l"/>
                <a:tab pos="1257300" algn="l"/>
              </a:tabLst>
            </a:pPr>
            <a:r>
              <a:rPr lang="en-US" sz="2800" dirty="0"/>
              <a:t>Ensure Proctor Caching software is running on all Proctor Caching computers each day of testing.</a:t>
            </a:r>
          </a:p>
          <a:p>
            <a:pPr lvl="1" eaLnBrk="1" hangingPunct="1">
              <a:spcBef>
                <a:spcPts val="0"/>
              </a:spcBef>
              <a:spcAft>
                <a:spcPts val="0"/>
              </a:spcAft>
              <a:buFont typeface="Tahoma" pitchFamily="34" charset="0"/>
              <a:buChar char="−"/>
              <a:tabLst>
                <a:tab pos="342900" algn="l"/>
                <a:tab pos="800100" algn="l"/>
                <a:tab pos="1257300" algn="l"/>
              </a:tabLst>
            </a:pPr>
            <a:r>
              <a:rPr lang="en-US" dirty="0">
                <a:cs typeface="Tahoma" pitchFamily="34" charset="0"/>
              </a:rPr>
              <a:t>Turn on Proctor Caching software</a:t>
            </a:r>
          </a:p>
          <a:p>
            <a:pPr lvl="2" eaLnBrk="1" hangingPunct="1">
              <a:spcBef>
                <a:spcPts val="0"/>
              </a:spcBef>
              <a:spcAft>
                <a:spcPts val="0"/>
              </a:spcAft>
              <a:buFont typeface="Courier New" pitchFamily="49" charset="0"/>
              <a:buChar char="o"/>
              <a:tabLst>
                <a:tab pos="342900" algn="l"/>
                <a:tab pos="800100" algn="l"/>
                <a:tab pos="1257300" algn="l"/>
              </a:tabLst>
            </a:pPr>
            <a:r>
              <a:rPr lang="en-US" dirty="0">
                <a:cs typeface="Tahoma" pitchFamily="34" charset="0"/>
              </a:rPr>
              <a:t>Windows: go to Start&gt;All Programs&gt;Proctor Caching&gt;Proctor_Caching</a:t>
            </a:r>
          </a:p>
          <a:p>
            <a:pPr lvl="2" eaLnBrk="1" hangingPunct="1">
              <a:spcBef>
                <a:spcPts val="0"/>
              </a:spcBef>
              <a:spcAft>
                <a:spcPts val="0"/>
              </a:spcAft>
              <a:buFont typeface="Courier New" pitchFamily="49" charset="0"/>
              <a:buChar char="o"/>
              <a:tabLst>
                <a:tab pos="342900" algn="l"/>
                <a:tab pos="800100" algn="l"/>
                <a:tab pos="1257300" algn="l"/>
              </a:tabLst>
            </a:pPr>
            <a:r>
              <a:rPr lang="en-US" dirty="0">
                <a:cs typeface="Tahoma" pitchFamily="34" charset="0"/>
              </a:rPr>
              <a:t>Mac: once Proctor Caching is initiated it will not have to be restarted unless it has been manually stopped.</a:t>
            </a:r>
          </a:p>
          <a:p>
            <a:pPr eaLnBrk="1" hangingPunct="1">
              <a:lnSpc>
                <a:spcPct val="100000"/>
              </a:lnSpc>
              <a:spcBef>
                <a:spcPts val="0"/>
              </a:spcBef>
              <a:spcAft>
                <a:spcPts val="0"/>
              </a:spcAft>
              <a:tabLst>
                <a:tab pos="342900" algn="l"/>
                <a:tab pos="800100" algn="l"/>
                <a:tab pos="1257300" algn="l"/>
              </a:tabLst>
            </a:pPr>
            <a:r>
              <a:rPr lang="en-US" sz="2800" b="1" dirty="0"/>
              <a:t>Note:</a:t>
            </a:r>
            <a:r>
              <a:rPr lang="en-US" sz="2800" dirty="0"/>
              <a:t> Proctor cache computer(s) cannot be used by students or test administrators during testing.</a:t>
            </a:r>
          </a:p>
          <a:p>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106</a:t>
            </a:fld>
            <a:endParaRPr lang="en-US" dirty="0"/>
          </a:p>
        </p:txBody>
      </p:sp>
    </p:spTree>
    <p:extLst>
      <p:ext uri="{BB962C8B-B14F-4D97-AF65-F5344CB8AC3E}">
        <p14:creationId xmlns:p14="http://schemas.microsoft.com/office/powerpoint/2010/main" val="33153916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t>Starting Test Sessions</a:t>
            </a:r>
          </a:p>
        </p:txBody>
      </p:sp>
      <p:pic>
        <p:nvPicPr>
          <p:cNvPr id="6" name="Content Placeholder 5"/>
          <p:cNvPicPr>
            <a:picLocks noGrp="1"/>
          </p:cNvPicPr>
          <p:nvPr>
            <p:ph idx="4294967295"/>
          </p:nvPr>
        </p:nvPicPr>
        <p:blipFill>
          <a:blip r:embed="rId3"/>
          <a:stretch>
            <a:fillRect/>
          </a:stretch>
        </p:blipFill>
        <p:spPr>
          <a:xfrm>
            <a:off x="457200" y="1905000"/>
            <a:ext cx="8229600" cy="4572000"/>
          </a:xfrm>
          <a:prstGeom prst="rect">
            <a:avLst/>
          </a:prstGeom>
          <a:ln>
            <a:solidFill>
              <a:schemeClr val="tx1">
                <a:lumMod val="50000"/>
                <a:lumOff val="50000"/>
              </a:schemeClr>
            </a:solidFill>
          </a:ln>
        </p:spPr>
      </p:pic>
      <p:sp>
        <p:nvSpPr>
          <p:cNvPr id="7" name="Rectangle 6"/>
          <p:cNvSpPr/>
          <p:nvPr/>
        </p:nvSpPr>
        <p:spPr>
          <a:xfrm>
            <a:off x="2684207" y="2846439"/>
            <a:ext cx="884903" cy="33921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381000" y="2855754"/>
            <a:ext cx="1976034" cy="36346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107</a:t>
            </a:fld>
            <a:endParaRPr lang="en-GB" dirty="0"/>
          </a:p>
        </p:txBody>
      </p:sp>
    </p:spTree>
    <p:extLst>
      <p:ext uri="{BB962C8B-B14F-4D97-AF65-F5344CB8AC3E}">
        <p14:creationId xmlns:p14="http://schemas.microsoft.com/office/powerpoint/2010/main" val="1572719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cs typeface="Tahoma" pitchFamily="34" charset="0"/>
              </a:rPr>
              <a:t>Monitor Students in </a:t>
            </a:r>
            <a:r>
              <a:rPr lang="en-US" dirty="0"/>
              <a:t>Sessions</a:t>
            </a:r>
          </a:p>
        </p:txBody>
      </p:sp>
      <p:pic>
        <p:nvPicPr>
          <p:cNvPr id="1027" name="Picture 3"/>
          <p:cNvPicPr>
            <a:picLocks noGrp="1" noChangeAspect="1" noChangeArrowheads="1"/>
          </p:cNvPicPr>
          <p:nvPr>
            <p:ph idx="4294967295"/>
          </p:nvPr>
        </p:nvPicPr>
        <p:blipFill>
          <a:blip r:embed="rId3"/>
          <a:srcRect/>
          <a:stretch>
            <a:fillRect/>
          </a:stretch>
        </p:blipFill>
        <p:spPr bwMode="auto">
          <a:xfrm>
            <a:off x="990600" y="2895600"/>
            <a:ext cx="6638096" cy="3285715"/>
          </a:xfrm>
          <a:prstGeom prst="rect">
            <a:avLst/>
          </a:prstGeom>
          <a:noFill/>
          <a:ln w="9525">
            <a:solidFill>
              <a:schemeClr val="tx1"/>
            </a:solidFill>
            <a:miter lim="800000"/>
            <a:headEnd/>
            <a:tailEnd/>
          </a:ln>
        </p:spPr>
      </p:pic>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108</a:t>
            </a:fld>
            <a:endParaRPr lang="en-GB" dirty="0"/>
          </a:p>
        </p:txBody>
      </p:sp>
      <p:sp>
        <p:nvSpPr>
          <p:cNvPr id="5" name="Rectangle 4"/>
          <p:cNvSpPr/>
          <p:nvPr/>
        </p:nvSpPr>
        <p:spPr>
          <a:xfrm>
            <a:off x="609600" y="2133600"/>
            <a:ext cx="4270015" cy="492443"/>
          </a:xfrm>
          <a:prstGeom prst="rect">
            <a:avLst/>
          </a:prstGeom>
        </p:spPr>
        <p:txBody>
          <a:bodyPr wrap="none">
            <a:spAutoFit/>
          </a:bodyPr>
          <a:lstStyle/>
          <a:p>
            <a:r>
              <a:rPr lang="en-US" sz="2600" b="1" dirty="0"/>
              <a:t>Select Testing&gt;Sessions</a:t>
            </a:r>
            <a:r>
              <a:rPr lang="en-US" sz="2600" dirty="0"/>
              <a:t>  </a:t>
            </a:r>
          </a:p>
        </p:txBody>
      </p:sp>
    </p:spTree>
    <p:extLst>
      <p:ext uri="{BB962C8B-B14F-4D97-AF65-F5344CB8AC3E}">
        <p14:creationId xmlns:p14="http://schemas.microsoft.com/office/powerpoint/2010/main" val="8233122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cs typeface="Tahoma" pitchFamily="34" charset="0"/>
              </a:rPr>
              <a:t>Monitor </a:t>
            </a:r>
            <a:r>
              <a:rPr lang="en-US" dirty="0"/>
              <a:t>Students in Sessions</a:t>
            </a:r>
          </a:p>
        </p:txBody>
      </p:sp>
      <p:pic>
        <p:nvPicPr>
          <p:cNvPr id="10" name="Content Placeholder 9"/>
          <p:cNvPicPr>
            <a:picLocks noGrp="1"/>
          </p:cNvPicPr>
          <p:nvPr>
            <p:ph idx="4294967295"/>
          </p:nvPr>
        </p:nvPicPr>
        <p:blipFill>
          <a:blip r:embed="rId3"/>
          <a:stretch>
            <a:fillRect/>
          </a:stretch>
        </p:blipFill>
        <p:spPr>
          <a:xfrm>
            <a:off x="457199" y="1905000"/>
            <a:ext cx="8229600" cy="4572000"/>
          </a:xfrm>
          <a:prstGeom prst="rect">
            <a:avLst/>
          </a:prstGeom>
          <a:ln>
            <a:solidFill>
              <a:schemeClr val="tx1">
                <a:lumMod val="50000"/>
                <a:lumOff val="50000"/>
              </a:schemeClr>
            </a:solidFill>
          </a:ln>
        </p:spPr>
      </p:pic>
      <p:sp>
        <p:nvSpPr>
          <p:cNvPr id="2" name="Rectangle 1"/>
          <p:cNvSpPr/>
          <p:nvPr/>
        </p:nvSpPr>
        <p:spPr>
          <a:xfrm>
            <a:off x="457200" y="2713703"/>
            <a:ext cx="2020529" cy="5751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82726" y="3505200"/>
            <a:ext cx="2020529" cy="23446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57199" y="4317589"/>
            <a:ext cx="3480620" cy="5751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109</a:t>
            </a:fld>
            <a:endParaRPr lang="en-GB" dirty="0"/>
          </a:p>
        </p:txBody>
      </p:sp>
    </p:spTree>
    <p:extLst>
      <p:ext uri="{BB962C8B-B14F-4D97-AF65-F5344CB8AC3E}">
        <p14:creationId xmlns:p14="http://schemas.microsoft.com/office/powerpoint/2010/main" val="7789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077200" cy="706398"/>
          </a:xfrm>
        </p:spPr>
        <p:txBody>
          <a:bodyPr/>
          <a:lstStyle/>
          <a:p>
            <a:r>
              <a:rPr lang="en-US" dirty="0">
                <a:cs typeface="Arial" pitchFamily="34" charset="0"/>
              </a:rPr>
              <a:t>FSA</a:t>
            </a:r>
            <a:br>
              <a:rPr lang="en-US" dirty="0">
                <a:cs typeface="Arial" pitchFamily="34" charset="0"/>
              </a:rPr>
            </a:br>
            <a:r>
              <a:rPr lang="en-US" dirty="0">
                <a:cs typeface="Arial" pitchFamily="34" charset="0"/>
              </a:rPr>
              <a:t>First Time Users</a:t>
            </a:r>
            <a:endParaRPr lang="en-US" dirty="0"/>
          </a:p>
        </p:txBody>
      </p:sp>
      <p:sp>
        <p:nvSpPr>
          <p:cNvPr id="3" name="Content Placeholder 2"/>
          <p:cNvSpPr>
            <a:spLocks noGrp="1"/>
          </p:cNvSpPr>
          <p:nvPr>
            <p:ph idx="1"/>
          </p:nvPr>
        </p:nvSpPr>
        <p:spPr>
          <a:xfrm>
            <a:off x="457200" y="1905000"/>
            <a:ext cx="8305800" cy="3810000"/>
          </a:xfrm>
        </p:spPr>
        <p:txBody>
          <a:bodyPr>
            <a:noAutofit/>
          </a:bodyPr>
          <a:lstStyle/>
          <a:p>
            <a:pPr>
              <a:spcBef>
                <a:spcPts val="0"/>
              </a:spcBef>
              <a:spcAft>
                <a:spcPts val="600"/>
              </a:spcAft>
              <a:buFont typeface="Wingdings" panose="05000000000000000000" pitchFamily="2" charset="2"/>
              <a:buChar char="Ø"/>
            </a:pPr>
            <a:r>
              <a:rPr lang="en-US" sz="2400" dirty="0"/>
              <a:t>Initial SAC accounts will be created by Student Assessment &amp; Educational Testing (SAET) Office.</a:t>
            </a:r>
          </a:p>
          <a:p>
            <a:pPr>
              <a:spcBef>
                <a:spcPts val="0"/>
              </a:spcBef>
              <a:spcAft>
                <a:spcPts val="600"/>
              </a:spcAft>
              <a:buFont typeface="Wingdings" panose="05000000000000000000" pitchFamily="2" charset="2"/>
              <a:buChar char="Ø"/>
            </a:pPr>
            <a:r>
              <a:rPr lang="en-US" sz="2400" dirty="0"/>
              <a:t>Instructions for creating and managing user accounts are in the TIDE User Guide. </a:t>
            </a:r>
          </a:p>
          <a:p>
            <a:pPr>
              <a:spcBef>
                <a:spcPts val="0"/>
              </a:spcBef>
              <a:spcAft>
                <a:spcPts val="600"/>
              </a:spcAft>
              <a:buFont typeface="Wingdings" panose="05000000000000000000" pitchFamily="2" charset="2"/>
              <a:buChar char="Ø"/>
            </a:pPr>
            <a:r>
              <a:rPr lang="en-US" sz="2400" dirty="0"/>
              <a:t>Newly added users will receive an automated email that contains the following:</a:t>
            </a:r>
          </a:p>
          <a:p>
            <a:pPr marL="1771650" lvl="3" indent="-457200">
              <a:spcBef>
                <a:spcPts val="0"/>
              </a:spcBef>
              <a:spcAft>
                <a:spcPts val="600"/>
              </a:spcAft>
              <a:buFont typeface="Arial" panose="020B0604020202020204" pitchFamily="34" charset="0"/>
              <a:buChar char="•"/>
            </a:pPr>
            <a:r>
              <a:rPr lang="en-US" sz="2400" dirty="0"/>
              <a:t>Their assigned user role(s)</a:t>
            </a:r>
          </a:p>
          <a:p>
            <a:pPr marL="1771650" lvl="3" indent="-457200">
              <a:spcBef>
                <a:spcPts val="0"/>
              </a:spcBef>
              <a:spcAft>
                <a:spcPts val="600"/>
              </a:spcAft>
              <a:buFont typeface="Arial" panose="020B0604020202020204" pitchFamily="34" charset="0"/>
              <a:buChar char="•"/>
            </a:pPr>
            <a:r>
              <a:rPr lang="en-US" sz="2400" dirty="0"/>
              <a:t>The applications to which they have access</a:t>
            </a:r>
          </a:p>
          <a:p>
            <a:pPr marL="1771650" lvl="3" indent="-457200">
              <a:spcBef>
                <a:spcPts val="0"/>
              </a:spcBef>
              <a:spcAft>
                <a:spcPts val="600"/>
              </a:spcAft>
              <a:buFont typeface="Arial" panose="020B0604020202020204" pitchFamily="34" charset="0"/>
              <a:buChar char="•"/>
            </a:pPr>
            <a:r>
              <a:rPr lang="en-US" sz="2400" dirty="0"/>
              <a:t>A secure, temporary, one-time link to activate the account </a:t>
            </a:r>
          </a:p>
          <a:p>
            <a:pPr>
              <a:spcBef>
                <a:spcPts val="0"/>
              </a:spcBef>
              <a:spcAft>
                <a:spcPts val="600"/>
              </a:spcAft>
              <a:buFont typeface="Wingdings" panose="05000000000000000000" pitchFamily="2" charset="2"/>
              <a:buChar char="Ø"/>
            </a:pPr>
            <a:r>
              <a:rPr lang="en-US" sz="2400" dirty="0"/>
              <a:t>If a school user has not received this email, or if the link has expired, contact SAET.</a:t>
            </a:r>
          </a:p>
        </p:txBody>
      </p:sp>
      <p:sp>
        <p:nvSpPr>
          <p:cNvPr id="4" name="Slide Number Placeholder 3"/>
          <p:cNvSpPr>
            <a:spLocks noGrp="1"/>
          </p:cNvSpPr>
          <p:nvPr>
            <p:ph type="sldNum" sz="quarter" idx="12"/>
          </p:nvPr>
        </p:nvSpPr>
        <p:spPr/>
        <p:txBody>
          <a:bodyPr/>
          <a:lstStyle/>
          <a:p>
            <a:fld id="{89E68A67-840E-41CC-BCED-62C4D3E9E886}" type="slidenum">
              <a:rPr lang="en-US" smtClean="0"/>
              <a:pPr/>
              <a:t>11</a:t>
            </a:fld>
            <a:endParaRPr lang="en-US" dirty="0"/>
          </a:p>
        </p:txBody>
      </p:sp>
    </p:spTree>
    <p:extLst>
      <p:ext uri="{BB962C8B-B14F-4D97-AF65-F5344CB8AC3E}">
        <p14:creationId xmlns:p14="http://schemas.microsoft.com/office/powerpoint/2010/main" val="31318701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710006"/>
          </a:xfrm>
        </p:spPr>
        <p:txBody>
          <a:bodyPr/>
          <a:lstStyle/>
          <a:p>
            <a:br>
              <a:rPr lang="en-US" dirty="0"/>
            </a:br>
            <a:r>
              <a:rPr lang="en-US" dirty="0"/>
              <a:t>NGSSS </a:t>
            </a:r>
            <a:r>
              <a:rPr lang="en-US" dirty="0">
                <a:cs typeface="Tahoma" pitchFamily="34" charset="0"/>
              </a:rPr>
              <a:t>PearsonAccess:</a:t>
            </a:r>
            <a:br>
              <a:rPr lang="en-US" dirty="0">
                <a:cs typeface="Tahoma" pitchFamily="34" charset="0"/>
              </a:rPr>
            </a:br>
            <a:r>
              <a:rPr lang="en-US" dirty="0">
                <a:latin typeface="Verdana" pitchFamily="34" charset="0"/>
                <a:ea typeface="Verdana" pitchFamily="34" charset="0"/>
                <a:cs typeface="Verdana" pitchFamily="34" charset="0"/>
              </a:rPr>
              <a:t>Monitoring Test Sessions – </a:t>
            </a:r>
            <a:br>
              <a:rPr lang="en-US" dirty="0">
                <a:latin typeface="Verdana" pitchFamily="34" charset="0"/>
                <a:ea typeface="Verdana" pitchFamily="34" charset="0"/>
                <a:cs typeface="Verdana" pitchFamily="34" charset="0"/>
              </a:rPr>
            </a:br>
            <a:endParaRPr lang="en-US"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a:srcRect/>
          <a:stretch>
            <a:fillRect/>
          </a:stretch>
        </p:blipFill>
        <p:spPr bwMode="auto">
          <a:xfrm>
            <a:off x="457200" y="2043952"/>
            <a:ext cx="8229600" cy="3808207"/>
          </a:xfrm>
          <a:prstGeom prst="rect">
            <a:avLst/>
          </a:prstGeom>
          <a:noFill/>
          <a:ln w="9525">
            <a:solidFill>
              <a:schemeClr val="tx1"/>
            </a:solidFill>
            <a:miter lim="800000"/>
            <a:headEnd/>
            <a:tailEnd/>
          </a:ln>
        </p:spPr>
      </p:pic>
      <p:sp>
        <p:nvSpPr>
          <p:cNvPr id="5" name="Slide Number Placeholder 4"/>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110</a:t>
            </a:fld>
            <a:endParaRPr lang="en-GB" dirty="0"/>
          </a:p>
        </p:txBody>
      </p:sp>
    </p:spTree>
    <p:extLst>
      <p:ext uri="{BB962C8B-B14F-4D97-AF65-F5344CB8AC3E}">
        <p14:creationId xmlns:p14="http://schemas.microsoft.com/office/powerpoint/2010/main" val="5551712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t>Resuming Student Tests</a:t>
            </a:r>
          </a:p>
        </p:txBody>
      </p:sp>
      <p:pic>
        <p:nvPicPr>
          <p:cNvPr id="4" name="Content Placeholder 3"/>
          <p:cNvPicPr>
            <a:picLocks noGrp="1"/>
          </p:cNvPicPr>
          <p:nvPr>
            <p:ph idx="4294967295"/>
          </p:nvPr>
        </p:nvPicPr>
        <p:blipFill>
          <a:blip r:embed="rId3"/>
          <a:stretch>
            <a:fillRect/>
          </a:stretch>
        </p:blipFill>
        <p:spPr>
          <a:xfrm>
            <a:off x="457200" y="1828800"/>
            <a:ext cx="8229600" cy="4703781"/>
          </a:xfrm>
          <a:prstGeom prst="rect">
            <a:avLst/>
          </a:prstGeom>
          <a:ln>
            <a:solidFill>
              <a:schemeClr val="tx1">
                <a:lumMod val="50000"/>
                <a:lumOff val="50000"/>
              </a:schemeClr>
            </a:solidFill>
          </a:ln>
        </p:spPr>
      </p:pic>
      <p:sp>
        <p:nvSpPr>
          <p:cNvPr id="5" name="Rounded Rectangle 4"/>
          <p:cNvSpPr/>
          <p:nvPr/>
        </p:nvSpPr>
        <p:spPr>
          <a:xfrm>
            <a:off x="604684" y="2521974"/>
            <a:ext cx="1769806" cy="265962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737419" y="3107644"/>
            <a:ext cx="1327355" cy="2451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3137007" y="4077346"/>
            <a:ext cx="1558413" cy="4350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111</a:t>
            </a:fld>
            <a:endParaRPr lang="en-GB" dirty="0"/>
          </a:p>
        </p:txBody>
      </p:sp>
    </p:spTree>
    <p:extLst>
      <p:ext uri="{BB962C8B-B14F-4D97-AF65-F5344CB8AC3E}">
        <p14:creationId xmlns:p14="http://schemas.microsoft.com/office/powerpoint/2010/main" val="38844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457200"/>
            <a:ext cx="8337192" cy="1115925"/>
          </a:xfrm>
        </p:spPr>
        <p:txBody>
          <a:bodyPr/>
          <a:lstStyle/>
          <a:p>
            <a:r>
              <a:rPr lang="en-US" dirty="0"/>
              <a:t>NGSSS </a:t>
            </a:r>
            <a:r>
              <a:rPr lang="en-US" dirty="0">
                <a:cs typeface="Tahoma" pitchFamily="34" charset="0"/>
              </a:rPr>
              <a:t>PearsonAccess:</a:t>
            </a:r>
            <a:br>
              <a:rPr lang="en-US" dirty="0">
                <a:cs typeface="Tahoma" pitchFamily="34" charset="0"/>
              </a:rPr>
            </a:br>
            <a:r>
              <a:rPr lang="en-US" dirty="0"/>
              <a:t>Undo Submit</a:t>
            </a:r>
          </a:p>
        </p:txBody>
      </p:sp>
      <p:sp>
        <p:nvSpPr>
          <p:cNvPr id="4" name="Text Placeholder 3"/>
          <p:cNvSpPr>
            <a:spLocks noGrp="1"/>
          </p:cNvSpPr>
          <p:nvPr>
            <p:ph type="body" sz="quarter" idx="10"/>
          </p:nvPr>
        </p:nvSpPr>
        <p:spPr>
          <a:xfrm>
            <a:off x="304800" y="1980764"/>
            <a:ext cx="4176559" cy="2819835"/>
          </a:xfrm>
        </p:spPr>
        <p:txBody>
          <a:bodyPr/>
          <a:lstStyle/>
          <a:p>
            <a:pPr marL="285750" indent="-285750">
              <a:buFont typeface="Arial" panose="020B0604020202020204" pitchFamily="34" charset="0"/>
              <a:buChar char="•"/>
            </a:pPr>
            <a:r>
              <a:rPr lang="en-US" sz="2200" b="0" dirty="0">
                <a:solidFill>
                  <a:srgbClr val="000000"/>
                </a:solidFill>
              </a:rPr>
              <a:t>Users with the DAC user role now have the ability to undo submitted tests.</a:t>
            </a:r>
          </a:p>
          <a:p>
            <a:pPr marL="285750" indent="-285750">
              <a:buFont typeface="Arial" panose="020B0604020202020204" pitchFamily="34" charset="0"/>
              <a:buChar char="•"/>
            </a:pPr>
            <a:r>
              <a:rPr lang="en-US" sz="2200" b="0" dirty="0">
                <a:solidFill>
                  <a:srgbClr val="000000"/>
                </a:solidFill>
              </a:rPr>
              <a:t>This is completed from the Students in Sessions screen.</a:t>
            </a:r>
          </a:p>
          <a:p>
            <a:pPr marL="285750" indent="-285750">
              <a:buFont typeface="Arial" panose="020B0604020202020204" pitchFamily="34" charset="0"/>
              <a:buChar char="•"/>
            </a:pPr>
            <a:r>
              <a:rPr lang="en-US" sz="2200" b="0" dirty="0">
                <a:solidFill>
                  <a:srgbClr val="000000"/>
                </a:solidFill>
              </a:rPr>
              <a:t>Schools must contact SAET office if they have student tests that need to be unsubmitted.</a:t>
            </a:r>
          </a:p>
          <a:p>
            <a:pPr marL="0" indent="0">
              <a:buNone/>
            </a:pPr>
            <a:endParaRPr lang="en-US" dirty="0"/>
          </a:p>
        </p:txBody>
      </p:sp>
      <p:pic>
        <p:nvPicPr>
          <p:cNvPr id="6" name="Picture 5"/>
          <p:cNvPicPr>
            <a:picLocks noChangeAspect="1"/>
          </p:cNvPicPr>
          <p:nvPr/>
        </p:nvPicPr>
        <p:blipFill>
          <a:blip r:embed="rId3"/>
          <a:stretch>
            <a:fillRect/>
          </a:stretch>
        </p:blipFill>
        <p:spPr>
          <a:xfrm>
            <a:off x="6096000" y="1447800"/>
            <a:ext cx="2782530" cy="3733808"/>
          </a:xfrm>
          <a:prstGeom prst="rect">
            <a:avLst/>
          </a:prstGeom>
          <a:ln>
            <a:solidFill>
              <a:srgbClr val="000000"/>
            </a:solidFill>
          </a:ln>
        </p:spPr>
      </p:pic>
      <p:pic>
        <p:nvPicPr>
          <p:cNvPr id="8" name="Picture 7"/>
          <p:cNvPicPr>
            <a:picLocks noChangeAspect="1"/>
          </p:cNvPicPr>
          <p:nvPr/>
        </p:nvPicPr>
        <p:blipFill>
          <a:blip r:embed="rId4"/>
          <a:stretch>
            <a:fillRect/>
          </a:stretch>
        </p:blipFill>
        <p:spPr>
          <a:xfrm>
            <a:off x="228600" y="5283200"/>
            <a:ext cx="6691246" cy="1386474"/>
          </a:xfrm>
          <a:prstGeom prst="rect">
            <a:avLst/>
          </a:prstGeom>
          <a:ln>
            <a:solidFill>
              <a:srgbClr val="000000"/>
            </a:solidFill>
          </a:ln>
        </p:spPr>
      </p:pic>
      <p:sp>
        <p:nvSpPr>
          <p:cNvPr id="9" name="Oval 8"/>
          <p:cNvSpPr/>
          <p:nvPr/>
        </p:nvSpPr>
        <p:spPr>
          <a:xfrm>
            <a:off x="6350325" y="3314704"/>
            <a:ext cx="1688317" cy="1328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
          </p:nvPr>
        </p:nvSpPr>
        <p:spPr/>
        <p:txBody>
          <a:bodyPr/>
          <a:lstStyle/>
          <a:p>
            <a:fld id="{DDBE135E-2566-4748-853C-8A3B78F0FB00}" type="slidenum">
              <a:rPr lang="en-GB" smtClean="0"/>
              <a:pPr/>
              <a:t>112</a:t>
            </a:fld>
            <a:endParaRPr lang="en-GB" dirty="0"/>
          </a:p>
        </p:txBody>
      </p:sp>
    </p:spTree>
    <p:extLst>
      <p:ext uri="{BB962C8B-B14F-4D97-AF65-F5344CB8AC3E}">
        <p14:creationId xmlns:p14="http://schemas.microsoft.com/office/powerpoint/2010/main" val="19427230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6000" dirty="0"/>
          </a:p>
          <a:p>
            <a:pPr marL="0" indent="0" algn="ctr">
              <a:buNone/>
            </a:pPr>
            <a:r>
              <a:rPr lang="en-US" sz="6000" dirty="0"/>
              <a:t>NGSSS</a:t>
            </a:r>
          </a:p>
          <a:p>
            <a:pPr marL="0" indent="0" algn="ctr">
              <a:buNone/>
            </a:pPr>
            <a:r>
              <a:rPr lang="en-US" sz="6000" dirty="0"/>
              <a:t>(FCAT 2.0 and EOC) </a:t>
            </a:r>
          </a:p>
          <a:p>
            <a:pPr marL="0" indent="0" algn="ctr">
              <a:buNone/>
            </a:pPr>
            <a:r>
              <a:rPr lang="en-US" sz="6000" dirty="0"/>
              <a:t>PearsonAccess:</a:t>
            </a:r>
          </a:p>
          <a:p>
            <a:pPr marL="0" indent="0" algn="ctr">
              <a:buNone/>
            </a:pPr>
            <a:r>
              <a:rPr lang="en-US" sz="6000" dirty="0"/>
              <a:t>After Testing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113</a:t>
            </a:fld>
            <a:endParaRPr lang="en-US" dirty="0"/>
          </a:p>
        </p:txBody>
      </p:sp>
    </p:spTree>
    <p:extLst>
      <p:ext uri="{BB962C8B-B14F-4D97-AF65-F5344CB8AC3E}">
        <p14:creationId xmlns:p14="http://schemas.microsoft.com/office/powerpoint/2010/main" val="42778288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685800"/>
            <a:ext cx="7721600" cy="635000"/>
          </a:xfrm>
        </p:spPr>
        <p:txBody>
          <a:bodyPr/>
          <a:lstStyle/>
          <a:p>
            <a:pPr eaLnBrk="1" hangingPunct="1">
              <a:lnSpc>
                <a:spcPct val="100000"/>
              </a:lnSpc>
            </a:pPr>
            <a:r>
              <a:rPr lang="en-US" dirty="0"/>
              <a:t>NGSSS PearsonAccess:</a:t>
            </a:r>
            <a:br>
              <a:rPr lang="en-US" dirty="0"/>
            </a:br>
            <a:r>
              <a:rPr lang="en-US" dirty="0"/>
              <a:t>Test Session Management</a:t>
            </a:r>
          </a:p>
        </p:txBody>
      </p:sp>
      <p:graphicFrame>
        <p:nvGraphicFramePr>
          <p:cNvPr id="302120" name="Group 40"/>
          <p:cNvGraphicFramePr>
            <a:graphicFrameLocks noGrp="1"/>
          </p:cNvGraphicFramePr>
          <p:nvPr>
            <p:ph sz="half" idx="2"/>
            <p:extLst>
              <p:ext uri="{D42A27DB-BD31-4B8C-83A1-F6EECF244321}">
                <p14:modId xmlns:p14="http://schemas.microsoft.com/office/powerpoint/2010/main" val="1556014825"/>
              </p:ext>
            </p:extLst>
          </p:nvPr>
        </p:nvGraphicFramePr>
        <p:xfrm>
          <a:off x="533400" y="2133600"/>
          <a:ext cx="8153400" cy="3475859"/>
        </p:xfrm>
        <a:graphic>
          <a:graphicData uri="http://schemas.openxmlformats.org/drawingml/2006/table">
            <a:tbl>
              <a:tblPr firstRow="1">
                <a:tableStyleId>{5940675A-B579-460E-94D1-54222C63F5DA}</a:tableStyleId>
              </a:tblPr>
              <a:tblGrid>
                <a:gridCol w="2443816">
                  <a:extLst>
                    <a:ext uri="{9D8B030D-6E8A-4147-A177-3AD203B41FA5}">
                      <a16:colId xmlns:a16="http://schemas.microsoft.com/office/drawing/2014/main" val="20000"/>
                    </a:ext>
                  </a:extLst>
                </a:gridCol>
                <a:gridCol w="5709584">
                  <a:extLst>
                    <a:ext uri="{9D8B030D-6E8A-4147-A177-3AD203B41FA5}">
                      <a16:colId xmlns:a16="http://schemas.microsoft.com/office/drawing/2014/main" val="20001"/>
                    </a:ext>
                  </a:extLst>
                </a:gridCol>
              </a:tblGrid>
              <a:tr h="797592">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600" b="1" u="none" strike="noStrike" cap="none" normalizeH="0" baseline="0" dirty="0">
                          <a:ln>
                            <a:noFill/>
                          </a:ln>
                          <a:effectLst/>
                          <a:latin typeface="+mn-lt"/>
                          <a:cs typeface="Tahoma" pitchFamily="34" charset="0"/>
                        </a:rPr>
                        <a:t>TASK</a:t>
                      </a:r>
                      <a:endParaRPr kumimoji="0" lang="en-US" sz="1600" b="1" i="0" u="none" strike="noStrike" cap="none" normalizeH="0" baseline="0" dirty="0">
                        <a:ln>
                          <a:noFill/>
                        </a:ln>
                        <a:solidFill>
                          <a:schemeClr val="bg1"/>
                        </a:solidFill>
                        <a:effectLst/>
                        <a:latin typeface="+mn-lt"/>
                        <a:cs typeface="Tahoma" pitchFamily="34" charset="0"/>
                      </a:endParaRPr>
                    </a:p>
                  </a:txBody>
                  <a:tcPr marT="45717" marB="45717" anchor="ctr" anchorCtr="1" horzOverflow="overflow">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600" b="1" u="none" strike="noStrike" cap="none" normalizeH="0" baseline="0" dirty="0">
                          <a:ln>
                            <a:noFill/>
                          </a:ln>
                          <a:effectLst/>
                          <a:latin typeface="+mn-lt"/>
                          <a:cs typeface="Tahoma" pitchFamily="34" charset="0"/>
                        </a:rPr>
                        <a:t>DESCRIPTION</a:t>
                      </a:r>
                      <a:endParaRPr kumimoji="0" lang="en-US" sz="1600" b="1" i="0" u="none" strike="noStrike" cap="none" normalizeH="0" baseline="0" dirty="0">
                        <a:ln>
                          <a:noFill/>
                        </a:ln>
                        <a:solidFill>
                          <a:schemeClr val="bg1"/>
                        </a:solidFill>
                        <a:effectLst/>
                        <a:latin typeface="+mn-lt"/>
                        <a:cs typeface="Tahoma" pitchFamily="34" charset="0"/>
                      </a:endParaRPr>
                    </a:p>
                  </a:txBody>
                  <a:tcPr marT="45717" marB="45717" anchor="ctr" anchorCtr="1" horzOverflow="overflow">
                    <a:solidFill>
                      <a:schemeClr val="accent2"/>
                    </a:solidFill>
                  </a:tcPr>
                </a:tc>
                <a:extLst>
                  <a:ext uri="{0D108BD9-81ED-4DB2-BD59-A6C34878D82A}">
                    <a16:rowId xmlns:a16="http://schemas.microsoft.com/office/drawing/2014/main" val="10000"/>
                  </a:ext>
                </a:extLst>
              </a:tr>
              <a:tr h="886171">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Mark a student’s test “complete”</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Mark a student’s test complete if a student exits the test and will not resume the same test.</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extLst>
                  <a:ext uri="{0D108BD9-81ED-4DB2-BD59-A6C34878D82A}">
                    <a16:rowId xmlns:a16="http://schemas.microsoft.com/office/drawing/2014/main" val="10001"/>
                  </a:ext>
                </a:extLst>
              </a:tr>
              <a:tr h="1152022">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Stop test sessions</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A test session cannot be stopped until all students are in “Completed” or “Marked Complete” status and all “Ready” students have been removed. </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extLst>
                  <a:ext uri="{0D108BD9-81ED-4DB2-BD59-A6C34878D82A}">
                    <a16:rowId xmlns:a16="http://schemas.microsoft.com/office/drawing/2014/main" val="10002"/>
                  </a:ext>
                </a:extLst>
              </a:tr>
              <a:tr h="634386">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Invalidate tests</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Any tests that should not be scored must be invalidated.   </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pPr>
              <a:buFontTx/>
              <a:buNone/>
              <a:defRPr/>
            </a:pPr>
            <a:fld id="{E5F73F4A-23B5-49C3-8D4A-4E44D918C371}" type="slidenum">
              <a:rPr lang="en-US" smtClean="0"/>
              <a:pPr>
                <a:buFontTx/>
                <a:buNone/>
                <a:defRPr/>
              </a:pPr>
              <a:t>114</a:t>
            </a:fld>
            <a:endParaRPr lang="en-US" dirty="0"/>
          </a:p>
        </p:txBody>
      </p:sp>
      <p:sp>
        <p:nvSpPr>
          <p:cNvPr id="100383" name="TextBox 5"/>
          <p:cNvSpPr txBox="1">
            <a:spLocks noChangeArrowheads="1"/>
          </p:cNvSpPr>
          <p:nvPr/>
        </p:nvSpPr>
        <p:spPr bwMode="auto">
          <a:xfrm>
            <a:off x="0" y="6027003"/>
            <a:ext cx="914400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tabLst>
                <a:tab pos="682625" algn="l"/>
              </a:tabLst>
              <a:defRPr sz="1600" b="1">
                <a:solidFill>
                  <a:schemeClr val="tx1"/>
                </a:solidFill>
                <a:latin typeface="Tahoma" pitchFamily="34" charset="0"/>
              </a:defRPr>
            </a:lvl1pPr>
            <a:lvl2pPr marL="742950" indent="-285750" eaLnBrk="0" hangingPunct="0">
              <a:tabLst>
                <a:tab pos="682625" algn="l"/>
              </a:tabLst>
              <a:defRPr sz="1600" b="1">
                <a:solidFill>
                  <a:schemeClr val="tx1"/>
                </a:solidFill>
                <a:latin typeface="Tahoma" pitchFamily="34" charset="0"/>
              </a:defRPr>
            </a:lvl2pPr>
            <a:lvl3pPr marL="1143000" indent="-228600" eaLnBrk="0" hangingPunct="0">
              <a:tabLst>
                <a:tab pos="682625" algn="l"/>
              </a:tabLst>
              <a:defRPr sz="1600" b="1">
                <a:solidFill>
                  <a:schemeClr val="tx1"/>
                </a:solidFill>
                <a:latin typeface="Tahoma" pitchFamily="34" charset="0"/>
              </a:defRPr>
            </a:lvl3pPr>
            <a:lvl4pPr marL="1600200" indent="-228600" eaLnBrk="0" hangingPunct="0">
              <a:tabLst>
                <a:tab pos="682625" algn="l"/>
              </a:tabLst>
              <a:defRPr sz="1600" b="1">
                <a:solidFill>
                  <a:schemeClr val="tx1"/>
                </a:solidFill>
                <a:latin typeface="Tahoma" pitchFamily="34" charset="0"/>
              </a:defRPr>
            </a:lvl4pPr>
            <a:lvl5pPr marL="2057400" indent="-228600" eaLnBrk="0" hangingPunct="0">
              <a:tabLst>
                <a:tab pos="682625" algn="l"/>
              </a:tabLst>
              <a:defRPr sz="1600" b="1">
                <a:solidFill>
                  <a:schemeClr val="tx1"/>
                </a:solidFill>
                <a:latin typeface="Tahoma" pitchFamily="34" charset="0"/>
              </a:defRPr>
            </a:lvl5pPr>
            <a:lvl6pPr marL="2514600" indent="-228600" eaLnBrk="0" fontAlgn="base" hangingPunct="0">
              <a:spcBef>
                <a:spcPct val="0"/>
              </a:spcBef>
              <a:spcAft>
                <a:spcPct val="0"/>
              </a:spcAft>
              <a:tabLst>
                <a:tab pos="682625" algn="l"/>
              </a:tabLst>
              <a:defRPr sz="1600" b="1">
                <a:solidFill>
                  <a:schemeClr val="tx1"/>
                </a:solidFill>
                <a:latin typeface="Tahoma" pitchFamily="34" charset="0"/>
              </a:defRPr>
            </a:lvl6pPr>
            <a:lvl7pPr marL="2971800" indent="-228600" eaLnBrk="0" fontAlgn="base" hangingPunct="0">
              <a:spcBef>
                <a:spcPct val="0"/>
              </a:spcBef>
              <a:spcAft>
                <a:spcPct val="0"/>
              </a:spcAft>
              <a:tabLst>
                <a:tab pos="682625" algn="l"/>
              </a:tabLst>
              <a:defRPr sz="1600" b="1">
                <a:solidFill>
                  <a:schemeClr val="tx1"/>
                </a:solidFill>
                <a:latin typeface="Tahoma" pitchFamily="34" charset="0"/>
              </a:defRPr>
            </a:lvl7pPr>
            <a:lvl8pPr marL="3429000" indent="-228600" eaLnBrk="0" fontAlgn="base" hangingPunct="0">
              <a:spcBef>
                <a:spcPct val="0"/>
              </a:spcBef>
              <a:spcAft>
                <a:spcPct val="0"/>
              </a:spcAft>
              <a:tabLst>
                <a:tab pos="682625" algn="l"/>
              </a:tabLst>
              <a:defRPr sz="1600" b="1">
                <a:solidFill>
                  <a:schemeClr val="tx1"/>
                </a:solidFill>
                <a:latin typeface="Tahoma" pitchFamily="34" charset="0"/>
              </a:defRPr>
            </a:lvl8pPr>
            <a:lvl9pPr marL="3886200" indent="-228600" eaLnBrk="0" fontAlgn="base" hangingPunct="0">
              <a:spcBef>
                <a:spcPct val="0"/>
              </a:spcBef>
              <a:spcAft>
                <a:spcPct val="0"/>
              </a:spcAft>
              <a:tabLst>
                <a:tab pos="682625" algn="l"/>
              </a:tabLst>
              <a:defRPr sz="1600" b="1">
                <a:solidFill>
                  <a:schemeClr val="tx1"/>
                </a:solidFill>
                <a:latin typeface="Tahoma" pitchFamily="34" charset="0"/>
              </a:defRPr>
            </a:lvl9pPr>
          </a:lstStyle>
          <a:p>
            <a:pPr marL="0" eaLnBrk="1" hangingPunct="1">
              <a:spcAft>
                <a:spcPts val="0"/>
              </a:spcAft>
              <a:buClr>
                <a:schemeClr val="tx1"/>
              </a:buClr>
            </a:pPr>
            <a:r>
              <a:rPr lang="en-US" u="sng" dirty="0">
                <a:latin typeface="+mn-lt"/>
              </a:rPr>
              <a:t>Important Note</a:t>
            </a:r>
            <a:r>
              <a:rPr lang="en-US" dirty="0">
                <a:latin typeface="+mn-lt"/>
              </a:rPr>
              <a:t>: </a:t>
            </a:r>
            <a:r>
              <a:rPr lang="en-US" b="0" dirty="0">
                <a:latin typeface="+mn-lt"/>
              </a:rPr>
              <a:t>Manually </a:t>
            </a:r>
            <a:r>
              <a:rPr lang="en-US" dirty="0">
                <a:solidFill>
                  <a:srgbClr val="7030A0"/>
                </a:solidFill>
                <a:latin typeface="+mn-lt"/>
              </a:rPr>
              <a:t>“stop” </a:t>
            </a:r>
            <a:r>
              <a:rPr lang="en-US" b="0" dirty="0">
                <a:latin typeface="+mn-lt"/>
              </a:rPr>
              <a:t>test sessions by the </a:t>
            </a:r>
            <a:r>
              <a:rPr lang="en-US" dirty="0">
                <a:latin typeface="+mn-lt"/>
              </a:rPr>
              <a:t>end of each testing window.  </a:t>
            </a:r>
          </a:p>
          <a:p>
            <a:pPr marL="0" eaLnBrk="1" hangingPunct="1">
              <a:spcAft>
                <a:spcPts val="0"/>
              </a:spcAft>
              <a:buClr>
                <a:schemeClr val="tx1"/>
              </a:buClr>
            </a:pPr>
            <a:r>
              <a:rPr lang="en-US" b="0" dirty="0">
                <a:latin typeface="+mn-lt"/>
              </a:rPr>
              <a:t>Record </a:t>
            </a:r>
            <a:r>
              <a:rPr lang="en-US" dirty="0">
                <a:solidFill>
                  <a:srgbClr val="7030A0"/>
                </a:solidFill>
                <a:latin typeface="+mn-lt"/>
              </a:rPr>
              <a:t>invalidations</a:t>
            </a:r>
            <a:r>
              <a:rPr lang="en-US" b="0" dirty="0">
                <a:latin typeface="+mn-lt"/>
              </a:rPr>
              <a:t>, if applicable, </a:t>
            </a:r>
            <a:r>
              <a:rPr lang="en-US" dirty="0">
                <a:latin typeface="+mn-lt"/>
              </a:rPr>
              <a:t>by the last day of  each testing window. </a:t>
            </a:r>
          </a:p>
        </p:txBody>
      </p:sp>
    </p:spTree>
    <p:extLst>
      <p:ext uri="{BB962C8B-B14F-4D97-AF65-F5344CB8AC3E}">
        <p14:creationId xmlns:p14="http://schemas.microsoft.com/office/powerpoint/2010/main" val="24055969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81000" y="457200"/>
            <a:ext cx="8757138" cy="1143000"/>
          </a:xfrm>
        </p:spPr>
        <p:txBody>
          <a:bodyPr/>
          <a:lstStyle/>
          <a:p>
            <a:br>
              <a:rPr lang="en-US" sz="1600" dirty="0"/>
            </a:br>
            <a:r>
              <a:rPr lang="en-US" dirty="0"/>
              <a:t>NGSSS PearsonAccess:</a:t>
            </a:r>
            <a:br>
              <a:rPr lang="en-US" dirty="0"/>
            </a:br>
            <a:r>
              <a:rPr lang="en-US" dirty="0"/>
              <a:t>CBT Clean-Up Activities</a:t>
            </a:r>
          </a:p>
        </p:txBody>
      </p:sp>
      <p:sp>
        <p:nvSpPr>
          <p:cNvPr id="89091" name="Content Placeholder 2"/>
          <p:cNvSpPr>
            <a:spLocks noGrp="1"/>
          </p:cNvSpPr>
          <p:nvPr>
            <p:ph idx="1"/>
          </p:nvPr>
        </p:nvSpPr>
        <p:spPr>
          <a:xfrm>
            <a:off x="152400" y="1863307"/>
            <a:ext cx="8839200" cy="4953000"/>
          </a:xfrm>
        </p:spPr>
        <p:txBody>
          <a:bodyPr/>
          <a:lstStyle/>
          <a:p>
            <a:pPr>
              <a:lnSpc>
                <a:spcPct val="100000"/>
              </a:lnSpc>
              <a:spcBef>
                <a:spcPts val="0"/>
              </a:spcBef>
            </a:pPr>
            <a:r>
              <a:rPr lang="en-US" sz="2000" b="1" dirty="0">
                <a:solidFill>
                  <a:srgbClr val="7030A0"/>
                </a:solidFill>
              </a:rPr>
              <a:t>Stop</a:t>
            </a:r>
            <a:r>
              <a:rPr lang="en-US" sz="2000" b="1" dirty="0"/>
              <a:t> </a:t>
            </a:r>
            <a:r>
              <a:rPr lang="en-US" sz="2000" b="1" u="sng" dirty="0"/>
              <a:t>all</a:t>
            </a:r>
            <a:r>
              <a:rPr lang="en-US" sz="2000" b="1" dirty="0"/>
              <a:t> started sessions.</a:t>
            </a:r>
          </a:p>
          <a:p>
            <a:pPr>
              <a:lnSpc>
                <a:spcPct val="100000"/>
              </a:lnSpc>
              <a:spcBef>
                <a:spcPts val="0"/>
              </a:spcBef>
            </a:pPr>
            <a:r>
              <a:rPr lang="en-US" sz="2000" b="1" dirty="0">
                <a:solidFill>
                  <a:srgbClr val="7030A0"/>
                </a:solidFill>
              </a:rPr>
              <a:t>Please remember the following:</a:t>
            </a:r>
            <a:endParaRPr lang="en-US" sz="2000" dirty="0">
              <a:solidFill>
                <a:srgbClr val="7030A0"/>
              </a:solidFill>
            </a:endParaRPr>
          </a:p>
          <a:p>
            <a:pPr lvl="1">
              <a:spcBef>
                <a:spcPts val="0"/>
              </a:spcBef>
            </a:pPr>
            <a:r>
              <a:rPr lang="en-US" sz="2000" dirty="0"/>
              <a:t>Absent students should be </a:t>
            </a:r>
            <a:r>
              <a:rPr lang="en-US" sz="2000" b="1" dirty="0"/>
              <a:t>removed</a:t>
            </a:r>
            <a:r>
              <a:rPr lang="en-US" sz="2000" dirty="0"/>
              <a:t> from the test session (not marked complete).</a:t>
            </a:r>
          </a:p>
          <a:p>
            <a:pPr lvl="1">
              <a:spcBef>
                <a:spcPts val="0"/>
              </a:spcBef>
            </a:pPr>
            <a:r>
              <a:rPr lang="en-US" sz="2000" dirty="0"/>
              <a:t>If absent students have already been marked complete, nothing else needs to be done.  </a:t>
            </a:r>
          </a:p>
          <a:p>
            <a:pPr lvl="1">
              <a:spcBef>
                <a:spcPts val="0"/>
              </a:spcBef>
            </a:pPr>
            <a:r>
              <a:rPr lang="en-US" sz="2000" dirty="0"/>
              <a:t>Students in “Ready” status must be removed from the session before it can be stopped. </a:t>
            </a:r>
          </a:p>
          <a:p>
            <a:pPr lvl="1">
              <a:spcBef>
                <a:spcPts val="0"/>
              </a:spcBef>
            </a:pPr>
            <a:r>
              <a:rPr lang="en-US" sz="2000" dirty="0"/>
              <a:t>If students are in “Active,” “Exited,” or “Resumed” status, they will need to be marked complete. </a:t>
            </a:r>
          </a:p>
          <a:p>
            <a:pPr>
              <a:lnSpc>
                <a:spcPct val="100000"/>
              </a:lnSpc>
              <a:spcBef>
                <a:spcPts val="0"/>
              </a:spcBef>
            </a:pPr>
            <a:r>
              <a:rPr lang="en-US" sz="2000" b="1" dirty="0"/>
              <a:t>CBT clean-up activities must be completed  on the last day of the testing window by 4:00 pm.  </a:t>
            </a:r>
            <a:endParaRPr lang="en-US" sz="2000" dirty="0"/>
          </a:p>
          <a:p>
            <a:pPr eaLnBrk="1" hangingPunct="1">
              <a:lnSpc>
                <a:spcPct val="90000"/>
              </a:lnSpc>
              <a:spcAft>
                <a:spcPts val="800"/>
              </a:spcAft>
              <a:tabLst>
                <a:tab pos="342900" algn="l"/>
                <a:tab pos="800100" algn="l"/>
              </a:tabLst>
            </a:pPr>
            <a:r>
              <a:rPr lang="en-US" sz="2000" dirty="0"/>
              <a:t>School technology coordinators should </a:t>
            </a:r>
            <a:r>
              <a:rPr lang="en-US" sz="2000" b="1" dirty="0">
                <a:solidFill>
                  <a:srgbClr val="7030A0"/>
                </a:solidFill>
              </a:rPr>
              <a:t>purge test content </a:t>
            </a:r>
            <a:r>
              <a:rPr lang="en-US" sz="2000" dirty="0"/>
              <a:t>from the Proctor Caching Computer on the last day of the testing window.</a:t>
            </a:r>
            <a:endParaRPr lang="en-US" sz="2000" b="1" dirty="0">
              <a:solidFill>
                <a:srgbClr val="7030A0"/>
              </a:solidFill>
            </a:endParaRPr>
          </a:p>
        </p:txBody>
      </p:sp>
      <p:sp>
        <p:nvSpPr>
          <p:cNvPr id="89092" name="Slide Number Placeholder 3"/>
          <p:cNvSpPr>
            <a:spLocks noGrp="1"/>
          </p:cNvSpPr>
          <p:nvPr>
            <p:ph type="sldNum" sz="quarter" idx="12"/>
          </p:nvPr>
        </p:nvSpPr>
        <p:spPr>
          <a:noFill/>
        </p:spPr>
        <p:txBody>
          <a:bodyPr/>
          <a:lstStyle/>
          <a:p>
            <a:fld id="{ECDAB3F9-86A0-4135-9982-36B272F1E97E}" type="slidenum">
              <a:rPr lang="en-US" smtClean="0">
                <a:latin typeface="Arial" charset="0"/>
              </a:rPr>
              <a:pPr/>
              <a:t>115</a:t>
            </a:fld>
            <a:endParaRPr lang="en-US" dirty="0">
              <a:latin typeface="Arial" charset="0"/>
            </a:endParaRPr>
          </a:p>
        </p:txBody>
      </p:sp>
    </p:spTree>
    <p:extLst>
      <p:ext uri="{BB962C8B-B14F-4D97-AF65-F5344CB8AC3E}">
        <p14:creationId xmlns:p14="http://schemas.microsoft.com/office/powerpoint/2010/main" val="32216630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81000"/>
            <a:ext cx="8915400" cy="1257300"/>
          </a:xfrm>
        </p:spPr>
        <p:txBody>
          <a:bodyPr/>
          <a:lstStyle/>
          <a:p>
            <a:pPr eaLnBrk="1" hangingPunct="1"/>
            <a:r>
              <a:rPr lang="en-US" dirty="0"/>
              <a:t>NGSSS PearsonAccess:</a:t>
            </a:r>
            <a:br>
              <a:rPr lang="en-US" dirty="0"/>
            </a:br>
            <a:r>
              <a:rPr lang="en-US" dirty="0"/>
              <a:t>Pearson Support</a:t>
            </a:r>
          </a:p>
        </p:txBody>
      </p:sp>
      <p:sp>
        <p:nvSpPr>
          <p:cNvPr id="9220" name="Rectangle 3"/>
          <p:cNvSpPr>
            <a:spLocks noGrp="1" noChangeArrowheads="1"/>
          </p:cNvSpPr>
          <p:nvPr>
            <p:ph idx="1"/>
          </p:nvPr>
        </p:nvSpPr>
        <p:spPr>
          <a:xfrm>
            <a:off x="352425" y="2057400"/>
            <a:ext cx="8477250" cy="4800600"/>
          </a:xfrm>
        </p:spPr>
        <p:txBody>
          <a:bodyPr rtlCol="0">
            <a:normAutofit fontScale="92500" lnSpcReduction="20000"/>
          </a:bodyPr>
          <a:lstStyle/>
          <a:p>
            <a:pPr eaLnBrk="1" fontAlgn="auto" hangingPunct="1">
              <a:lnSpc>
                <a:spcPct val="90000"/>
              </a:lnSpc>
              <a:spcAft>
                <a:spcPts val="0"/>
              </a:spcAft>
              <a:buFontTx/>
              <a:buNone/>
              <a:defRPr/>
            </a:pPr>
            <a:r>
              <a:rPr lang="en-US" sz="3300" b="1" dirty="0"/>
              <a:t>Contacting Pearson Support</a:t>
            </a:r>
          </a:p>
          <a:p>
            <a:pPr lvl="1" eaLnBrk="1" fontAlgn="auto" hangingPunct="1">
              <a:lnSpc>
                <a:spcPct val="90000"/>
              </a:lnSpc>
              <a:spcAft>
                <a:spcPts val="0"/>
              </a:spcAft>
              <a:buFont typeface="Arial" pitchFamily="34" charset="0"/>
              <a:buChar char="•"/>
              <a:defRPr/>
            </a:pPr>
            <a:r>
              <a:rPr lang="en-US" sz="2600" dirty="0">
                <a:cs typeface="Tahoma" pitchFamily="34" charset="0"/>
              </a:rPr>
              <a:t>Phone Number:  1-877-847-3043 (ask for Level 2 Tech)</a:t>
            </a:r>
          </a:p>
          <a:p>
            <a:pPr lvl="1" eaLnBrk="1" fontAlgn="auto" hangingPunct="1">
              <a:lnSpc>
                <a:spcPct val="90000"/>
              </a:lnSpc>
              <a:spcAft>
                <a:spcPts val="0"/>
              </a:spcAft>
              <a:buFont typeface="Arial" pitchFamily="34" charset="0"/>
              <a:buChar char="•"/>
              <a:defRPr/>
            </a:pPr>
            <a:r>
              <a:rPr lang="en-US" sz="2600" dirty="0">
                <a:cs typeface="Tahoma" pitchFamily="34" charset="0"/>
              </a:rPr>
              <a:t>E-mail: </a:t>
            </a:r>
            <a:r>
              <a:rPr lang="en-US" sz="2600" dirty="0">
                <a:cs typeface="Tahoma" pitchFamily="34" charset="0"/>
                <a:hlinkClick r:id="rId3"/>
              </a:rPr>
              <a:t>Florida@support.pearson.com</a:t>
            </a:r>
            <a:r>
              <a:rPr lang="en-US" sz="2600" dirty="0">
                <a:cs typeface="Tahoma" pitchFamily="34" charset="0"/>
              </a:rPr>
              <a:t> </a:t>
            </a:r>
          </a:p>
          <a:p>
            <a:pPr eaLnBrk="1" fontAlgn="auto" hangingPunct="1">
              <a:lnSpc>
                <a:spcPct val="90000"/>
              </a:lnSpc>
              <a:spcAft>
                <a:spcPts val="0"/>
              </a:spcAft>
              <a:buFont typeface="Arial" charset="0"/>
              <a:buNone/>
              <a:defRPr/>
            </a:pPr>
            <a:endParaRPr lang="en-US" sz="1500" dirty="0"/>
          </a:p>
          <a:p>
            <a:pPr eaLnBrk="1" fontAlgn="auto" hangingPunct="1">
              <a:lnSpc>
                <a:spcPct val="90000"/>
              </a:lnSpc>
              <a:spcAft>
                <a:spcPts val="0"/>
              </a:spcAft>
              <a:buFontTx/>
              <a:buNone/>
              <a:defRPr/>
            </a:pPr>
            <a:r>
              <a:rPr lang="en-US" sz="2800" dirty="0"/>
              <a:t>	</a:t>
            </a:r>
            <a:r>
              <a:rPr lang="en-US" sz="2600" dirty="0"/>
              <a:t>Appendix B in the Manual provides the following information:</a:t>
            </a:r>
          </a:p>
          <a:p>
            <a:pPr lvl="1" eaLnBrk="1" fontAlgn="auto" hangingPunct="1">
              <a:lnSpc>
                <a:spcPct val="90000"/>
              </a:lnSpc>
              <a:spcAft>
                <a:spcPts val="0"/>
              </a:spcAft>
              <a:buFont typeface="Arial" pitchFamily="34" charset="0"/>
              <a:buChar char="•"/>
              <a:defRPr/>
            </a:pPr>
            <a:r>
              <a:rPr lang="en-US" dirty="0">
                <a:cs typeface="Tahoma" pitchFamily="34" charset="0"/>
              </a:rPr>
              <a:t>PearsonAccess</a:t>
            </a:r>
          </a:p>
          <a:p>
            <a:pPr lvl="2" eaLnBrk="1" fontAlgn="auto" hangingPunct="1">
              <a:lnSpc>
                <a:spcPct val="90000"/>
              </a:lnSpc>
              <a:spcAft>
                <a:spcPts val="0"/>
              </a:spcAft>
              <a:buFont typeface="Wingdings" pitchFamily="2" charset="2"/>
              <a:buChar char="§"/>
              <a:defRPr/>
            </a:pPr>
            <a:r>
              <a:rPr lang="en-US" dirty="0">
                <a:cs typeface="Tahoma" pitchFamily="34" charset="0"/>
              </a:rPr>
              <a:t>User Accounts</a:t>
            </a:r>
          </a:p>
          <a:p>
            <a:pPr lvl="3" eaLnBrk="1" fontAlgn="auto" hangingPunct="1">
              <a:lnSpc>
                <a:spcPct val="90000"/>
              </a:lnSpc>
              <a:spcAft>
                <a:spcPts val="0"/>
              </a:spcAft>
              <a:buFont typeface="Arial" pitchFamily="34" charset="0"/>
              <a:buChar char="−"/>
              <a:defRPr/>
            </a:pPr>
            <a:r>
              <a:rPr lang="en-US" dirty="0">
                <a:cs typeface="Tahoma" pitchFamily="34" charset="0"/>
              </a:rPr>
              <a:t>Instructions for setting up user accounts are posted on PearsonAccess.</a:t>
            </a:r>
          </a:p>
          <a:p>
            <a:pPr lvl="2" eaLnBrk="1" fontAlgn="auto" hangingPunct="1">
              <a:lnSpc>
                <a:spcPct val="90000"/>
              </a:lnSpc>
              <a:spcAft>
                <a:spcPts val="0"/>
              </a:spcAft>
              <a:buFont typeface="Wingdings" pitchFamily="2" charset="2"/>
              <a:buChar char="§"/>
              <a:defRPr/>
            </a:pPr>
            <a:r>
              <a:rPr lang="en-US" dirty="0">
                <a:cs typeface="Tahoma" pitchFamily="34" charset="0"/>
              </a:rPr>
              <a:t>Browser requirements</a:t>
            </a:r>
          </a:p>
          <a:p>
            <a:pPr lvl="2" eaLnBrk="1" fontAlgn="auto" hangingPunct="1">
              <a:lnSpc>
                <a:spcPct val="90000"/>
              </a:lnSpc>
              <a:spcAft>
                <a:spcPts val="0"/>
              </a:spcAft>
              <a:buFont typeface="Wingdings" pitchFamily="2" charset="2"/>
              <a:buChar char="§"/>
              <a:defRPr/>
            </a:pPr>
            <a:r>
              <a:rPr lang="en-US" dirty="0">
                <a:cs typeface="Tahoma" pitchFamily="34" charset="0"/>
              </a:rPr>
              <a:t>Logging in for the first time</a:t>
            </a:r>
          </a:p>
          <a:p>
            <a:pPr lvl="2" eaLnBrk="1" fontAlgn="auto" hangingPunct="1">
              <a:lnSpc>
                <a:spcPct val="90000"/>
              </a:lnSpc>
              <a:spcAft>
                <a:spcPts val="0"/>
              </a:spcAft>
              <a:buFont typeface="Wingdings" pitchFamily="2" charset="2"/>
              <a:buChar char="§"/>
              <a:defRPr/>
            </a:pPr>
            <a:r>
              <a:rPr lang="en-US" dirty="0">
                <a:cs typeface="Tahoma" pitchFamily="34" charset="0"/>
              </a:rPr>
              <a:t>Resetting passwords</a:t>
            </a:r>
          </a:p>
          <a:p>
            <a:pPr lvl="1" eaLnBrk="1" fontAlgn="auto" hangingPunct="1">
              <a:lnSpc>
                <a:spcPct val="90000"/>
              </a:lnSpc>
              <a:spcAft>
                <a:spcPts val="0"/>
              </a:spcAft>
              <a:buFont typeface="Arial" pitchFamily="34" charset="0"/>
              <a:buChar char="•"/>
              <a:defRPr/>
            </a:pPr>
            <a:r>
              <a:rPr lang="en-US" sz="2600" dirty="0">
                <a:cs typeface="Tahoma" pitchFamily="34" charset="0"/>
              </a:rPr>
              <a:t>Training Center</a:t>
            </a:r>
          </a:p>
          <a:p>
            <a:pPr lvl="2" eaLnBrk="1" fontAlgn="auto" hangingPunct="1">
              <a:lnSpc>
                <a:spcPct val="90000"/>
              </a:lnSpc>
              <a:spcAft>
                <a:spcPts val="600"/>
              </a:spcAft>
              <a:buFont typeface="Wingdings" pitchFamily="2" charset="2"/>
              <a:buChar char="§"/>
              <a:defRPr/>
            </a:pPr>
            <a:r>
              <a:rPr lang="en-US" dirty="0">
                <a:cs typeface="Tahoma" pitchFamily="34" charset="0"/>
              </a:rPr>
              <a:t>Test Setup Exercise</a:t>
            </a:r>
          </a:p>
          <a:p>
            <a:pPr lvl="2" eaLnBrk="1" fontAlgn="auto" hangingPunct="1">
              <a:lnSpc>
                <a:spcPct val="90000"/>
              </a:lnSpc>
              <a:spcAft>
                <a:spcPts val="600"/>
              </a:spcAft>
              <a:buFont typeface="Arial" charset="0"/>
              <a:buNone/>
              <a:defRPr/>
            </a:pPr>
            <a:endParaRPr lang="en-US" sz="1500" dirty="0">
              <a:cs typeface="+mn-cs"/>
            </a:endParaRPr>
          </a:p>
        </p:txBody>
      </p:sp>
      <p:sp>
        <p:nvSpPr>
          <p:cNvPr id="12292" name="Slide Number Placeholder 5"/>
          <p:cNvSpPr>
            <a:spLocks noGrp="1"/>
          </p:cNvSpPr>
          <p:nvPr>
            <p:ph type="sldNum" sz="quarter" idx="12"/>
          </p:nvPr>
        </p:nvSpPr>
        <p:spPr>
          <a:noFill/>
        </p:spPr>
        <p:txBody>
          <a:bodyPr/>
          <a:lstStyle/>
          <a:p>
            <a:fld id="{89AB7EB4-1AC1-43C5-BDDF-0CB733E12127}" type="slidenum">
              <a:rPr lang="en-US" smtClean="0"/>
              <a:pPr/>
              <a:t>116</a:t>
            </a:fld>
            <a:endParaRPr lang="en-US" dirty="0"/>
          </a:p>
        </p:txBody>
      </p:sp>
    </p:spTree>
    <p:extLst>
      <p:ext uri="{BB962C8B-B14F-4D97-AF65-F5344CB8AC3E}">
        <p14:creationId xmlns:p14="http://schemas.microsoft.com/office/powerpoint/2010/main" val="33599819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FA600-6A4D-4CEC-B7FF-73E318A1BD39}" type="slidenum">
              <a:rPr lang="en-US" smtClean="0"/>
              <a:pPr eaLnBrk="1" hangingPunct="1"/>
              <a:t>117</a:t>
            </a:fld>
            <a:endParaRPr lang="en-US" dirty="0"/>
          </a:p>
        </p:txBody>
      </p:sp>
      <p:sp>
        <p:nvSpPr>
          <p:cNvPr id="94211" name="Rectangle 3"/>
          <p:cNvSpPr>
            <a:spLocks noGrp="1" noChangeArrowheads="1"/>
          </p:cNvSpPr>
          <p:nvPr>
            <p:ph type="body" idx="1"/>
          </p:nvPr>
        </p:nvSpPr>
        <p:spPr>
          <a:xfrm>
            <a:off x="228600" y="2057400"/>
            <a:ext cx="4267200" cy="4876800"/>
          </a:xfrm>
        </p:spPr>
        <p:txBody>
          <a:bodyPr/>
          <a:lstStyle/>
          <a:p>
            <a:pPr algn="ctr">
              <a:spcBef>
                <a:spcPts val="480"/>
              </a:spcBef>
              <a:buFontTx/>
              <a:buNone/>
              <a:defRPr/>
            </a:pPr>
            <a:r>
              <a:rPr lang="en-US" sz="2000" b="1" dirty="0">
                <a:latin typeface="+mj-lt"/>
                <a:cs typeface="Tahoma" pitchFamily="34" charset="0"/>
              </a:rPr>
              <a:t>Student Assessment and Educational Testing  </a:t>
            </a:r>
          </a:p>
          <a:p>
            <a:pPr algn="ctr">
              <a:spcBef>
                <a:spcPts val="480"/>
              </a:spcBef>
              <a:buFontTx/>
              <a:buNone/>
              <a:defRPr/>
            </a:pPr>
            <a:endParaRPr lang="en-US" sz="2000" b="1" dirty="0">
              <a:cs typeface="Tahoma" pitchFamily="34" charset="0"/>
            </a:endParaRPr>
          </a:p>
          <a:p>
            <a:pPr lvl="1" algn="ctr">
              <a:lnSpc>
                <a:spcPct val="80000"/>
              </a:lnSpc>
              <a:spcBef>
                <a:spcPts val="480"/>
              </a:spcBef>
              <a:buFont typeface="Wingdings" pitchFamily="2" charset="2"/>
              <a:buNone/>
              <a:defRPr/>
            </a:pPr>
            <a:r>
              <a:rPr lang="en-US" sz="2000" dirty="0">
                <a:latin typeface="+mj-lt"/>
                <a:cs typeface="Tahoma" pitchFamily="34" charset="0"/>
              </a:rPr>
              <a:t>Maria C. Bruguera, Director </a:t>
            </a:r>
          </a:p>
          <a:p>
            <a:pPr lvl="1" algn="ctr">
              <a:lnSpc>
                <a:spcPct val="150000"/>
              </a:lnSpc>
              <a:spcBef>
                <a:spcPts val="0"/>
              </a:spcBef>
              <a:buFont typeface="Wingdings" pitchFamily="2" charset="2"/>
              <a:buNone/>
              <a:defRPr/>
            </a:pPr>
            <a:r>
              <a:rPr lang="en-US" sz="2000" dirty="0">
                <a:solidFill>
                  <a:schemeClr val="accent6">
                    <a:lumMod val="90000"/>
                    <a:lumOff val="10000"/>
                  </a:schemeClr>
                </a:solidFill>
                <a:latin typeface="+mj-lt"/>
                <a:cs typeface="Tahoma" pitchFamily="34" charset="0"/>
                <a:hlinkClick r:id="rId3"/>
              </a:rPr>
              <a:t>mbruguera@dadeschools.net</a:t>
            </a:r>
            <a:r>
              <a:rPr lang="en-US" sz="2000" dirty="0">
                <a:solidFill>
                  <a:schemeClr val="accent6">
                    <a:lumMod val="90000"/>
                    <a:lumOff val="10000"/>
                  </a:schemeClr>
                </a:solidFill>
                <a:latin typeface="+mj-lt"/>
                <a:cs typeface="Tahoma" pitchFamily="34" charset="0"/>
              </a:rPr>
              <a:t> </a:t>
            </a:r>
            <a:r>
              <a:rPr lang="en-US" sz="2000" dirty="0">
                <a:latin typeface="+mj-lt"/>
                <a:cs typeface="Tahoma" pitchFamily="34" charset="0"/>
              </a:rPr>
              <a:t> </a:t>
            </a:r>
          </a:p>
          <a:p>
            <a:pPr lvl="1" algn="ctr">
              <a:lnSpc>
                <a:spcPct val="150000"/>
              </a:lnSpc>
              <a:spcBef>
                <a:spcPts val="0"/>
              </a:spcBef>
              <a:buFont typeface="Wingdings" pitchFamily="2" charset="2"/>
              <a:buNone/>
              <a:defRPr/>
            </a:pPr>
            <a:r>
              <a:rPr lang="en-US" sz="2000" dirty="0">
                <a:latin typeface="+mj-lt"/>
                <a:cs typeface="Tahoma" pitchFamily="34" charset="0"/>
              </a:rPr>
              <a:t>Mara Ugando, Staff Specialist</a:t>
            </a:r>
          </a:p>
          <a:p>
            <a:pPr lvl="1" algn="ctr">
              <a:lnSpc>
                <a:spcPct val="150000"/>
              </a:lnSpc>
              <a:spcBef>
                <a:spcPts val="0"/>
              </a:spcBef>
              <a:buFont typeface="Wingdings" pitchFamily="2" charset="2"/>
              <a:buNone/>
              <a:defRPr/>
            </a:pPr>
            <a:r>
              <a:rPr lang="en-US" sz="2000" dirty="0">
                <a:solidFill>
                  <a:srgbClr val="C00000"/>
                </a:solidFill>
                <a:latin typeface="+mj-lt"/>
                <a:cs typeface="Tahoma" pitchFamily="34" charset="0"/>
                <a:hlinkClick r:id="rId4"/>
              </a:rPr>
              <a:t>mugando@dadeschools.net</a:t>
            </a:r>
            <a:endParaRPr lang="en-US" sz="2000" dirty="0">
              <a:solidFill>
                <a:srgbClr val="C00000"/>
              </a:solidFill>
              <a:latin typeface="+mj-lt"/>
              <a:cs typeface="Tahoma" pitchFamily="34" charset="0"/>
            </a:endParaRPr>
          </a:p>
          <a:p>
            <a:pPr lvl="1" algn="ctr">
              <a:lnSpc>
                <a:spcPct val="150000"/>
              </a:lnSpc>
              <a:spcBef>
                <a:spcPts val="0"/>
              </a:spcBef>
              <a:buFont typeface="Wingdings" pitchFamily="2" charset="2"/>
              <a:buNone/>
              <a:defRPr/>
            </a:pPr>
            <a:r>
              <a:rPr lang="en-US" sz="2000" dirty="0">
                <a:latin typeface="+mj-lt"/>
                <a:cs typeface="Tahoma" pitchFamily="34" charset="0"/>
              </a:rPr>
              <a:t>Kathleen Sierra, Supervisor</a:t>
            </a:r>
          </a:p>
          <a:p>
            <a:pPr lvl="1" algn="ctr">
              <a:lnSpc>
                <a:spcPct val="150000"/>
              </a:lnSpc>
              <a:spcBef>
                <a:spcPts val="0"/>
              </a:spcBef>
              <a:buFont typeface="Wingdings" pitchFamily="2" charset="2"/>
              <a:buNone/>
              <a:defRPr/>
            </a:pPr>
            <a:r>
              <a:rPr lang="en-US" sz="2000" dirty="0">
                <a:solidFill>
                  <a:srgbClr val="C00000"/>
                </a:solidFill>
                <a:latin typeface="+mj-lt"/>
                <a:cs typeface="Tahoma" pitchFamily="34" charset="0"/>
                <a:hlinkClick r:id="rId5"/>
              </a:rPr>
              <a:t>ksierra@dadeschools.net</a:t>
            </a:r>
            <a:r>
              <a:rPr lang="en-US" sz="2000" dirty="0">
                <a:solidFill>
                  <a:srgbClr val="C00000"/>
                </a:solidFill>
                <a:latin typeface="+mj-lt"/>
                <a:cs typeface="Tahoma" pitchFamily="34" charset="0"/>
              </a:rPr>
              <a:t> </a:t>
            </a:r>
          </a:p>
          <a:p>
            <a:pPr algn="ctr">
              <a:lnSpc>
                <a:spcPct val="150000"/>
              </a:lnSpc>
              <a:spcBef>
                <a:spcPts val="0"/>
              </a:spcBef>
              <a:buFontTx/>
              <a:buNone/>
              <a:defRPr/>
            </a:pPr>
            <a:r>
              <a:rPr lang="en-US" sz="2000" dirty="0">
                <a:latin typeface="+mj-lt"/>
                <a:cs typeface="Tahoma" pitchFamily="34" charset="0"/>
              </a:rPr>
              <a:t>Phone: 305-995-7520</a:t>
            </a:r>
          </a:p>
          <a:p>
            <a:pPr algn="ctr">
              <a:lnSpc>
                <a:spcPct val="150000"/>
              </a:lnSpc>
              <a:spcBef>
                <a:spcPts val="0"/>
              </a:spcBef>
              <a:buFontTx/>
              <a:buNone/>
              <a:defRPr/>
            </a:pPr>
            <a:r>
              <a:rPr lang="en-US" sz="2000" dirty="0">
                <a:latin typeface="+mj-lt"/>
                <a:cs typeface="Tahoma" pitchFamily="34" charset="0"/>
              </a:rPr>
              <a:t>Fax: 305-995-7522</a:t>
            </a:r>
          </a:p>
          <a:p>
            <a:pPr eaLnBrk="1" hangingPunct="1">
              <a:buFontTx/>
              <a:buNone/>
              <a:defRPr/>
            </a:pPr>
            <a:endParaRPr lang="en-US" sz="2000" dirty="0"/>
          </a:p>
        </p:txBody>
      </p:sp>
      <p:sp>
        <p:nvSpPr>
          <p:cNvPr id="4" name="Rectangle 3"/>
          <p:cNvSpPr/>
          <p:nvPr/>
        </p:nvSpPr>
        <p:spPr>
          <a:xfrm>
            <a:off x="228600" y="457200"/>
            <a:ext cx="5562600" cy="769441"/>
          </a:xfrm>
          <a:prstGeom prst="rect">
            <a:avLst/>
          </a:prstGeom>
        </p:spPr>
        <p:txBody>
          <a:bodyPr wrap="square">
            <a:spAutoFit/>
          </a:bodyPr>
          <a:lstStyle/>
          <a:p>
            <a:pPr>
              <a:defRPr/>
            </a:pPr>
            <a:r>
              <a:rPr lang="en-US" sz="4400" dirty="0">
                <a:latin typeface="+mj-lt"/>
              </a:rPr>
              <a:t>Contact Information</a:t>
            </a:r>
          </a:p>
        </p:txBody>
      </p:sp>
      <p:sp>
        <p:nvSpPr>
          <p:cNvPr id="5" name="Content Placeholder 2"/>
          <p:cNvSpPr txBox="1">
            <a:spLocks/>
          </p:cNvSpPr>
          <p:nvPr/>
        </p:nvSpPr>
        <p:spPr bwMode="auto">
          <a:xfrm>
            <a:off x="4572000" y="2057400"/>
            <a:ext cx="419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a:t>ITS - Infrastructure and System Support</a:t>
            </a:r>
            <a:endParaRPr lang="en-US" sz="2000" kern="0" dirty="0"/>
          </a:p>
          <a:p>
            <a:pPr marL="0" indent="0" algn="ctr">
              <a:buFontTx/>
              <a:buNone/>
            </a:pPr>
            <a:endParaRPr lang="en-US" sz="2000" kern="0" dirty="0"/>
          </a:p>
          <a:p>
            <a:pPr marL="0" indent="0" algn="ctr">
              <a:buFontTx/>
              <a:buNone/>
            </a:pPr>
            <a:r>
              <a:rPr lang="en-US" sz="2000" kern="0" dirty="0"/>
              <a:t>Mr. Javier Perez, Executive Director</a:t>
            </a:r>
          </a:p>
          <a:p>
            <a:pPr marL="0" indent="0" algn="ctr">
              <a:buFontTx/>
              <a:buNone/>
            </a:pPr>
            <a:r>
              <a:rPr lang="en-US" sz="2000" u="sng" kern="0" dirty="0">
                <a:hlinkClick r:id="rId6"/>
              </a:rPr>
              <a:t>JPerez@dadeschools.net</a:t>
            </a:r>
            <a:endParaRPr lang="en-US" sz="2000" kern="0" dirty="0"/>
          </a:p>
          <a:p>
            <a:pPr marL="0" indent="0" algn="ctr">
              <a:buFontTx/>
              <a:buNone/>
            </a:pPr>
            <a:r>
              <a:rPr lang="en-US" sz="2000" kern="0" dirty="0"/>
              <a:t>Telephone Number:  305-995-3331</a:t>
            </a:r>
          </a:p>
          <a:p>
            <a:pPr marL="0" indent="0" algn="ctr">
              <a:buFontTx/>
              <a:buNone/>
            </a:pPr>
            <a:r>
              <a:rPr lang="en-US" sz="2000" kern="0" dirty="0"/>
              <a:t> </a:t>
            </a:r>
          </a:p>
          <a:p>
            <a:pPr marL="0" indent="0" algn="ctr">
              <a:buFontTx/>
              <a:buNone/>
            </a:pPr>
            <a:endParaRPr lang="en-US" sz="2000" kern="0" dirty="0"/>
          </a:p>
          <a:p>
            <a:pPr marL="0" indent="0" algn="ctr">
              <a:buFontTx/>
              <a:buNone/>
            </a:pPr>
            <a:r>
              <a:rPr lang="en-US" sz="2000" kern="0" dirty="0"/>
              <a:t>Mr. Roly Avila, Supervisor</a:t>
            </a:r>
          </a:p>
          <a:p>
            <a:pPr marL="0" indent="0" algn="ctr">
              <a:buFontTx/>
              <a:buNone/>
            </a:pPr>
            <a:r>
              <a:rPr lang="en-US" sz="2000" u="sng" kern="0" dirty="0">
                <a:hlinkClick r:id="rId7"/>
              </a:rPr>
              <a:t>RAvila@dadeschools.net</a:t>
            </a:r>
            <a:endParaRPr lang="en-US" sz="2000" kern="0" dirty="0"/>
          </a:p>
          <a:p>
            <a:pPr marL="0" indent="0" algn="ctr">
              <a:buFontTx/>
              <a:buNone/>
            </a:pPr>
            <a:r>
              <a:rPr lang="en-US" sz="2000" kern="0" dirty="0"/>
              <a:t>Telephone Number:  305-995-3334</a:t>
            </a:r>
          </a:p>
          <a:p>
            <a:endParaRPr lang="en-US" sz="2000" kern="0" dirty="0"/>
          </a:p>
        </p:txBody>
      </p:sp>
    </p:spTree>
    <p:extLst>
      <p:ext uri="{BB962C8B-B14F-4D97-AF65-F5344CB8AC3E}">
        <p14:creationId xmlns:p14="http://schemas.microsoft.com/office/powerpoint/2010/main" val="25960481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228600" y="2057400"/>
            <a:ext cx="8610600" cy="4525963"/>
          </a:xfrm>
        </p:spPr>
        <p:txBody>
          <a:bodyPr/>
          <a:lstStyle/>
          <a:p>
            <a:pPr algn="ctr">
              <a:buFontTx/>
              <a:buNone/>
            </a:pPr>
            <a:r>
              <a:rPr lang="en-US" sz="4000" dirty="0"/>
              <a:t>Thank you for ensuring </a:t>
            </a:r>
          </a:p>
          <a:p>
            <a:pPr algn="ctr">
              <a:buFontTx/>
              <a:buNone/>
            </a:pPr>
            <a:r>
              <a:rPr lang="en-US" sz="4000" dirty="0"/>
              <a:t>secure and successful</a:t>
            </a:r>
          </a:p>
          <a:p>
            <a:pPr algn="ctr">
              <a:buFontTx/>
              <a:buNone/>
            </a:pPr>
            <a:r>
              <a:rPr lang="en-US" sz="4000" dirty="0"/>
              <a:t>2016-2017</a:t>
            </a:r>
          </a:p>
          <a:p>
            <a:pPr algn="ctr">
              <a:buFontTx/>
              <a:buNone/>
            </a:pPr>
            <a:r>
              <a:rPr lang="en-US" sz="4000" dirty="0"/>
              <a:t>FSA, FCAT 2.0, and EOC administrations.</a:t>
            </a:r>
          </a:p>
          <a:p>
            <a:pPr algn="ctr">
              <a:buFontTx/>
              <a:buNone/>
            </a:pPr>
            <a:endParaRPr lang="en-US" sz="4000" dirty="0"/>
          </a:p>
          <a:p>
            <a:pPr algn="ctr">
              <a:buFontTx/>
              <a:buNone/>
            </a:pPr>
            <a:r>
              <a:rPr lang="en-US" sz="4000" dirty="0"/>
              <a:t>Questions?</a:t>
            </a:r>
          </a:p>
        </p:txBody>
      </p:sp>
      <p:sp>
        <p:nvSpPr>
          <p:cNvPr id="108547" name="Slide Number Placeholder 3"/>
          <p:cNvSpPr>
            <a:spLocks noGrp="1"/>
          </p:cNvSpPr>
          <p:nvPr>
            <p:ph type="sldNum" sz="quarter" idx="12"/>
          </p:nvPr>
        </p:nvSpPr>
        <p:spPr>
          <a:noFill/>
        </p:spPr>
        <p:txBody>
          <a:bodyPr/>
          <a:lstStyle/>
          <a:p>
            <a:fld id="{6DD517FA-F2DE-4386-AB64-87E419ED90AF}" type="slidenum">
              <a:rPr lang="en-US" smtClean="0"/>
              <a:pPr/>
              <a:t>118</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086600" cy="990600"/>
          </a:xfrm>
        </p:spPr>
        <p:txBody>
          <a:bodyPr>
            <a:noAutofit/>
          </a:bodyPr>
          <a:lstStyle/>
          <a:p>
            <a:pPr algn="l"/>
            <a:r>
              <a:rPr lang="en-US" sz="4000" dirty="0"/>
              <a:t>FSA</a:t>
            </a:r>
            <a:br>
              <a:rPr lang="en-US" sz="4000" dirty="0"/>
            </a:br>
            <a:r>
              <a:rPr lang="en-US" sz="4000" dirty="0"/>
              <a:t>Activating Your TIDE Account </a:t>
            </a:r>
          </a:p>
        </p:txBody>
      </p:sp>
      <p:sp>
        <p:nvSpPr>
          <p:cNvPr id="4" name="Slide Number Placeholder 3"/>
          <p:cNvSpPr>
            <a:spLocks noGrp="1"/>
          </p:cNvSpPr>
          <p:nvPr>
            <p:ph type="sldNum" sz="quarter" idx="12"/>
          </p:nvPr>
        </p:nvSpPr>
        <p:spPr/>
        <p:txBody>
          <a:bodyPr/>
          <a:lstStyle/>
          <a:p>
            <a:fld id="{89E68A67-840E-41CC-BCED-62C4D3E9E886}" type="slidenum">
              <a:rPr lang="en-US" smtClean="0"/>
              <a:pPr/>
              <a:t>12</a:t>
            </a:fld>
            <a:endParaRPr lang="en-US" dirty="0"/>
          </a:p>
        </p:txBody>
      </p:sp>
      <p:pic>
        <p:nvPicPr>
          <p:cNvPr id="1027" name="Picture 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0019" b="10019"/>
          <a:stretch>
            <a:fillRect/>
          </a:stretch>
        </p:blipFill>
        <p:spPr bwMode="auto">
          <a:xfrm>
            <a:off x="5722023" y="3917030"/>
            <a:ext cx="3366653" cy="20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1524000"/>
            <a:ext cx="8913312" cy="2092881"/>
          </a:xfrm>
          <a:prstGeom prst="rect">
            <a:avLst/>
          </a:prstGeom>
        </p:spPr>
        <p:txBody>
          <a:bodyPr wrap="square">
            <a:spAutoFit/>
          </a:bodyPr>
          <a:lstStyle/>
          <a:p>
            <a:endParaRPr lang="en-US" sz="1300" b="1" dirty="0"/>
          </a:p>
          <a:p>
            <a:r>
              <a:rPr lang="en-US" sz="1300" b="1" dirty="0"/>
              <a:t>TIDE will send  you an introductory email. This email contains the following information: </a:t>
            </a:r>
          </a:p>
          <a:p>
            <a:r>
              <a:rPr lang="en-US" sz="1300" b="1" dirty="0"/>
              <a:t>	• A link for logging in to TIDE. This link </a:t>
            </a:r>
            <a:r>
              <a:rPr lang="en-US" sz="1300" b="1" u="sng" dirty="0"/>
              <a:t>expires 30 days</a:t>
            </a:r>
            <a:r>
              <a:rPr lang="en-US" sz="1300" b="1" dirty="0"/>
              <a:t> after the email was sent. </a:t>
            </a:r>
          </a:p>
          <a:p>
            <a:r>
              <a:rPr lang="en-US" sz="1300" b="1" dirty="0"/>
              <a:t>	• Your temporary password. </a:t>
            </a:r>
          </a:p>
          <a:p>
            <a:endParaRPr lang="en-US" sz="1300" b="1" dirty="0"/>
          </a:p>
          <a:p>
            <a:r>
              <a:rPr lang="en-US" sz="1300" b="1" dirty="0"/>
              <a:t>If you do not receive an account activation email, check your spam folder. Emails are sent from </a:t>
            </a:r>
            <a:r>
              <a:rPr lang="en-US" sz="1300" b="1" dirty="0">
                <a:solidFill>
                  <a:srgbClr val="FF0000"/>
                </a:solidFill>
              </a:rPr>
              <a:t>Florida DoNotReply@airast.org</a:t>
            </a:r>
            <a:r>
              <a:rPr lang="en-US" sz="1300" b="1" dirty="0"/>
              <a:t>, so you may need to add this address to your contact list. </a:t>
            </a:r>
          </a:p>
          <a:p>
            <a:endParaRPr lang="en-US" sz="1300" b="1" i="1" dirty="0"/>
          </a:p>
          <a:p>
            <a:r>
              <a:rPr lang="en-US" sz="1300" b="1" i="1" dirty="0"/>
              <a:t>To activate your account: </a:t>
            </a:r>
            <a:endParaRPr lang="en-US" sz="1300" b="1" dirty="0"/>
          </a:p>
          <a:p>
            <a:r>
              <a:rPr lang="en-US" sz="1300" b="1" dirty="0"/>
              <a:t>1. Click the link in the introductory email. The “Please Log In” page appears. </a:t>
            </a:r>
          </a:p>
        </p:txBody>
      </p:sp>
      <p:sp>
        <p:nvSpPr>
          <p:cNvPr id="7" name="Rectangle 6"/>
          <p:cNvSpPr/>
          <p:nvPr/>
        </p:nvSpPr>
        <p:spPr>
          <a:xfrm>
            <a:off x="152400" y="3581400"/>
            <a:ext cx="5638800" cy="2092881"/>
          </a:xfrm>
          <a:prstGeom prst="rect">
            <a:avLst/>
          </a:prstGeom>
        </p:spPr>
        <p:txBody>
          <a:bodyPr wrap="square">
            <a:spAutoFit/>
          </a:bodyPr>
          <a:lstStyle/>
          <a:p>
            <a:r>
              <a:rPr lang="en-US" sz="1300" b="1" dirty="0"/>
              <a:t>2. In the Old Password field, enter the password provided in the activation email. </a:t>
            </a:r>
          </a:p>
          <a:p>
            <a:endParaRPr lang="en-US" sz="1300" b="1" dirty="0"/>
          </a:p>
          <a:p>
            <a:r>
              <a:rPr lang="en-US" sz="1300" b="1" dirty="0"/>
              <a:t>3. In the other password fields, enter a new password. </a:t>
            </a:r>
            <a:r>
              <a:rPr lang="en-US" sz="1300" b="1" dirty="0">
                <a:solidFill>
                  <a:srgbClr val="7030A0"/>
                </a:solidFill>
              </a:rPr>
              <a:t>The password must be at least eight characters long and have three of the following: one lowercase alphabetic character, one uppercase alphabetic character, one number, and one special character %, #, or !. </a:t>
            </a:r>
          </a:p>
          <a:p>
            <a:endParaRPr lang="en-US" sz="1300" b="1" dirty="0"/>
          </a:p>
          <a:p>
            <a:r>
              <a:rPr lang="en-US" sz="1300" b="1" dirty="0"/>
              <a:t>4. Click Submit. The Select a Security Question page appears. </a:t>
            </a:r>
          </a:p>
        </p:txBody>
      </p:sp>
      <p:sp>
        <p:nvSpPr>
          <p:cNvPr id="8" name="Rectangle 7"/>
          <p:cNvSpPr/>
          <p:nvPr/>
        </p:nvSpPr>
        <p:spPr>
          <a:xfrm>
            <a:off x="152400" y="5562600"/>
            <a:ext cx="5294334" cy="892552"/>
          </a:xfrm>
          <a:prstGeom prst="rect">
            <a:avLst/>
          </a:prstGeom>
        </p:spPr>
        <p:txBody>
          <a:bodyPr wrap="square">
            <a:spAutoFit/>
          </a:bodyPr>
          <a:lstStyle/>
          <a:p>
            <a:endParaRPr lang="en-US" sz="1300" b="1" dirty="0"/>
          </a:p>
          <a:p>
            <a:r>
              <a:rPr lang="en-US" sz="1300" b="1" dirty="0"/>
              <a:t>5. Mark the checkbox next to a question, and enter an answer. </a:t>
            </a:r>
          </a:p>
          <a:p>
            <a:endParaRPr lang="en-US" sz="1300" b="1" dirty="0"/>
          </a:p>
          <a:p>
            <a:r>
              <a:rPr lang="en-US" sz="1300" b="1" dirty="0"/>
              <a:t>6. Click Save. The FSA portal page appears. </a:t>
            </a:r>
          </a:p>
        </p:txBody>
      </p:sp>
    </p:spTree>
    <p:extLst>
      <p:ext uri="{BB962C8B-B14F-4D97-AF65-F5344CB8AC3E}">
        <p14:creationId xmlns:p14="http://schemas.microsoft.com/office/powerpoint/2010/main" val="405573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533400"/>
            <a:ext cx="8001000" cy="947738"/>
          </a:xfrm>
        </p:spPr>
        <p:txBody>
          <a:bodyPr>
            <a:noAutofit/>
          </a:bodyPr>
          <a:lstStyle/>
          <a:p>
            <a:pPr algn="l"/>
            <a:r>
              <a:rPr lang="en-US" sz="4000" b="0" dirty="0"/>
              <a:t>FSA </a:t>
            </a:r>
            <a:br>
              <a:rPr lang="en-US" sz="4000" b="0" dirty="0"/>
            </a:br>
            <a:r>
              <a:rPr lang="en-US" sz="4000" b="0" dirty="0"/>
              <a:t>TIDE Loggin</a:t>
            </a:r>
            <a:r>
              <a:rPr lang="en-US" sz="4000" dirty="0"/>
              <a:t>g In</a:t>
            </a:r>
            <a:endParaRPr lang="en-US" sz="4000" b="0" dirty="0"/>
          </a:p>
        </p:txBody>
      </p:sp>
      <p:sp>
        <p:nvSpPr>
          <p:cNvPr id="7" name="Slide Number Placeholder 6"/>
          <p:cNvSpPr>
            <a:spLocks noGrp="1"/>
          </p:cNvSpPr>
          <p:nvPr>
            <p:ph type="sldNum" sz="quarter" idx="12"/>
          </p:nvPr>
        </p:nvSpPr>
        <p:spPr>
          <a:xfrm>
            <a:off x="6530906" y="6248400"/>
            <a:ext cx="2133600" cy="476250"/>
          </a:xfrm>
        </p:spPr>
        <p:txBody>
          <a:bodyPr/>
          <a:lstStyle/>
          <a:p>
            <a:fld id="{89E68A67-840E-41CC-BCED-62C4D3E9E886}" type="slidenum">
              <a:rPr lang="en-US" smtClean="0"/>
              <a:pPr/>
              <a:t>13</a:t>
            </a:fld>
            <a:endParaRPr lang="en-US" dirty="0"/>
          </a:p>
        </p:txBody>
      </p:sp>
      <p:sp>
        <p:nvSpPr>
          <p:cNvPr id="15" name="TextBox 14"/>
          <p:cNvSpPr txBox="1"/>
          <p:nvPr/>
        </p:nvSpPr>
        <p:spPr>
          <a:xfrm>
            <a:off x="435244" y="1828800"/>
            <a:ext cx="3962400" cy="6140142"/>
          </a:xfrm>
          <a:prstGeom prst="rect">
            <a:avLst/>
          </a:prstGeom>
          <a:noFill/>
        </p:spPr>
        <p:txBody>
          <a:bodyPr wrap="square" rtlCol="0">
            <a:spAutoFit/>
          </a:bodyPr>
          <a:lstStyle/>
          <a:p>
            <a:pPr marL="457200" indent="-457200" fontAlgn="base">
              <a:lnSpc>
                <a:spcPct val="90000"/>
              </a:lnSpc>
              <a:spcBef>
                <a:spcPct val="20000"/>
              </a:spcBef>
              <a:spcAft>
                <a:spcPct val="0"/>
              </a:spcAft>
              <a:buFont typeface="Arial" panose="020B0604020202020204" pitchFamily="34" charset="0"/>
              <a:buChar char="•"/>
            </a:pPr>
            <a:r>
              <a:rPr lang="en-US" sz="2300" dirty="0">
                <a:latin typeface="Arial"/>
                <a:cs typeface="Arial"/>
              </a:rPr>
              <a:t>When prompted, the user should enter his or her username (email) and password.</a:t>
            </a:r>
          </a:p>
          <a:p>
            <a:pPr marL="457200" indent="-457200" fontAlgn="base">
              <a:lnSpc>
                <a:spcPct val="90000"/>
              </a:lnSpc>
              <a:spcBef>
                <a:spcPct val="20000"/>
              </a:spcBef>
              <a:spcAft>
                <a:spcPct val="0"/>
              </a:spcAft>
              <a:buFont typeface="Arial" panose="020B0604020202020204" pitchFamily="34" charset="0"/>
              <a:buChar char="•"/>
            </a:pPr>
            <a:r>
              <a:rPr lang="en-US" sz="2300" dirty="0">
                <a:cs typeface="Arial"/>
              </a:rPr>
              <a:t>After a user has logged in, he or she may be prompted to choose an administration, depending on role.</a:t>
            </a:r>
          </a:p>
          <a:p>
            <a:pPr marL="457200" indent="-457200" fontAlgn="base">
              <a:lnSpc>
                <a:spcPct val="90000"/>
              </a:lnSpc>
              <a:spcBef>
                <a:spcPct val="20000"/>
              </a:spcBef>
              <a:spcAft>
                <a:spcPct val="0"/>
              </a:spcAft>
              <a:buFont typeface="Arial" panose="020B0604020202020204" pitchFamily="34" charset="0"/>
              <a:buChar char="•"/>
            </a:pPr>
            <a:r>
              <a:rPr lang="en-US" sz="2300" dirty="0"/>
              <a:t>If you </a:t>
            </a:r>
            <a:r>
              <a:rPr lang="en-US" sz="2300" b="1" dirty="0"/>
              <a:t>forgot your password or need a new password</a:t>
            </a:r>
            <a:r>
              <a:rPr lang="en-US" sz="2300" dirty="0"/>
              <a:t>, please use the </a:t>
            </a:r>
            <a:r>
              <a:rPr lang="en-US" sz="2300" dirty="0">
                <a:solidFill>
                  <a:srgbClr val="FF0000"/>
                </a:solidFill>
              </a:rPr>
              <a:t>Forgot Your Password? </a:t>
            </a:r>
            <a:r>
              <a:rPr lang="en-US" sz="2300" dirty="0"/>
              <a:t>link to reset it.</a:t>
            </a:r>
          </a:p>
          <a:p>
            <a:pPr marL="457200" indent="-457200" fontAlgn="base">
              <a:lnSpc>
                <a:spcPct val="90000"/>
              </a:lnSpc>
              <a:spcBef>
                <a:spcPct val="20000"/>
              </a:spcBef>
              <a:spcAft>
                <a:spcPct val="0"/>
              </a:spcAft>
              <a:buFont typeface="Arial" panose="020B0604020202020204" pitchFamily="34" charset="0"/>
              <a:buChar char="•"/>
            </a:pPr>
            <a:endParaRPr lang="en-US" sz="2400" dirty="0">
              <a:cs typeface="Arial"/>
            </a:endParaRPr>
          </a:p>
          <a:p>
            <a:pPr fontAlgn="base">
              <a:lnSpc>
                <a:spcPct val="90000"/>
              </a:lnSpc>
              <a:spcBef>
                <a:spcPct val="20000"/>
              </a:spcBef>
              <a:spcAft>
                <a:spcPct val="0"/>
              </a:spcAft>
            </a:pPr>
            <a:endParaRPr lang="en-US" sz="3000" dirty="0">
              <a:latin typeface="Arial"/>
              <a:cs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072" y="4295572"/>
            <a:ext cx="3617434" cy="1490738"/>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140" y="2096347"/>
            <a:ext cx="3107299" cy="190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51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47888"/>
            <a:ext cx="7725609" cy="2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89E68A67-840E-41CC-BCED-62C4D3E9E886}" type="slidenum">
              <a:rPr lang="en-US" smtClean="0"/>
              <a:pPr/>
              <a:t>14</a:t>
            </a:fld>
            <a:endParaRPr lang="en-US" dirty="0"/>
          </a:p>
        </p:txBody>
      </p:sp>
      <p:sp>
        <p:nvSpPr>
          <p:cNvPr id="16" name="Title 15"/>
          <p:cNvSpPr>
            <a:spLocks noGrp="1"/>
          </p:cNvSpPr>
          <p:nvPr>
            <p:ph type="title"/>
          </p:nvPr>
        </p:nvSpPr>
        <p:spPr>
          <a:xfrm>
            <a:off x="381000" y="304800"/>
            <a:ext cx="7924801" cy="1143000"/>
          </a:xfrm>
        </p:spPr>
        <p:txBody>
          <a:bodyPr>
            <a:noAutofit/>
          </a:bodyPr>
          <a:lstStyle/>
          <a:p>
            <a:r>
              <a:rPr lang="en-US" sz="4400" b="0" dirty="0"/>
              <a:t>FSA</a:t>
            </a:r>
            <a:br>
              <a:rPr lang="en-US" sz="4400" b="0" dirty="0"/>
            </a:br>
            <a:r>
              <a:rPr lang="en-US" sz="4400" b="0" dirty="0"/>
              <a:t>TIDE Home Screen</a:t>
            </a:r>
          </a:p>
        </p:txBody>
      </p:sp>
      <p:sp>
        <p:nvSpPr>
          <p:cNvPr id="4" name="Rounded Rectangle 3"/>
          <p:cNvSpPr/>
          <p:nvPr/>
        </p:nvSpPr>
        <p:spPr>
          <a:xfrm>
            <a:off x="1600200" y="2602992"/>
            <a:ext cx="3048000" cy="152400"/>
          </a:xfrm>
          <a:prstGeom prst="roundRect">
            <a:avLst/>
          </a:prstGeom>
          <a:no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457200" y="2072227"/>
            <a:ext cx="1981200" cy="823372"/>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192246" y="1244134"/>
            <a:ext cx="1451915" cy="646331"/>
          </a:xfrm>
          <a:prstGeom prst="rect">
            <a:avLst/>
          </a:prstGeom>
          <a:noFill/>
        </p:spPr>
        <p:txBody>
          <a:bodyPr wrap="square" rtlCol="0">
            <a:spAutoFit/>
          </a:bodyPr>
          <a:lstStyle/>
          <a:p>
            <a:r>
              <a:rPr lang="en-US" dirty="0">
                <a:solidFill>
                  <a:srgbClr val="FF0000"/>
                </a:solidFill>
              </a:rPr>
              <a:t>Available Systems</a:t>
            </a:r>
          </a:p>
        </p:txBody>
      </p:sp>
      <p:sp>
        <p:nvSpPr>
          <p:cNvPr id="30" name="Rounded Rectangle 29"/>
          <p:cNvSpPr/>
          <p:nvPr/>
        </p:nvSpPr>
        <p:spPr>
          <a:xfrm>
            <a:off x="457200" y="3622431"/>
            <a:ext cx="2667000" cy="1406769"/>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794114" y="3622431"/>
            <a:ext cx="2541096" cy="1406769"/>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981174" y="5181600"/>
            <a:ext cx="774636" cy="369332"/>
          </a:xfrm>
          <a:prstGeom prst="rect">
            <a:avLst/>
          </a:prstGeom>
          <a:noFill/>
        </p:spPr>
        <p:txBody>
          <a:bodyPr wrap="none" rtlCol="0">
            <a:spAutoFit/>
          </a:bodyPr>
          <a:lstStyle/>
          <a:p>
            <a:r>
              <a:rPr lang="en-US" dirty="0">
                <a:solidFill>
                  <a:srgbClr val="FF0000"/>
                </a:solidFill>
              </a:rPr>
              <a:t>Tasks</a:t>
            </a:r>
          </a:p>
        </p:txBody>
      </p:sp>
      <p:sp>
        <p:nvSpPr>
          <p:cNvPr id="34" name="Rounded Rectangle 33"/>
          <p:cNvSpPr/>
          <p:nvPr/>
        </p:nvSpPr>
        <p:spPr>
          <a:xfrm>
            <a:off x="4953000" y="2072227"/>
            <a:ext cx="3897890" cy="1128173"/>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183970" y="1817104"/>
            <a:ext cx="928459" cy="369332"/>
          </a:xfrm>
          <a:prstGeom prst="rect">
            <a:avLst/>
          </a:prstGeom>
          <a:noFill/>
        </p:spPr>
        <p:txBody>
          <a:bodyPr wrap="none" rtlCol="0">
            <a:spAutoFit/>
          </a:bodyPr>
          <a:lstStyle/>
          <a:p>
            <a:r>
              <a:rPr lang="en-US" dirty="0">
                <a:solidFill>
                  <a:srgbClr val="FF0000"/>
                </a:solidFill>
              </a:rPr>
              <a:t>Banner</a:t>
            </a:r>
          </a:p>
        </p:txBody>
      </p:sp>
      <p:sp>
        <p:nvSpPr>
          <p:cNvPr id="14" name="Rounded Rectangle 13"/>
          <p:cNvSpPr/>
          <p:nvPr/>
        </p:nvSpPr>
        <p:spPr>
          <a:xfrm>
            <a:off x="3124200" y="3622431"/>
            <a:ext cx="2541096" cy="1406769"/>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81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15</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FSA</a:t>
            </a:r>
            <a:br>
              <a:rPr lang="en-US" sz="5400" dirty="0"/>
            </a:br>
            <a:r>
              <a:rPr lang="en-US" sz="5400" dirty="0"/>
              <a:t>Managing Users</a:t>
            </a:r>
            <a:br>
              <a:rPr lang="en-US" sz="5400" dirty="0"/>
            </a:br>
            <a:br>
              <a:rPr lang="en-US" sz="6000" dirty="0"/>
            </a:br>
            <a:endParaRPr lang="en-US" sz="6000" dirty="0"/>
          </a:p>
        </p:txBody>
      </p:sp>
    </p:spTree>
    <p:extLst>
      <p:ext uri="{BB962C8B-B14F-4D97-AF65-F5344CB8AC3E}">
        <p14:creationId xmlns:p14="http://schemas.microsoft.com/office/powerpoint/2010/main" val="364470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16</a:t>
            </a:fld>
            <a:endParaRPr lang="en-US" dirty="0"/>
          </a:p>
        </p:txBody>
      </p:sp>
      <p:sp>
        <p:nvSpPr>
          <p:cNvPr id="7" name="Title 2"/>
          <p:cNvSpPr>
            <a:spLocks noGrp="1"/>
          </p:cNvSpPr>
          <p:nvPr>
            <p:ph type="title"/>
          </p:nvPr>
        </p:nvSpPr>
        <p:spPr>
          <a:xfrm>
            <a:off x="299436" y="688388"/>
            <a:ext cx="8224837" cy="1183649"/>
          </a:xfrm>
        </p:spPr>
        <p:txBody>
          <a:bodyPr>
            <a:normAutofit/>
          </a:bodyPr>
          <a:lstStyle/>
          <a:p>
            <a:r>
              <a:rPr lang="en-US" sz="4000" dirty="0"/>
              <a:t>FSA School Tasks: Managing Users</a:t>
            </a:r>
          </a:p>
        </p:txBody>
      </p:sp>
      <p:sp>
        <p:nvSpPr>
          <p:cNvPr id="10" name="Content Placeholder 1"/>
          <p:cNvSpPr txBox="1">
            <a:spLocks/>
          </p:cNvSpPr>
          <p:nvPr/>
        </p:nvSpPr>
        <p:spPr bwMode="gray">
          <a:xfrm>
            <a:off x="299436" y="1982060"/>
            <a:ext cx="8612789" cy="43313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To add an individual user, under Preparing for Testing,</a:t>
            </a:r>
          </a:p>
          <a:p>
            <a:r>
              <a:rPr lang="en-US" dirty="0"/>
              <a:t>Click </a:t>
            </a:r>
            <a:r>
              <a:rPr lang="en-US" b="1" dirty="0"/>
              <a:t>Manage Users</a:t>
            </a:r>
            <a:r>
              <a:rPr lang="en-US" dirty="0"/>
              <a:t> &gt; </a:t>
            </a:r>
            <a:r>
              <a:rPr lang="en-US" b="1" dirty="0"/>
              <a:t>Add User</a:t>
            </a:r>
          </a:p>
          <a:p>
            <a:endParaRPr lang="en-US" b="1" dirty="0"/>
          </a:p>
          <a:p>
            <a:endParaRPr lang="en-US" b="1" dirty="0"/>
          </a:p>
          <a:p>
            <a:r>
              <a:rPr lang="en-US" dirty="0"/>
              <a:t>Select the role and enter in user’s Email Address, Last Name, First Name, and Phone Number (optional) and then click </a:t>
            </a:r>
            <a:r>
              <a:rPr lang="en-US" b="1" dirty="0"/>
              <a:t>Save</a:t>
            </a:r>
            <a:r>
              <a:rPr lang="en-US" dirty="0"/>
              <a:t>.</a:t>
            </a:r>
          </a:p>
          <a:p>
            <a:pPr lvl="1"/>
            <a:endParaRPr lang="en-US" dirty="0"/>
          </a:p>
          <a:p>
            <a:endParaRPr lang="en-US" b="1" dirty="0"/>
          </a:p>
          <a:p>
            <a:endParaRPr lang="en-US" b="1" dirty="0"/>
          </a:p>
          <a:p>
            <a:endParaRPr lang="en-US" b="1" dirty="0"/>
          </a:p>
          <a:p>
            <a:endParaRPr lang="en-US" dirty="0"/>
          </a:p>
        </p:txBody>
      </p:sp>
      <p:pic>
        <p:nvPicPr>
          <p:cNvPr id="8" name="Picture 7"/>
          <p:cNvPicPr>
            <a:picLocks noChangeAspect="1"/>
          </p:cNvPicPr>
          <p:nvPr/>
        </p:nvPicPr>
        <p:blipFill>
          <a:blip r:embed="rId3"/>
          <a:stretch>
            <a:fillRect/>
          </a:stretch>
        </p:blipFill>
        <p:spPr>
          <a:xfrm>
            <a:off x="8093889" y="1053701"/>
            <a:ext cx="818336" cy="818336"/>
          </a:xfrm>
          <a:prstGeom prst="rect">
            <a:avLst/>
          </a:prstGeom>
        </p:spPr>
      </p:pic>
      <p:pic>
        <p:nvPicPr>
          <p:cNvPr id="3" name="Picture 2"/>
          <p:cNvPicPr>
            <a:picLocks noChangeAspect="1"/>
          </p:cNvPicPr>
          <p:nvPr/>
        </p:nvPicPr>
        <p:blipFill>
          <a:blip r:embed="rId4"/>
          <a:stretch>
            <a:fillRect/>
          </a:stretch>
        </p:blipFill>
        <p:spPr>
          <a:xfrm>
            <a:off x="5541557" y="2393100"/>
            <a:ext cx="2921898" cy="1372407"/>
          </a:xfrm>
          <a:prstGeom prst="rect">
            <a:avLst/>
          </a:prstGeom>
        </p:spPr>
      </p:pic>
      <p:pic>
        <p:nvPicPr>
          <p:cNvPr id="5" name="Picture 4"/>
          <p:cNvPicPr>
            <a:picLocks noChangeAspect="1"/>
          </p:cNvPicPr>
          <p:nvPr/>
        </p:nvPicPr>
        <p:blipFill>
          <a:blip r:embed="rId5"/>
          <a:stretch>
            <a:fillRect/>
          </a:stretch>
        </p:blipFill>
        <p:spPr>
          <a:xfrm>
            <a:off x="2991613" y="4594883"/>
            <a:ext cx="5471842" cy="1614531"/>
          </a:xfrm>
          <a:prstGeom prst="rect">
            <a:avLst/>
          </a:prstGeom>
          <a:ln>
            <a:solidFill>
              <a:schemeClr val="bg1">
                <a:lumMod val="75000"/>
              </a:schemeClr>
            </a:solidFill>
          </a:ln>
        </p:spPr>
      </p:pic>
      <p:sp>
        <p:nvSpPr>
          <p:cNvPr id="9" name="Rectangle 8"/>
          <p:cNvSpPr/>
          <p:nvPr/>
        </p:nvSpPr>
        <p:spPr>
          <a:xfrm>
            <a:off x="5882521" y="2500844"/>
            <a:ext cx="2465325" cy="338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882521" y="2839164"/>
            <a:ext cx="2465325" cy="280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01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17</a:t>
            </a:fld>
            <a:endParaRPr lang="en-US" dirty="0"/>
          </a:p>
        </p:txBody>
      </p:sp>
      <p:sp>
        <p:nvSpPr>
          <p:cNvPr id="7" name="Title 2"/>
          <p:cNvSpPr>
            <a:spLocks noGrp="1"/>
          </p:cNvSpPr>
          <p:nvPr>
            <p:ph type="title"/>
          </p:nvPr>
        </p:nvSpPr>
        <p:spPr>
          <a:xfrm>
            <a:off x="228600" y="838200"/>
            <a:ext cx="8224837" cy="774481"/>
          </a:xfrm>
        </p:spPr>
        <p:txBody>
          <a:bodyPr>
            <a:normAutofit/>
          </a:bodyPr>
          <a:lstStyle/>
          <a:p>
            <a:r>
              <a:rPr lang="en-US" sz="4000" dirty="0"/>
              <a:t>FSA School Tasks: Uploading Users</a:t>
            </a:r>
          </a:p>
        </p:txBody>
      </p:sp>
      <p:sp>
        <p:nvSpPr>
          <p:cNvPr id="10" name="Content Placeholder 1"/>
          <p:cNvSpPr txBox="1">
            <a:spLocks/>
          </p:cNvSpPr>
          <p:nvPr/>
        </p:nvSpPr>
        <p:spPr bwMode="gray">
          <a:xfrm>
            <a:off x="299436" y="1982060"/>
            <a:ext cx="8612789" cy="43313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To add multiple users, under Preparing for Testing,</a:t>
            </a:r>
          </a:p>
          <a:p>
            <a:r>
              <a:rPr lang="en-US" dirty="0"/>
              <a:t>Click </a:t>
            </a:r>
            <a:r>
              <a:rPr lang="en-US" b="1" dirty="0"/>
              <a:t>Manage Users </a:t>
            </a:r>
            <a:r>
              <a:rPr lang="en-US" dirty="0"/>
              <a:t>&gt; </a:t>
            </a:r>
            <a:r>
              <a:rPr lang="en-US" b="1" dirty="0"/>
              <a:t>Upload Users</a:t>
            </a:r>
          </a:p>
          <a:p>
            <a:endParaRPr lang="en-US" dirty="0"/>
          </a:p>
          <a:p>
            <a:r>
              <a:rPr lang="en-US" dirty="0"/>
              <a:t>Select </a:t>
            </a:r>
            <a:r>
              <a:rPr lang="en-US" b="1" dirty="0"/>
              <a:t>Download Templates</a:t>
            </a:r>
            <a:r>
              <a:rPr lang="en-US" dirty="0"/>
              <a:t> and </a:t>
            </a:r>
            <a:br>
              <a:rPr lang="en-US" dirty="0"/>
            </a:br>
            <a:r>
              <a:rPr lang="en-US" dirty="0"/>
              <a:t>create file.</a:t>
            </a:r>
          </a:p>
          <a:p>
            <a:r>
              <a:rPr lang="en-US" dirty="0"/>
              <a:t>Select </a:t>
            </a:r>
            <a:r>
              <a:rPr lang="en-US" b="1" dirty="0"/>
              <a:t>Browse</a:t>
            </a:r>
            <a:r>
              <a:rPr lang="en-US" dirty="0"/>
              <a:t> to select the file and </a:t>
            </a:r>
            <a:r>
              <a:rPr lang="en-US" b="1" dirty="0"/>
              <a:t>Next</a:t>
            </a:r>
            <a:r>
              <a:rPr lang="en-US" dirty="0"/>
              <a:t> to preview your file.</a:t>
            </a:r>
          </a:p>
          <a:p>
            <a:endParaRPr lang="en-US" b="1" dirty="0"/>
          </a:p>
          <a:p>
            <a:endParaRPr lang="en-US" b="1" dirty="0"/>
          </a:p>
          <a:p>
            <a:endParaRPr lang="en-US" b="1" dirty="0"/>
          </a:p>
          <a:p>
            <a:endParaRPr lang="en-US" dirty="0"/>
          </a:p>
        </p:txBody>
      </p:sp>
      <p:pic>
        <p:nvPicPr>
          <p:cNvPr id="8" name="Picture 7"/>
          <p:cNvPicPr>
            <a:picLocks noChangeAspect="1"/>
          </p:cNvPicPr>
          <p:nvPr/>
        </p:nvPicPr>
        <p:blipFill>
          <a:blip r:embed="rId3"/>
          <a:stretch>
            <a:fillRect/>
          </a:stretch>
        </p:blipFill>
        <p:spPr>
          <a:xfrm>
            <a:off x="7816588" y="1087760"/>
            <a:ext cx="818336" cy="818336"/>
          </a:xfrm>
          <a:prstGeom prst="rect">
            <a:avLst/>
          </a:prstGeom>
        </p:spPr>
      </p:pic>
      <p:pic>
        <p:nvPicPr>
          <p:cNvPr id="6" name="Picture 5"/>
          <p:cNvPicPr>
            <a:picLocks noChangeAspect="1"/>
          </p:cNvPicPr>
          <p:nvPr/>
        </p:nvPicPr>
        <p:blipFill>
          <a:blip r:embed="rId4"/>
          <a:stretch>
            <a:fillRect/>
          </a:stretch>
        </p:blipFill>
        <p:spPr>
          <a:xfrm>
            <a:off x="6080493" y="2431933"/>
            <a:ext cx="2554432" cy="1199810"/>
          </a:xfrm>
          <a:prstGeom prst="rect">
            <a:avLst/>
          </a:prstGeom>
        </p:spPr>
      </p:pic>
      <p:sp>
        <p:nvSpPr>
          <p:cNvPr id="9" name="Rectangle 8"/>
          <p:cNvSpPr/>
          <p:nvPr/>
        </p:nvSpPr>
        <p:spPr>
          <a:xfrm>
            <a:off x="6169600" y="2503981"/>
            <a:ext cx="2465325" cy="338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69599" y="3313863"/>
            <a:ext cx="2465325" cy="280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a:stretch>
            <a:fillRect/>
          </a:stretch>
        </p:blipFill>
        <p:spPr>
          <a:xfrm>
            <a:off x="3104706" y="4564275"/>
            <a:ext cx="5617163" cy="1766577"/>
          </a:xfrm>
          <a:prstGeom prst="rect">
            <a:avLst/>
          </a:prstGeom>
          <a:ln>
            <a:solidFill>
              <a:schemeClr val="bg1">
                <a:lumMod val="75000"/>
              </a:schemeClr>
            </a:solidFill>
          </a:ln>
        </p:spPr>
      </p:pic>
    </p:spTree>
    <p:extLst>
      <p:ext uri="{BB962C8B-B14F-4D97-AF65-F5344CB8AC3E}">
        <p14:creationId xmlns:p14="http://schemas.microsoft.com/office/powerpoint/2010/main" val="388663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18</a:t>
            </a:fld>
            <a:endParaRPr lang="en-US" dirty="0"/>
          </a:p>
        </p:txBody>
      </p:sp>
      <p:sp>
        <p:nvSpPr>
          <p:cNvPr id="7" name="Title 2"/>
          <p:cNvSpPr>
            <a:spLocks noGrp="1"/>
          </p:cNvSpPr>
          <p:nvPr>
            <p:ph type="title"/>
          </p:nvPr>
        </p:nvSpPr>
        <p:spPr>
          <a:xfrm>
            <a:off x="299436" y="688388"/>
            <a:ext cx="8612789" cy="774481"/>
          </a:xfrm>
        </p:spPr>
        <p:txBody>
          <a:bodyPr>
            <a:noAutofit/>
          </a:bodyPr>
          <a:lstStyle/>
          <a:p>
            <a:r>
              <a:rPr lang="en-US" dirty="0"/>
              <a:t>FSA School Tasks: Uploading Users (cont.)</a:t>
            </a:r>
          </a:p>
        </p:txBody>
      </p:sp>
      <p:sp>
        <p:nvSpPr>
          <p:cNvPr id="10" name="Content Placeholder 1"/>
          <p:cNvSpPr txBox="1">
            <a:spLocks/>
          </p:cNvSpPr>
          <p:nvPr/>
        </p:nvSpPr>
        <p:spPr bwMode="gray">
          <a:xfrm>
            <a:off x="299436" y="1982060"/>
            <a:ext cx="8612789" cy="43313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Select </a:t>
            </a:r>
            <a:r>
              <a:rPr lang="en-US" b="1" dirty="0"/>
              <a:t>Next </a:t>
            </a:r>
            <a:r>
              <a:rPr lang="en-US" dirty="0"/>
              <a:t>to validate the file.</a:t>
            </a:r>
            <a:r>
              <a:rPr lang="en-US" b="1" dirty="0"/>
              <a:t> </a:t>
            </a:r>
            <a:r>
              <a:rPr lang="en-US" dirty="0"/>
              <a:t>TIDE displays errors or warnings.</a:t>
            </a:r>
            <a:endParaRPr lang="en-US" b="1" dirty="0"/>
          </a:p>
          <a:p>
            <a:r>
              <a:rPr lang="en-US" dirty="0"/>
              <a:t>Click </a:t>
            </a:r>
            <a:r>
              <a:rPr lang="en-US" b="1" dirty="0"/>
              <a:t>Continue with Upload </a:t>
            </a:r>
            <a:r>
              <a:rPr lang="en-US" dirty="0"/>
              <a:t>to upload the file as is.</a:t>
            </a:r>
          </a:p>
          <a:p>
            <a:r>
              <a:rPr lang="en-US" dirty="0"/>
              <a:t>Or, correct the errors on the original file and </a:t>
            </a:r>
            <a:r>
              <a:rPr lang="en-US" b="1" dirty="0"/>
              <a:t>Upload a Revised File.</a:t>
            </a:r>
            <a:br>
              <a:rPr lang="en-US" b="1" dirty="0"/>
            </a:br>
            <a:endParaRPr lang="en-US" dirty="0"/>
          </a:p>
          <a:p>
            <a:endParaRPr lang="en-US" b="1" dirty="0"/>
          </a:p>
          <a:p>
            <a:endParaRPr lang="en-US" b="1" dirty="0"/>
          </a:p>
          <a:p>
            <a:endParaRPr lang="en-US" b="1" dirty="0"/>
          </a:p>
          <a:p>
            <a:endParaRPr lang="en-US" dirty="0"/>
          </a:p>
        </p:txBody>
      </p:sp>
      <p:pic>
        <p:nvPicPr>
          <p:cNvPr id="8" name="Picture 7"/>
          <p:cNvPicPr>
            <a:picLocks noChangeAspect="1"/>
          </p:cNvPicPr>
          <p:nvPr/>
        </p:nvPicPr>
        <p:blipFill>
          <a:blip r:embed="rId3"/>
          <a:stretch>
            <a:fillRect/>
          </a:stretch>
        </p:blipFill>
        <p:spPr>
          <a:xfrm>
            <a:off x="8093889" y="1053701"/>
            <a:ext cx="818336" cy="818336"/>
          </a:xfrm>
          <a:prstGeom prst="rect">
            <a:avLst/>
          </a:prstGeom>
        </p:spPr>
      </p:pic>
      <p:pic>
        <p:nvPicPr>
          <p:cNvPr id="3" name="Picture 2"/>
          <p:cNvPicPr>
            <a:picLocks noChangeAspect="1"/>
          </p:cNvPicPr>
          <p:nvPr/>
        </p:nvPicPr>
        <p:blipFill>
          <a:blip r:embed="rId4"/>
          <a:stretch>
            <a:fillRect/>
          </a:stretch>
        </p:blipFill>
        <p:spPr>
          <a:xfrm>
            <a:off x="629028" y="4302943"/>
            <a:ext cx="7953604" cy="1589675"/>
          </a:xfrm>
          <a:prstGeom prst="rect">
            <a:avLst/>
          </a:prstGeom>
          <a:ln w="9525">
            <a:solidFill>
              <a:schemeClr val="tx1"/>
            </a:solidFill>
          </a:ln>
        </p:spPr>
      </p:pic>
    </p:spTree>
    <p:extLst>
      <p:ext uri="{BB962C8B-B14F-4D97-AF65-F5344CB8AC3E}">
        <p14:creationId xmlns:p14="http://schemas.microsoft.com/office/powerpoint/2010/main" val="269337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19</a:t>
            </a:fld>
            <a:endParaRPr lang="en-US" dirty="0"/>
          </a:p>
        </p:txBody>
      </p:sp>
      <p:sp>
        <p:nvSpPr>
          <p:cNvPr id="7" name="Title 2"/>
          <p:cNvSpPr>
            <a:spLocks noGrp="1"/>
          </p:cNvSpPr>
          <p:nvPr>
            <p:ph type="title"/>
          </p:nvPr>
        </p:nvSpPr>
        <p:spPr>
          <a:xfrm>
            <a:off x="356000" y="914400"/>
            <a:ext cx="8224837" cy="774481"/>
          </a:xfrm>
        </p:spPr>
        <p:txBody>
          <a:bodyPr>
            <a:normAutofit/>
          </a:bodyPr>
          <a:lstStyle/>
          <a:p>
            <a:r>
              <a:rPr lang="en-US" sz="4000" dirty="0"/>
              <a:t>FSA School Tasks: View/Edit Users</a:t>
            </a:r>
          </a:p>
        </p:txBody>
      </p:sp>
      <p:sp>
        <p:nvSpPr>
          <p:cNvPr id="10" name="Content Placeholder 1"/>
          <p:cNvSpPr txBox="1">
            <a:spLocks/>
          </p:cNvSpPr>
          <p:nvPr/>
        </p:nvSpPr>
        <p:spPr bwMode="gray">
          <a:xfrm>
            <a:off x="385799" y="1927048"/>
            <a:ext cx="8612789" cy="43313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Preparing for Testing,</a:t>
            </a:r>
          </a:p>
          <a:p>
            <a:r>
              <a:rPr lang="en-US" dirty="0"/>
              <a:t>Click </a:t>
            </a:r>
            <a:r>
              <a:rPr lang="en-US" b="1" dirty="0"/>
              <a:t>Manage Users</a:t>
            </a:r>
            <a:r>
              <a:rPr lang="en-US" dirty="0"/>
              <a:t> &gt; </a:t>
            </a:r>
            <a:r>
              <a:rPr lang="en-US" b="1" dirty="0"/>
              <a:t>View/Edit/Export Users</a:t>
            </a:r>
            <a:r>
              <a:rPr lang="en-US" dirty="0"/>
              <a:t>, and search for the user.</a:t>
            </a:r>
          </a:p>
          <a:p>
            <a:endParaRPr lang="en-US" dirty="0"/>
          </a:p>
          <a:p>
            <a:endParaRPr lang="en-US" dirty="0"/>
          </a:p>
          <a:p>
            <a:r>
              <a:rPr lang="en-US" dirty="0"/>
              <a:t>Click [    ]  to view or edit the record.</a:t>
            </a:r>
          </a:p>
          <a:p>
            <a:endParaRPr lang="en-US" b="1" dirty="0"/>
          </a:p>
          <a:p>
            <a:endParaRPr lang="en-US" b="1" dirty="0"/>
          </a:p>
          <a:p>
            <a:endParaRPr lang="en-US" b="1" dirty="0"/>
          </a:p>
          <a:p>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624376" y="4132535"/>
            <a:ext cx="241300" cy="281483"/>
          </a:xfrm>
          <a:prstGeom prst="rect">
            <a:avLst/>
          </a:prstGeom>
        </p:spPr>
      </p:pic>
      <p:pic>
        <p:nvPicPr>
          <p:cNvPr id="8" name="Picture 7"/>
          <p:cNvPicPr>
            <a:picLocks noChangeAspect="1"/>
          </p:cNvPicPr>
          <p:nvPr/>
        </p:nvPicPr>
        <p:blipFill>
          <a:blip r:embed="rId4"/>
          <a:stretch>
            <a:fillRect/>
          </a:stretch>
        </p:blipFill>
        <p:spPr>
          <a:xfrm>
            <a:off x="8093889" y="1053701"/>
            <a:ext cx="818336" cy="818336"/>
          </a:xfrm>
          <a:prstGeom prst="rect">
            <a:avLst/>
          </a:prstGeom>
        </p:spPr>
      </p:pic>
      <p:pic>
        <p:nvPicPr>
          <p:cNvPr id="2" name="Picture 1"/>
          <p:cNvPicPr>
            <a:picLocks noChangeAspect="1"/>
          </p:cNvPicPr>
          <p:nvPr/>
        </p:nvPicPr>
        <p:blipFill>
          <a:blip r:embed="rId5"/>
          <a:stretch>
            <a:fillRect/>
          </a:stretch>
        </p:blipFill>
        <p:spPr>
          <a:xfrm>
            <a:off x="281936" y="4925261"/>
            <a:ext cx="8679135" cy="966906"/>
          </a:xfrm>
          <a:prstGeom prst="rect">
            <a:avLst/>
          </a:prstGeom>
        </p:spPr>
      </p:pic>
      <p:pic>
        <p:nvPicPr>
          <p:cNvPr id="3" name="Picture 2"/>
          <p:cNvPicPr>
            <a:picLocks noChangeAspect="1"/>
          </p:cNvPicPr>
          <p:nvPr/>
        </p:nvPicPr>
        <p:blipFill>
          <a:blip r:embed="rId6"/>
          <a:stretch>
            <a:fillRect/>
          </a:stretch>
        </p:blipFill>
        <p:spPr>
          <a:xfrm>
            <a:off x="3277142" y="2826173"/>
            <a:ext cx="3834857" cy="1089066"/>
          </a:xfrm>
          <a:prstGeom prst="rect">
            <a:avLst/>
          </a:prstGeom>
          <a:ln w="6350">
            <a:solidFill>
              <a:schemeClr val="tx1"/>
            </a:solidFill>
          </a:ln>
        </p:spPr>
      </p:pic>
    </p:spTree>
    <p:extLst>
      <p:ext uri="{BB962C8B-B14F-4D97-AF65-F5344CB8AC3E}">
        <p14:creationId xmlns:p14="http://schemas.microsoft.com/office/powerpoint/2010/main" val="156110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2016-17 CBT Topics </a:t>
            </a:r>
          </a:p>
        </p:txBody>
      </p:sp>
      <p:sp>
        <p:nvSpPr>
          <p:cNvPr id="5" name="Text Placeholder 4"/>
          <p:cNvSpPr>
            <a:spLocks noGrp="1"/>
          </p:cNvSpPr>
          <p:nvPr>
            <p:ph type="body" idx="1"/>
          </p:nvPr>
        </p:nvSpPr>
        <p:spPr>
          <a:xfrm>
            <a:off x="304800" y="1676400"/>
            <a:ext cx="3886200" cy="639762"/>
          </a:xfrm>
        </p:spPr>
        <p:txBody>
          <a:bodyPr/>
          <a:lstStyle/>
          <a:p>
            <a:pPr algn="ctr"/>
            <a:r>
              <a:rPr lang="en-US" u="sng" dirty="0"/>
              <a:t>FSA</a:t>
            </a:r>
          </a:p>
        </p:txBody>
      </p:sp>
      <p:sp>
        <p:nvSpPr>
          <p:cNvPr id="6" name="Content Placeholder 5"/>
          <p:cNvSpPr>
            <a:spLocks noGrp="1"/>
          </p:cNvSpPr>
          <p:nvPr>
            <p:ph sz="half" idx="2"/>
          </p:nvPr>
        </p:nvSpPr>
        <p:spPr>
          <a:xfrm>
            <a:off x="76200" y="2438400"/>
            <a:ext cx="4343400" cy="4267200"/>
          </a:xfrm>
        </p:spPr>
        <p:txBody>
          <a:bodyPr/>
          <a:lstStyle/>
          <a:p>
            <a:r>
              <a:rPr lang="en-US" sz="1600" b="1" dirty="0"/>
              <a:t>Tests to Be Administered:</a:t>
            </a:r>
          </a:p>
          <a:p>
            <a:pPr lvl="1"/>
            <a:r>
              <a:rPr lang="en-US" sz="1600" dirty="0"/>
              <a:t>FSA ELA Writing</a:t>
            </a:r>
          </a:p>
          <a:p>
            <a:pPr lvl="1"/>
            <a:r>
              <a:rPr lang="en-US" sz="1600" dirty="0"/>
              <a:t>FSA ELA Reading</a:t>
            </a:r>
          </a:p>
          <a:p>
            <a:pPr lvl="1"/>
            <a:r>
              <a:rPr lang="en-US" sz="1600" dirty="0"/>
              <a:t>FSA ELA Retake (Writing and Reading)  </a:t>
            </a:r>
          </a:p>
          <a:p>
            <a:pPr lvl="1"/>
            <a:r>
              <a:rPr lang="en-US" sz="1600" dirty="0"/>
              <a:t>FSA Mathematics</a:t>
            </a:r>
          </a:p>
          <a:p>
            <a:pPr lvl="1"/>
            <a:r>
              <a:rPr lang="en-US" sz="1600" dirty="0"/>
              <a:t>FSA EOC (Algebra 1, Algebra 2, and Geometry)</a:t>
            </a:r>
          </a:p>
          <a:p>
            <a:pPr lvl="1"/>
            <a:r>
              <a:rPr lang="en-US" sz="1600" dirty="0"/>
              <a:t>FSA EOC Algebra 1 Retake (only Spring 2017)</a:t>
            </a:r>
          </a:p>
          <a:p>
            <a:r>
              <a:rPr lang="en-US" sz="1600" b="1" dirty="0"/>
              <a:t>Testing Platform:  </a:t>
            </a:r>
          </a:p>
          <a:p>
            <a:pPr lvl="1"/>
            <a:r>
              <a:rPr lang="en-US" sz="1600" dirty="0"/>
              <a:t>FSA Secure Browser (student)</a:t>
            </a:r>
          </a:p>
          <a:p>
            <a:pPr lvl="1"/>
            <a:r>
              <a:rPr lang="en-US" sz="1600" dirty="0"/>
              <a:t>TA Interface (teacher)</a:t>
            </a:r>
          </a:p>
          <a:p>
            <a:r>
              <a:rPr lang="en-US" sz="1600" b="1" dirty="0"/>
              <a:t>Session Manage</a:t>
            </a:r>
          </a:p>
          <a:p>
            <a:pPr lvl="1"/>
            <a:r>
              <a:rPr lang="en-US" sz="1600" dirty="0"/>
              <a:t>TIDE (</a:t>
            </a:r>
            <a:r>
              <a:rPr lang="en-US" sz="1600" dirty="0">
                <a:hlinkClick r:id="rId3"/>
              </a:rPr>
              <a:t>www.fsassessments.org</a:t>
            </a:r>
            <a:r>
              <a:rPr lang="en-US" sz="1600" dirty="0"/>
              <a:t>)</a:t>
            </a:r>
          </a:p>
        </p:txBody>
      </p:sp>
      <p:sp>
        <p:nvSpPr>
          <p:cNvPr id="7" name="Text Placeholder 6"/>
          <p:cNvSpPr>
            <a:spLocks noGrp="1"/>
          </p:cNvSpPr>
          <p:nvPr>
            <p:ph type="body" sz="quarter" idx="3"/>
          </p:nvPr>
        </p:nvSpPr>
        <p:spPr>
          <a:xfrm>
            <a:off x="4648200" y="1676400"/>
            <a:ext cx="4267200" cy="685800"/>
          </a:xfrm>
        </p:spPr>
        <p:txBody>
          <a:bodyPr/>
          <a:lstStyle/>
          <a:p>
            <a:pPr marL="0" lvl="1" algn="ctr">
              <a:lnSpc>
                <a:spcPct val="80000"/>
              </a:lnSpc>
            </a:pPr>
            <a:r>
              <a:rPr lang="en-US" sz="2800" u="sng" dirty="0"/>
              <a:t>NGSSS</a:t>
            </a:r>
            <a:endParaRPr lang="en-US" dirty="0"/>
          </a:p>
        </p:txBody>
      </p:sp>
      <p:sp>
        <p:nvSpPr>
          <p:cNvPr id="8" name="Content Placeholder 7"/>
          <p:cNvSpPr>
            <a:spLocks noGrp="1"/>
          </p:cNvSpPr>
          <p:nvPr>
            <p:ph sz="quarter" idx="4"/>
          </p:nvPr>
        </p:nvSpPr>
        <p:spPr>
          <a:xfrm>
            <a:off x="4724400" y="2514600"/>
            <a:ext cx="4041775" cy="4114800"/>
          </a:xfrm>
        </p:spPr>
        <p:txBody>
          <a:bodyPr/>
          <a:lstStyle/>
          <a:p>
            <a:r>
              <a:rPr lang="en-US" sz="2000" b="1" dirty="0"/>
              <a:t>Tests to Be Administered:</a:t>
            </a:r>
          </a:p>
          <a:p>
            <a:pPr lvl="1"/>
            <a:r>
              <a:rPr lang="en-US" dirty="0"/>
              <a:t>FCAT 2.0 Reading Retake</a:t>
            </a:r>
          </a:p>
          <a:p>
            <a:pPr lvl="1"/>
            <a:r>
              <a:rPr lang="en-US" dirty="0"/>
              <a:t>NGSSS Algebra 1 Retake, Biology 1, Civics, and US History EOCs</a:t>
            </a:r>
          </a:p>
          <a:p>
            <a:pPr marL="457200" lvl="1" indent="0">
              <a:buNone/>
            </a:pPr>
            <a:endParaRPr lang="en-US" sz="2000" b="1" dirty="0"/>
          </a:p>
          <a:p>
            <a:r>
              <a:rPr lang="en-US" sz="2000" b="1" dirty="0"/>
              <a:t>Testing Platform:  </a:t>
            </a:r>
          </a:p>
          <a:p>
            <a:pPr lvl="1"/>
            <a:r>
              <a:rPr lang="en-US" dirty="0"/>
              <a:t>TestNav 8 (student)</a:t>
            </a:r>
          </a:p>
          <a:p>
            <a:pPr marL="0" indent="0">
              <a:buNone/>
            </a:pPr>
            <a:endParaRPr lang="en-US" sz="2000" b="1" dirty="0"/>
          </a:p>
          <a:p>
            <a:r>
              <a:rPr lang="en-US" sz="2000" b="1" dirty="0"/>
              <a:t>Session Management</a:t>
            </a:r>
          </a:p>
          <a:p>
            <a:pPr lvl="1"/>
            <a:r>
              <a:rPr lang="en-US" sz="1600" dirty="0"/>
              <a:t>Blue Site (</a:t>
            </a:r>
            <a:r>
              <a:rPr lang="en-US" sz="1600" dirty="0">
                <a:hlinkClick r:id="rId4"/>
              </a:rPr>
              <a:t>www.fl.PearsonAccessNext.com</a:t>
            </a:r>
            <a:r>
              <a:rPr lang="en-US" sz="1600" dirty="0"/>
              <a:t>)</a:t>
            </a:r>
            <a:endParaRPr lang="en-US" sz="1600" b="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2</a:t>
            </a:fld>
            <a:endParaRPr lang="en-US" dirty="0"/>
          </a:p>
        </p:txBody>
      </p:sp>
    </p:spTree>
    <p:extLst>
      <p:ext uri="{BB962C8B-B14F-4D97-AF65-F5344CB8AC3E}">
        <p14:creationId xmlns:p14="http://schemas.microsoft.com/office/powerpoint/2010/main" val="1766317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20</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FSA</a:t>
            </a:r>
            <a:br>
              <a:rPr lang="en-US" sz="5400" dirty="0"/>
            </a:br>
            <a:r>
              <a:rPr lang="en-US" sz="5400" dirty="0"/>
              <a:t>Student Information</a:t>
            </a:r>
            <a:br>
              <a:rPr lang="en-US" sz="5400" dirty="0"/>
            </a:br>
            <a:br>
              <a:rPr lang="en-US" sz="6000" dirty="0"/>
            </a:br>
            <a:endParaRPr lang="en-US" sz="6000" dirty="0"/>
          </a:p>
        </p:txBody>
      </p:sp>
    </p:spTree>
    <p:extLst>
      <p:ext uri="{BB962C8B-B14F-4D97-AF65-F5344CB8AC3E}">
        <p14:creationId xmlns:p14="http://schemas.microsoft.com/office/powerpoint/2010/main" val="339711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21</a:t>
            </a:fld>
            <a:endParaRPr lang="en-US" dirty="0"/>
          </a:p>
        </p:txBody>
      </p:sp>
      <p:sp>
        <p:nvSpPr>
          <p:cNvPr id="7" name="Title 2"/>
          <p:cNvSpPr>
            <a:spLocks noGrp="1"/>
          </p:cNvSpPr>
          <p:nvPr>
            <p:ph type="title"/>
          </p:nvPr>
        </p:nvSpPr>
        <p:spPr>
          <a:xfrm>
            <a:off x="299435" y="720325"/>
            <a:ext cx="7670672" cy="788075"/>
          </a:xfrm>
        </p:spPr>
        <p:txBody>
          <a:bodyPr>
            <a:noAutofit/>
          </a:bodyPr>
          <a:lstStyle/>
          <a:p>
            <a:r>
              <a:rPr lang="en-US" dirty="0"/>
              <a:t>FSA School Tasks: </a:t>
            </a:r>
            <a:br>
              <a:rPr lang="en-US" dirty="0"/>
            </a:br>
            <a:r>
              <a:rPr lang="en-US" dirty="0"/>
              <a:t>Confirming Student Information</a:t>
            </a:r>
          </a:p>
        </p:txBody>
      </p:sp>
      <p:sp>
        <p:nvSpPr>
          <p:cNvPr id="10" name="Content Placeholder 1"/>
          <p:cNvSpPr txBox="1">
            <a:spLocks/>
          </p:cNvSpPr>
          <p:nvPr/>
        </p:nvSpPr>
        <p:spPr bwMode="gray">
          <a:xfrm>
            <a:off x="299435" y="1841776"/>
            <a:ext cx="8612789" cy="43177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Preparing for Testing,</a:t>
            </a:r>
          </a:p>
          <a:p>
            <a:r>
              <a:rPr lang="en-US" dirty="0"/>
              <a:t>Click </a:t>
            </a:r>
            <a:r>
              <a:rPr lang="en-US" b="1" dirty="0"/>
              <a:t>Student Information</a:t>
            </a:r>
            <a:r>
              <a:rPr lang="en-US" dirty="0"/>
              <a:t> &gt; </a:t>
            </a:r>
            <a:r>
              <a:rPr lang="en-US" b="1" dirty="0"/>
              <a:t>View/Edit/Export Students</a:t>
            </a:r>
            <a:r>
              <a:rPr lang="en-US" dirty="0"/>
              <a:t>, and search for the student.</a:t>
            </a:r>
          </a:p>
          <a:p>
            <a:endParaRPr lang="en-US" dirty="0"/>
          </a:p>
          <a:p>
            <a:pPr marL="0" indent="0">
              <a:buNone/>
            </a:pPr>
            <a:endParaRPr lang="en-US" dirty="0"/>
          </a:p>
          <a:p>
            <a:r>
              <a:rPr lang="en-US" dirty="0"/>
              <a:t>Click [    ] to view the record.</a:t>
            </a:r>
          </a:p>
          <a:p>
            <a:endParaRPr lang="en-US" b="1" dirty="0"/>
          </a:p>
          <a:p>
            <a:endParaRPr lang="en-US" b="1" dirty="0"/>
          </a:p>
          <a:p>
            <a:endParaRPr lang="en-US" b="1" dirty="0"/>
          </a:p>
          <a:p>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524993" y="4029653"/>
            <a:ext cx="241300" cy="281483"/>
          </a:xfrm>
          <a:prstGeom prst="rect">
            <a:avLst/>
          </a:prstGeom>
        </p:spPr>
      </p:pic>
      <p:pic>
        <p:nvPicPr>
          <p:cNvPr id="9" name="Picture 8"/>
          <p:cNvPicPr>
            <a:picLocks noChangeAspect="1"/>
          </p:cNvPicPr>
          <p:nvPr/>
        </p:nvPicPr>
        <p:blipFill>
          <a:blip r:embed="rId4"/>
          <a:stretch>
            <a:fillRect/>
          </a:stretch>
        </p:blipFill>
        <p:spPr>
          <a:xfrm>
            <a:off x="8229812" y="1099232"/>
            <a:ext cx="818336" cy="818336"/>
          </a:xfrm>
          <a:prstGeom prst="rect">
            <a:avLst/>
          </a:prstGeom>
        </p:spPr>
      </p:pic>
      <p:pic>
        <p:nvPicPr>
          <p:cNvPr id="11" name="Picture 10"/>
          <p:cNvPicPr>
            <a:picLocks noChangeAspect="1"/>
          </p:cNvPicPr>
          <p:nvPr/>
        </p:nvPicPr>
        <p:blipFill>
          <a:blip r:embed="rId5"/>
          <a:stretch>
            <a:fillRect/>
          </a:stretch>
        </p:blipFill>
        <p:spPr>
          <a:xfrm>
            <a:off x="6033676" y="2673141"/>
            <a:ext cx="2579039" cy="1497254"/>
          </a:xfrm>
          <a:prstGeom prst="rect">
            <a:avLst/>
          </a:prstGeom>
        </p:spPr>
      </p:pic>
      <p:sp>
        <p:nvSpPr>
          <p:cNvPr id="14" name="Rectangle 13"/>
          <p:cNvSpPr/>
          <p:nvPr/>
        </p:nvSpPr>
        <p:spPr>
          <a:xfrm>
            <a:off x="6090532" y="2742960"/>
            <a:ext cx="2465325" cy="338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090532" y="3287517"/>
            <a:ext cx="2465325" cy="338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6"/>
          <a:stretch>
            <a:fillRect/>
          </a:stretch>
        </p:blipFill>
        <p:spPr>
          <a:xfrm>
            <a:off x="1087838" y="4390197"/>
            <a:ext cx="7141974" cy="1935990"/>
          </a:xfrm>
          <a:prstGeom prst="rect">
            <a:avLst/>
          </a:prstGeom>
        </p:spPr>
      </p:pic>
    </p:spTree>
    <p:extLst>
      <p:ext uri="{BB962C8B-B14F-4D97-AF65-F5344CB8AC3E}">
        <p14:creationId xmlns:p14="http://schemas.microsoft.com/office/powerpoint/2010/main" val="224984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22</a:t>
            </a:fld>
            <a:endParaRPr lang="en-US" dirty="0"/>
          </a:p>
        </p:txBody>
      </p:sp>
      <p:sp>
        <p:nvSpPr>
          <p:cNvPr id="7" name="Title 2"/>
          <p:cNvSpPr>
            <a:spLocks noGrp="1"/>
          </p:cNvSpPr>
          <p:nvPr>
            <p:ph type="title"/>
          </p:nvPr>
        </p:nvSpPr>
        <p:spPr>
          <a:xfrm>
            <a:off x="152400" y="609601"/>
            <a:ext cx="8915400" cy="861996"/>
          </a:xfrm>
        </p:spPr>
        <p:txBody>
          <a:bodyPr>
            <a:noAutofit/>
          </a:bodyPr>
          <a:lstStyle/>
          <a:p>
            <a:r>
              <a:rPr lang="en-US" dirty="0"/>
              <a:t>FSA School Tasks: </a:t>
            </a:r>
            <a:br>
              <a:rPr lang="en-US" dirty="0"/>
            </a:br>
            <a:r>
              <a:rPr lang="en-US" dirty="0"/>
              <a:t>Confirming Student Information (cont.)</a:t>
            </a:r>
          </a:p>
        </p:txBody>
      </p:sp>
      <p:sp>
        <p:nvSpPr>
          <p:cNvPr id="10" name="Content Placeholder 1"/>
          <p:cNvSpPr txBox="1">
            <a:spLocks/>
          </p:cNvSpPr>
          <p:nvPr/>
        </p:nvSpPr>
        <p:spPr bwMode="gray">
          <a:xfrm>
            <a:off x="299435" y="1993900"/>
            <a:ext cx="8612789"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Confirm/update information in the Demographics panel of the record. </a:t>
            </a:r>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6" name="Picture 5"/>
          <p:cNvPicPr>
            <a:picLocks noChangeAspect="1"/>
          </p:cNvPicPr>
          <p:nvPr/>
        </p:nvPicPr>
        <p:blipFill>
          <a:blip r:embed="rId3"/>
          <a:stretch>
            <a:fillRect/>
          </a:stretch>
        </p:blipFill>
        <p:spPr>
          <a:xfrm>
            <a:off x="8093888" y="1175564"/>
            <a:ext cx="818336" cy="818336"/>
          </a:xfrm>
          <a:prstGeom prst="rect">
            <a:avLst/>
          </a:prstGeom>
        </p:spPr>
      </p:pic>
      <p:pic>
        <p:nvPicPr>
          <p:cNvPr id="2" name="Picture 1"/>
          <p:cNvPicPr>
            <a:picLocks noChangeAspect="1"/>
          </p:cNvPicPr>
          <p:nvPr/>
        </p:nvPicPr>
        <p:blipFill>
          <a:blip r:embed="rId4"/>
          <a:stretch>
            <a:fillRect/>
          </a:stretch>
        </p:blipFill>
        <p:spPr>
          <a:xfrm>
            <a:off x="1830970" y="2710912"/>
            <a:ext cx="6163852" cy="3300383"/>
          </a:xfrm>
          <a:prstGeom prst="rect">
            <a:avLst/>
          </a:prstGeom>
        </p:spPr>
      </p:pic>
    </p:spTree>
    <p:extLst>
      <p:ext uri="{BB962C8B-B14F-4D97-AF65-F5344CB8AC3E}">
        <p14:creationId xmlns:p14="http://schemas.microsoft.com/office/powerpoint/2010/main" val="248892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23</a:t>
            </a:fld>
            <a:endParaRPr lang="en-US" dirty="0"/>
          </a:p>
        </p:txBody>
      </p:sp>
      <p:sp>
        <p:nvSpPr>
          <p:cNvPr id="7" name="Title 2"/>
          <p:cNvSpPr>
            <a:spLocks noGrp="1"/>
          </p:cNvSpPr>
          <p:nvPr>
            <p:ph type="title"/>
          </p:nvPr>
        </p:nvSpPr>
        <p:spPr>
          <a:xfrm>
            <a:off x="270860" y="457201"/>
            <a:ext cx="7695387" cy="1014396"/>
          </a:xfrm>
        </p:spPr>
        <p:txBody>
          <a:bodyPr>
            <a:noAutofit/>
          </a:bodyPr>
          <a:lstStyle/>
          <a:p>
            <a:r>
              <a:rPr lang="en-US" dirty="0"/>
              <a:t>FSA School Tasks: </a:t>
            </a:r>
            <a:br>
              <a:rPr lang="en-US" dirty="0"/>
            </a:br>
            <a:r>
              <a:rPr lang="en-US" dirty="0"/>
              <a:t>Confirming Student Information (cont.)</a:t>
            </a:r>
          </a:p>
        </p:txBody>
      </p:sp>
      <p:sp>
        <p:nvSpPr>
          <p:cNvPr id="10" name="Content Placeholder 1"/>
          <p:cNvSpPr txBox="1">
            <a:spLocks/>
          </p:cNvSpPr>
          <p:nvPr/>
        </p:nvSpPr>
        <p:spPr bwMode="gray">
          <a:xfrm>
            <a:off x="299435" y="1993900"/>
            <a:ext cx="8612789"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Confirm/update information in the Race and Ethnicity and the Additional Information panels of the record. </a:t>
            </a:r>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6" name="Picture 5"/>
          <p:cNvPicPr>
            <a:picLocks noChangeAspect="1"/>
          </p:cNvPicPr>
          <p:nvPr/>
        </p:nvPicPr>
        <p:blipFill>
          <a:blip r:embed="rId3"/>
          <a:stretch>
            <a:fillRect/>
          </a:stretch>
        </p:blipFill>
        <p:spPr>
          <a:xfrm>
            <a:off x="8093888" y="1175564"/>
            <a:ext cx="818336" cy="818336"/>
          </a:xfrm>
          <a:prstGeom prst="rect">
            <a:avLst/>
          </a:prstGeom>
        </p:spPr>
      </p:pic>
      <p:pic>
        <p:nvPicPr>
          <p:cNvPr id="2" name="Picture 1"/>
          <p:cNvPicPr>
            <a:picLocks noChangeAspect="1"/>
          </p:cNvPicPr>
          <p:nvPr/>
        </p:nvPicPr>
        <p:blipFill>
          <a:blip r:embed="rId4"/>
          <a:stretch>
            <a:fillRect/>
          </a:stretch>
        </p:blipFill>
        <p:spPr>
          <a:xfrm>
            <a:off x="896343" y="2889563"/>
            <a:ext cx="5054515" cy="3436624"/>
          </a:xfrm>
          <a:prstGeom prst="rect">
            <a:avLst/>
          </a:prstGeom>
        </p:spPr>
      </p:pic>
    </p:spTree>
    <p:extLst>
      <p:ext uri="{BB962C8B-B14F-4D97-AF65-F5344CB8AC3E}">
        <p14:creationId xmlns:p14="http://schemas.microsoft.com/office/powerpoint/2010/main" val="191061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24</a:t>
            </a:fld>
            <a:endParaRPr lang="en-US" dirty="0"/>
          </a:p>
        </p:txBody>
      </p:sp>
      <p:sp>
        <p:nvSpPr>
          <p:cNvPr id="7" name="Title 2"/>
          <p:cNvSpPr>
            <a:spLocks noGrp="1"/>
          </p:cNvSpPr>
          <p:nvPr>
            <p:ph type="title"/>
          </p:nvPr>
        </p:nvSpPr>
        <p:spPr>
          <a:xfrm>
            <a:off x="299435" y="381000"/>
            <a:ext cx="8123866" cy="1232307"/>
          </a:xfrm>
        </p:spPr>
        <p:txBody>
          <a:bodyPr>
            <a:noAutofit/>
          </a:bodyPr>
          <a:lstStyle/>
          <a:p>
            <a:r>
              <a:rPr lang="en-US" dirty="0"/>
              <a:t>FSA School Tasks: </a:t>
            </a:r>
            <a:br>
              <a:rPr lang="en-US" dirty="0"/>
            </a:br>
            <a:r>
              <a:rPr lang="en-US" dirty="0"/>
              <a:t>Confirming Student Information (cont.)</a:t>
            </a:r>
          </a:p>
        </p:txBody>
      </p:sp>
      <p:sp>
        <p:nvSpPr>
          <p:cNvPr id="10" name="Content Placeholder 1"/>
          <p:cNvSpPr txBox="1">
            <a:spLocks/>
          </p:cNvSpPr>
          <p:nvPr/>
        </p:nvSpPr>
        <p:spPr bwMode="gray">
          <a:xfrm>
            <a:off x="299435" y="1993900"/>
            <a:ext cx="8612789"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On Accommodations panel, confirm/update information.</a:t>
            </a:r>
          </a:p>
          <a:p>
            <a:r>
              <a:rPr lang="en-US" dirty="0"/>
              <a:t>Click</a:t>
            </a:r>
            <a:r>
              <a:rPr lang="en-US" b="1" dirty="0"/>
              <a:t> Save</a:t>
            </a:r>
            <a:r>
              <a:rPr lang="en-US" dirty="0"/>
              <a:t> when finished.</a:t>
            </a:r>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8" name="Picture 7"/>
          <p:cNvPicPr>
            <a:picLocks noChangeAspect="1"/>
          </p:cNvPicPr>
          <p:nvPr/>
        </p:nvPicPr>
        <p:blipFill>
          <a:blip r:embed="rId3"/>
          <a:stretch>
            <a:fillRect/>
          </a:stretch>
        </p:blipFill>
        <p:spPr>
          <a:xfrm>
            <a:off x="8093888" y="1175564"/>
            <a:ext cx="818336" cy="818336"/>
          </a:xfrm>
          <a:prstGeom prst="rect">
            <a:avLst/>
          </a:prstGeom>
        </p:spPr>
      </p:pic>
      <p:pic>
        <p:nvPicPr>
          <p:cNvPr id="2" name="Picture 1"/>
          <p:cNvPicPr>
            <a:picLocks noChangeAspect="1"/>
          </p:cNvPicPr>
          <p:nvPr/>
        </p:nvPicPr>
        <p:blipFill>
          <a:blip r:embed="rId4"/>
          <a:stretch>
            <a:fillRect/>
          </a:stretch>
        </p:blipFill>
        <p:spPr>
          <a:xfrm>
            <a:off x="788357" y="3521623"/>
            <a:ext cx="7634944" cy="1731778"/>
          </a:xfrm>
          <a:prstGeom prst="rect">
            <a:avLst/>
          </a:prstGeom>
          <a:ln>
            <a:solidFill>
              <a:schemeClr val="bg1">
                <a:lumMod val="75000"/>
              </a:schemeClr>
            </a:solidFill>
          </a:ln>
        </p:spPr>
      </p:pic>
    </p:spTree>
    <p:extLst>
      <p:ext uri="{BB962C8B-B14F-4D97-AF65-F5344CB8AC3E}">
        <p14:creationId xmlns:p14="http://schemas.microsoft.com/office/powerpoint/2010/main" val="272869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25</a:t>
            </a:fld>
            <a:endParaRPr lang="en-US" dirty="0"/>
          </a:p>
        </p:txBody>
      </p:sp>
      <p:sp>
        <p:nvSpPr>
          <p:cNvPr id="7" name="Title 2"/>
          <p:cNvSpPr>
            <a:spLocks noGrp="1"/>
          </p:cNvSpPr>
          <p:nvPr>
            <p:ph type="title"/>
          </p:nvPr>
        </p:nvSpPr>
        <p:spPr>
          <a:xfrm>
            <a:off x="299435" y="806182"/>
            <a:ext cx="8203621" cy="788075"/>
          </a:xfrm>
        </p:spPr>
        <p:txBody>
          <a:bodyPr>
            <a:normAutofit/>
          </a:bodyPr>
          <a:lstStyle/>
          <a:p>
            <a:r>
              <a:rPr lang="en-US" sz="4000" dirty="0"/>
              <a:t>FSA School Tasks: Adding Students</a:t>
            </a:r>
          </a:p>
        </p:txBody>
      </p:sp>
      <p:sp>
        <p:nvSpPr>
          <p:cNvPr id="10" name="Content Placeholder 1"/>
          <p:cNvSpPr txBox="1">
            <a:spLocks/>
          </p:cNvSpPr>
          <p:nvPr/>
        </p:nvSpPr>
        <p:spPr bwMode="gray">
          <a:xfrm>
            <a:off x="299435" y="1993900"/>
            <a:ext cx="8612789" cy="38845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Preparing for Testing,</a:t>
            </a:r>
          </a:p>
          <a:p>
            <a:r>
              <a:rPr lang="en-US" dirty="0"/>
              <a:t>Click </a:t>
            </a:r>
            <a:r>
              <a:rPr lang="en-US" b="1" dirty="0"/>
              <a:t>Student Information </a:t>
            </a:r>
            <a:r>
              <a:rPr lang="en-US" dirty="0"/>
              <a:t>&gt; </a:t>
            </a:r>
            <a:r>
              <a:rPr lang="en-US" b="1" dirty="0"/>
              <a:t>Add Student</a:t>
            </a:r>
          </a:p>
          <a:p>
            <a:endParaRPr lang="en-US" dirty="0"/>
          </a:p>
          <a:p>
            <a:endParaRPr lang="en-US" dirty="0"/>
          </a:p>
          <a:p>
            <a:r>
              <a:rPr lang="en-US" dirty="0"/>
              <a:t>Make selections and type in entries for </a:t>
            </a:r>
            <a:br>
              <a:rPr lang="en-US" dirty="0"/>
            </a:br>
            <a:r>
              <a:rPr lang="en-US" dirty="0"/>
              <a:t>all required fields and click Save.</a:t>
            </a:r>
          </a:p>
        </p:txBody>
      </p:sp>
      <p:pic>
        <p:nvPicPr>
          <p:cNvPr id="8" name="Picture 7"/>
          <p:cNvPicPr>
            <a:picLocks noChangeAspect="1"/>
          </p:cNvPicPr>
          <p:nvPr/>
        </p:nvPicPr>
        <p:blipFill>
          <a:blip r:embed="rId3"/>
          <a:stretch>
            <a:fillRect/>
          </a:stretch>
        </p:blipFill>
        <p:spPr>
          <a:xfrm>
            <a:off x="8093888" y="1175564"/>
            <a:ext cx="818336" cy="818336"/>
          </a:xfrm>
          <a:prstGeom prst="rect">
            <a:avLst/>
          </a:prstGeom>
        </p:spPr>
      </p:pic>
      <p:pic>
        <p:nvPicPr>
          <p:cNvPr id="6" name="Picture 5"/>
          <p:cNvPicPr>
            <a:picLocks noChangeAspect="1"/>
          </p:cNvPicPr>
          <p:nvPr/>
        </p:nvPicPr>
        <p:blipFill>
          <a:blip r:embed="rId4"/>
          <a:stretch>
            <a:fillRect/>
          </a:stretch>
        </p:blipFill>
        <p:spPr>
          <a:xfrm>
            <a:off x="6086839" y="2781975"/>
            <a:ext cx="2579039" cy="1497254"/>
          </a:xfrm>
          <a:prstGeom prst="rect">
            <a:avLst/>
          </a:prstGeom>
        </p:spPr>
      </p:pic>
      <p:sp>
        <p:nvSpPr>
          <p:cNvPr id="9" name="Rectangle 8"/>
          <p:cNvSpPr/>
          <p:nvPr/>
        </p:nvSpPr>
        <p:spPr>
          <a:xfrm>
            <a:off x="6143695" y="3199333"/>
            <a:ext cx="2465325" cy="248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3695" y="2861013"/>
            <a:ext cx="2465325" cy="338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a:stretch>
            <a:fillRect/>
          </a:stretch>
        </p:blipFill>
        <p:spPr>
          <a:xfrm>
            <a:off x="1531088" y="4529405"/>
            <a:ext cx="6063069" cy="1775771"/>
          </a:xfrm>
          <a:prstGeom prst="rect">
            <a:avLst/>
          </a:prstGeom>
          <a:ln>
            <a:solidFill>
              <a:schemeClr val="bg1">
                <a:lumMod val="75000"/>
              </a:schemeClr>
            </a:solidFill>
          </a:ln>
        </p:spPr>
      </p:pic>
    </p:spTree>
    <p:extLst>
      <p:ext uri="{BB962C8B-B14F-4D97-AF65-F5344CB8AC3E}">
        <p14:creationId xmlns:p14="http://schemas.microsoft.com/office/powerpoint/2010/main" val="229657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26</a:t>
            </a:fld>
            <a:endParaRPr lang="en-US" dirty="0"/>
          </a:p>
        </p:txBody>
      </p:sp>
      <p:sp>
        <p:nvSpPr>
          <p:cNvPr id="2" name="Title 1"/>
          <p:cNvSpPr>
            <a:spLocks noGrp="1"/>
          </p:cNvSpPr>
          <p:nvPr>
            <p:ph type="title"/>
          </p:nvPr>
        </p:nvSpPr>
        <p:spPr>
          <a:xfrm>
            <a:off x="753890" y="2749497"/>
            <a:ext cx="7326081" cy="2886532"/>
          </a:xfrm>
        </p:spPr>
        <p:txBody>
          <a:bodyPr>
            <a:normAutofit fontScale="90000"/>
          </a:bodyPr>
          <a:lstStyle/>
          <a:p>
            <a:pPr algn="ctr"/>
            <a:r>
              <a:rPr lang="en-US" sz="5400" dirty="0"/>
              <a:t>FSA</a:t>
            </a:r>
            <a:br>
              <a:rPr lang="en-US" sz="5400" dirty="0"/>
            </a:br>
            <a:r>
              <a:rPr lang="en-US" sz="5400" dirty="0"/>
              <a:t>Printing PreID Labels </a:t>
            </a:r>
            <a:br>
              <a:rPr lang="en-US" sz="5400" dirty="0"/>
            </a:br>
            <a:r>
              <a:rPr lang="en-US" sz="5400" dirty="0"/>
              <a:t>and Test Tickets</a:t>
            </a:r>
            <a:br>
              <a:rPr lang="en-US" sz="5400" dirty="0"/>
            </a:br>
            <a:br>
              <a:rPr lang="en-US" sz="6000" dirty="0"/>
            </a:br>
            <a:endParaRPr lang="en-US" sz="6000" dirty="0"/>
          </a:p>
        </p:txBody>
      </p:sp>
    </p:spTree>
    <p:extLst>
      <p:ext uri="{BB962C8B-B14F-4D97-AF65-F5344CB8AC3E}">
        <p14:creationId xmlns:p14="http://schemas.microsoft.com/office/powerpoint/2010/main" val="285999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27</a:t>
            </a:fld>
            <a:endParaRPr lang="en-US" dirty="0"/>
          </a:p>
        </p:txBody>
      </p:sp>
      <p:sp>
        <p:nvSpPr>
          <p:cNvPr id="7" name="Title 2"/>
          <p:cNvSpPr>
            <a:spLocks noGrp="1"/>
          </p:cNvSpPr>
          <p:nvPr>
            <p:ph type="title"/>
          </p:nvPr>
        </p:nvSpPr>
        <p:spPr>
          <a:xfrm>
            <a:off x="281936" y="701329"/>
            <a:ext cx="7996503" cy="818336"/>
          </a:xfrm>
        </p:spPr>
        <p:txBody>
          <a:bodyPr>
            <a:noAutofit/>
          </a:bodyPr>
          <a:lstStyle/>
          <a:p>
            <a:r>
              <a:rPr lang="en-US" dirty="0"/>
              <a:t>FSA School Tasks: </a:t>
            </a:r>
            <a:br>
              <a:rPr lang="en-US" dirty="0"/>
            </a:br>
            <a:r>
              <a:rPr lang="en-US" dirty="0"/>
              <a:t>Printing On-Demand PreID Labels</a:t>
            </a:r>
          </a:p>
        </p:txBody>
      </p:sp>
      <p:sp>
        <p:nvSpPr>
          <p:cNvPr id="10" name="Content Placeholder 1"/>
          <p:cNvSpPr txBox="1">
            <a:spLocks/>
          </p:cNvSpPr>
          <p:nvPr/>
        </p:nvSpPr>
        <p:spPr bwMode="gray">
          <a:xfrm>
            <a:off x="281936" y="1848003"/>
            <a:ext cx="8612789" cy="2946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Preparing for Testing,</a:t>
            </a:r>
          </a:p>
          <a:p>
            <a:r>
              <a:rPr lang="en-US" dirty="0"/>
              <a:t>Click </a:t>
            </a:r>
            <a:r>
              <a:rPr lang="en-US" b="1" dirty="0"/>
              <a:t>Student Information</a:t>
            </a:r>
            <a:r>
              <a:rPr lang="en-US" dirty="0"/>
              <a:t> &gt; </a:t>
            </a:r>
            <a:br>
              <a:rPr lang="en-US" dirty="0"/>
            </a:br>
            <a:r>
              <a:rPr lang="en-US" b="1" dirty="0"/>
              <a:t>View/Edit/Export Students</a:t>
            </a:r>
            <a:r>
              <a:rPr lang="en-US" dirty="0"/>
              <a:t>.</a:t>
            </a:r>
          </a:p>
          <a:p>
            <a:endParaRPr lang="en-US" dirty="0"/>
          </a:p>
          <a:p>
            <a:endParaRPr lang="en-US" dirty="0"/>
          </a:p>
          <a:p>
            <a:r>
              <a:rPr lang="en-US" dirty="0"/>
              <a:t>Search for students.</a:t>
            </a:r>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pic>
        <p:nvPicPr>
          <p:cNvPr id="11" name="Picture 10"/>
          <p:cNvPicPr>
            <a:picLocks noChangeAspect="1"/>
          </p:cNvPicPr>
          <p:nvPr/>
        </p:nvPicPr>
        <p:blipFill>
          <a:blip r:embed="rId4"/>
          <a:stretch>
            <a:fillRect/>
          </a:stretch>
        </p:blipFill>
        <p:spPr>
          <a:xfrm>
            <a:off x="6035015" y="2342587"/>
            <a:ext cx="2579039" cy="1497254"/>
          </a:xfrm>
          <a:prstGeom prst="rect">
            <a:avLst/>
          </a:prstGeom>
        </p:spPr>
      </p:pic>
      <p:sp>
        <p:nvSpPr>
          <p:cNvPr id="12" name="Rectangle 11"/>
          <p:cNvSpPr/>
          <p:nvPr/>
        </p:nvSpPr>
        <p:spPr>
          <a:xfrm>
            <a:off x="6089871" y="2438671"/>
            <a:ext cx="2465325" cy="248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89872" y="2967115"/>
            <a:ext cx="2465325" cy="248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5"/>
          <a:stretch>
            <a:fillRect/>
          </a:stretch>
        </p:blipFill>
        <p:spPr>
          <a:xfrm>
            <a:off x="3900897" y="4191594"/>
            <a:ext cx="4713158" cy="2060349"/>
          </a:xfrm>
          <a:prstGeom prst="rect">
            <a:avLst/>
          </a:prstGeom>
          <a:ln>
            <a:solidFill>
              <a:schemeClr val="bg1">
                <a:lumMod val="75000"/>
              </a:schemeClr>
            </a:solidFill>
          </a:ln>
        </p:spPr>
      </p:pic>
    </p:spTree>
    <p:extLst>
      <p:ext uri="{BB962C8B-B14F-4D97-AF65-F5344CB8AC3E}">
        <p14:creationId xmlns:p14="http://schemas.microsoft.com/office/powerpoint/2010/main" val="189459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28</a:t>
            </a:fld>
            <a:endParaRPr lang="en-US" dirty="0"/>
          </a:p>
        </p:txBody>
      </p:sp>
      <p:sp>
        <p:nvSpPr>
          <p:cNvPr id="7" name="Title 2"/>
          <p:cNvSpPr>
            <a:spLocks noGrp="1"/>
          </p:cNvSpPr>
          <p:nvPr>
            <p:ph type="title"/>
          </p:nvPr>
        </p:nvSpPr>
        <p:spPr>
          <a:xfrm>
            <a:off x="281936" y="701329"/>
            <a:ext cx="7996503" cy="818336"/>
          </a:xfrm>
        </p:spPr>
        <p:txBody>
          <a:bodyPr>
            <a:noAutofit/>
          </a:bodyPr>
          <a:lstStyle/>
          <a:p>
            <a:r>
              <a:rPr lang="en-US" dirty="0"/>
              <a:t>FSA School Tasks: </a:t>
            </a:r>
            <a:br>
              <a:rPr lang="en-US" dirty="0"/>
            </a:br>
            <a:r>
              <a:rPr lang="en-US" dirty="0"/>
              <a:t>Printing On-Demand PreID Labels (cont.)</a:t>
            </a:r>
          </a:p>
        </p:txBody>
      </p:sp>
      <p:sp>
        <p:nvSpPr>
          <p:cNvPr id="10" name="Content Placeholder 1"/>
          <p:cNvSpPr txBox="1">
            <a:spLocks/>
          </p:cNvSpPr>
          <p:nvPr/>
        </p:nvSpPr>
        <p:spPr bwMode="gray">
          <a:xfrm>
            <a:off x="281936" y="1848003"/>
            <a:ext cx="8612789" cy="2946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Select records, click the print icon [</a:t>
            </a:r>
            <a:r>
              <a:rPr lang="en-US" b="1" dirty="0"/>
              <a:t>     </a:t>
            </a:r>
            <a:r>
              <a:rPr lang="en-US" dirty="0"/>
              <a:t>]</a:t>
            </a:r>
            <a:r>
              <a:rPr lang="en-US" b="1" dirty="0"/>
              <a:t> </a:t>
            </a:r>
            <a:r>
              <a:rPr lang="en-US" dirty="0"/>
              <a:t>and select </a:t>
            </a:r>
            <a:r>
              <a:rPr lang="en-US" b="1" dirty="0"/>
              <a:t>PreID Labels</a:t>
            </a:r>
            <a:r>
              <a:rPr lang="en-US" dirty="0"/>
              <a:t>.  A separate window or tab will open. </a:t>
            </a:r>
          </a:p>
          <a:p>
            <a:endParaRPr lang="en-US" dirty="0"/>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pic>
        <p:nvPicPr>
          <p:cNvPr id="6" name="Picture 5"/>
          <p:cNvPicPr>
            <a:picLocks noChangeAspect="1"/>
          </p:cNvPicPr>
          <p:nvPr/>
        </p:nvPicPr>
        <p:blipFill>
          <a:blip r:embed="rId4"/>
          <a:stretch>
            <a:fillRect/>
          </a:stretch>
        </p:blipFill>
        <p:spPr>
          <a:xfrm>
            <a:off x="661851" y="2992993"/>
            <a:ext cx="7852957" cy="2958999"/>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5358808" y="1894261"/>
            <a:ext cx="352867" cy="326729"/>
          </a:xfrm>
          <a:prstGeom prst="rect">
            <a:avLst/>
          </a:prstGeom>
        </p:spPr>
      </p:pic>
    </p:spTree>
    <p:extLst>
      <p:ext uri="{BB962C8B-B14F-4D97-AF65-F5344CB8AC3E}">
        <p14:creationId xmlns:p14="http://schemas.microsoft.com/office/powerpoint/2010/main" val="119277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29</a:t>
            </a:fld>
            <a:endParaRPr lang="en-US" dirty="0"/>
          </a:p>
        </p:txBody>
      </p:sp>
      <p:sp>
        <p:nvSpPr>
          <p:cNvPr id="7" name="Title 2"/>
          <p:cNvSpPr>
            <a:spLocks noGrp="1"/>
          </p:cNvSpPr>
          <p:nvPr>
            <p:ph type="title"/>
          </p:nvPr>
        </p:nvSpPr>
        <p:spPr>
          <a:xfrm>
            <a:off x="281936" y="675929"/>
            <a:ext cx="7996503" cy="818336"/>
          </a:xfrm>
        </p:spPr>
        <p:txBody>
          <a:bodyPr>
            <a:noAutofit/>
          </a:bodyPr>
          <a:lstStyle/>
          <a:p>
            <a:r>
              <a:rPr lang="en-US" dirty="0"/>
              <a:t>FSA School Tasks: </a:t>
            </a:r>
            <a:br>
              <a:rPr lang="en-US" dirty="0"/>
            </a:br>
            <a:r>
              <a:rPr lang="en-US" dirty="0"/>
              <a:t>Printing On-Demand PreID Labels (cont.)</a:t>
            </a:r>
          </a:p>
        </p:txBody>
      </p:sp>
      <p:sp>
        <p:nvSpPr>
          <p:cNvPr id="10" name="Content Placeholder 1"/>
          <p:cNvSpPr txBox="1">
            <a:spLocks/>
          </p:cNvSpPr>
          <p:nvPr/>
        </p:nvSpPr>
        <p:spPr bwMode="gray">
          <a:xfrm>
            <a:off x="281936" y="1848003"/>
            <a:ext cx="8612789" cy="2946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Select the subject(s) you want to print a label for, a start position and click </a:t>
            </a:r>
            <a:r>
              <a:rPr lang="en-US" b="1" dirty="0"/>
              <a:t>Print</a:t>
            </a:r>
            <a:r>
              <a:rPr lang="en-US" dirty="0"/>
              <a:t>. </a:t>
            </a:r>
            <a:endParaRPr lang="en-US" b="1" dirty="0"/>
          </a:p>
          <a:p>
            <a:endParaRPr lang="en-US" dirty="0"/>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pic>
        <p:nvPicPr>
          <p:cNvPr id="5" name="Picture 4"/>
          <p:cNvPicPr>
            <a:picLocks noChangeAspect="1"/>
          </p:cNvPicPr>
          <p:nvPr/>
        </p:nvPicPr>
        <p:blipFill>
          <a:blip r:embed="rId4"/>
          <a:stretch>
            <a:fillRect/>
          </a:stretch>
        </p:blipFill>
        <p:spPr>
          <a:xfrm>
            <a:off x="986706" y="2666339"/>
            <a:ext cx="7000745" cy="3367447"/>
          </a:xfrm>
          <a:prstGeom prst="rect">
            <a:avLst/>
          </a:prstGeom>
          <a:ln>
            <a:solidFill>
              <a:schemeClr val="bg1">
                <a:lumMod val="75000"/>
              </a:schemeClr>
            </a:solidFill>
          </a:ln>
        </p:spPr>
      </p:pic>
      <p:sp>
        <p:nvSpPr>
          <p:cNvPr id="11" name="Rectangle 10"/>
          <p:cNvSpPr/>
          <p:nvPr/>
        </p:nvSpPr>
        <p:spPr>
          <a:xfrm>
            <a:off x="2656216" y="3678864"/>
            <a:ext cx="2465325" cy="264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82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Terms</a:t>
            </a:r>
          </a:p>
        </p:txBody>
      </p:sp>
      <p:sp>
        <p:nvSpPr>
          <p:cNvPr id="3" name="Content Placeholder 2"/>
          <p:cNvSpPr>
            <a:spLocks noGrp="1"/>
          </p:cNvSpPr>
          <p:nvPr>
            <p:ph idx="1"/>
          </p:nvPr>
        </p:nvSpPr>
        <p:spPr>
          <a:xfrm>
            <a:off x="152400" y="1828800"/>
            <a:ext cx="8763000" cy="4830763"/>
          </a:xfrm>
        </p:spPr>
        <p:txBody>
          <a:bodyPr/>
          <a:lstStyle/>
          <a:p>
            <a:pPr>
              <a:spcBef>
                <a:spcPts val="600"/>
              </a:spcBef>
              <a:spcAft>
                <a:spcPts val="600"/>
              </a:spcAft>
            </a:pPr>
            <a:r>
              <a:rPr lang="en-US" sz="1600" b="1" dirty="0"/>
              <a:t>American Institutes for Research (AIR)</a:t>
            </a:r>
            <a:r>
              <a:rPr lang="en-US" sz="1600" dirty="0"/>
              <a:t>: AIR is the assessment vendor for FSA assessments.</a:t>
            </a:r>
          </a:p>
          <a:p>
            <a:pPr>
              <a:spcBef>
                <a:spcPts val="600"/>
              </a:spcBef>
              <a:spcAft>
                <a:spcPts val="600"/>
              </a:spcAft>
            </a:pPr>
            <a:r>
              <a:rPr lang="en-US" sz="1600" b="1" dirty="0"/>
              <a:t>Assessment Viewing Application (AVA)</a:t>
            </a:r>
            <a:r>
              <a:rPr lang="en-US" sz="1600" dirty="0"/>
              <a:t>: The system used by test administrators administering paper-based ELA Reading Retake tests to play audio passage clips or American Sign Language (ASL) videos for students. </a:t>
            </a:r>
          </a:p>
          <a:p>
            <a:pPr>
              <a:spcBef>
                <a:spcPts val="600"/>
              </a:spcBef>
              <a:spcAft>
                <a:spcPts val="600"/>
              </a:spcAft>
            </a:pPr>
            <a:r>
              <a:rPr lang="en-US" sz="1600" b="1" dirty="0"/>
              <a:t>Data Recognition Corporation (DRC)</a:t>
            </a:r>
            <a:r>
              <a:rPr lang="en-US" sz="1600" dirty="0"/>
              <a:t>: DRC is the vendor responsible for processes associated with paper-based FSA materials, including printing, shipping, receiving, and scanning.</a:t>
            </a:r>
          </a:p>
          <a:p>
            <a:pPr>
              <a:spcBef>
                <a:spcPts val="600"/>
              </a:spcBef>
              <a:spcAft>
                <a:spcPts val="600"/>
              </a:spcAft>
            </a:pPr>
            <a:r>
              <a:rPr lang="en-US" sz="1600" b="1" dirty="0"/>
              <a:t>FSA Portal</a:t>
            </a:r>
            <a:r>
              <a:rPr lang="en-US" sz="1600" dirty="0"/>
              <a:t>: Resources and information for district and school personnel are located on the FSA Portal, which is accessed at </a:t>
            </a:r>
            <a:r>
              <a:rPr lang="en-US" sz="1600" b="1" dirty="0"/>
              <a:t>www.FSAssessments.org</a:t>
            </a:r>
            <a:r>
              <a:rPr lang="en-US" sz="1600" dirty="0"/>
              <a:t>. The portal includes links to TDS, TIDE, and the FSA Reporting System. </a:t>
            </a:r>
            <a:endParaRPr lang="en-US" sz="1600" b="1" dirty="0"/>
          </a:p>
          <a:p>
            <a:pPr>
              <a:spcBef>
                <a:spcPts val="600"/>
              </a:spcBef>
              <a:spcAft>
                <a:spcPts val="600"/>
              </a:spcAft>
            </a:pPr>
            <a:r>
              <a:rPr lang="en-US" sz="1600" b="1" dirty="0"/>
              <a:t>FSA Reporting System</a:t>
            </a:r>
            <a:r>
              <a:rPr lang="en-US" sz="1600" dirty="0"/>
              <a:t>: The FSA Reporting System will deliver state, district, and school score results. </a:t>
            </a:r>
          </a:p>
          <a:p>
            <a:pPr>
              <a:spcBef>
                <a:spcPts val="600"/>
              </a:spcBef>
              <a:spcAft>
                <a:spcPts val="600"/>
              </a:spcAft>
            </a:pPr>
            <a:r>
              <a:rPr lang="en-US" sz="1600" b="1" dirty="0"/>
              <a:t>On-Demand PreID Labels</a:t>
            </a:r>
            <a:r>
              <a:rPr lang="en-US" sz="1600" dirty="0"/>
              <a:t>: PreID Labels will not be provided for the Fall and Winter assessments. On-Demand PreID Labels must be printed locally.  </a:t>
            </a:r>
          </a:p>
          <a:p>
            <a:pPr>
              <a:spcBef>
                <a:spcPts val="600"/>
              </a:spcBef>
              <a:spcAft>
                <a:spcPts val="600"/>
              </a:spcAft>
            </a:pPr>
            <a:r>
              <a:rPr lang="en-US" sz="1600" b="1" dirty="0"/>
              <a:t>Secure Browser</a:t>
            </a:r>
            <a:r>
              <a:rPr lang="en-US" sz="1600" dirty="0"/>
              <a:t>: The secure browser allows students to access the computer-based FSA assessments. This software must be installed on all computers or devices that will be used for student testing. A link to download the secure browser is located on the FSA Portal. </a:t>
            </a:r>
          </a:p>
          <a:p>
            <a:pPr>
              <a:spcBef>
                <a:spcPts val="600"/>
              </a:spcBef>
              <a:spcAft>
                <a:spcPts val="600"/>
              </a:spcAft>
            </a:pPr>
            <a:endParaRPr lang="en-US" sz="1800" dirty="0"/>
          </a:p>
          <a:p>
            <a:pPr>
              <a:spcBef>
                <a:spcPts val="1200"/>
              </a:spcBef>
              <a:spcAft>
                <a:spcPts val="1200"/>
              </a:spcAft>
            </a:pPr>
            <a:endParaRPr lang="en-US" sz="18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3</a:t>
            </a:fld>
            <a:endParaRPr lang="en-US" dirty="0"/>
          </a:p>
        </p:txBody>
      </p:sp>
    </p:spTree>
    <p:extLst>
      <p:ext uri="{BB962C8B-B14F-4D97-AF65-F5344CB8AC3E}">
        <p14:creationId xmlns:p14="http://schemas.microsoft.com/office/powerpoint/2010/main" val="124766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30</a:t>
            </a:fld>
            <a:endParaRPr lang="en-US" dirty="0"/>
          </a:p>
        </p:txBody>
      </p:sp>
      <p:sp>
        <p:nvSpPr>
          <p:cNvPr id="7" name="Title 2"/>
          <p:cNvSpPr>
            <a:spLocks noGrp="1"/>
          </p:cNvSpPr>
          <p:nvPr>
            <p:ph type="title"/>
          </p:nvPr>
        </p:nvSpPr>
        <p:spPr>
          <a:xfrm>
            <a:off x="304800" y="701329"/>
            <a:ext cx="7996503" cy="818336"/>
          </a:xfrm>
        </p:spPr>
        <p:txBody>
          <a:bodyPr>
            <a:noAutofit/>
          </a:bodyPr>
          <a:lstStyle/>
          <a:p>
            <a:r>
              <a:rPr lang="en-US" dirty="0"/>
              <a:t>FSA School Tasks: </a:t>
            </a:r>
            <a:br>
              <a:rPr lang="en-US" dirty="0"/>
            </a:br>
            <a:r>
              <a:rPr lang="en-US" dirty="0"/>
              <a:t>Printing On-Demand PreID Labels (cont.)</a:t>
            </a:r>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sp>
        <p:nvSpPr>
          <p:cNvPr id="2" name="TextBox 1"/>
          <p:cNvSpPr txBox="1"/>
          <p:nvPr/>
        </p:nvSpPr>
        <p:spPr>
          <a:xfrm>
            <a:off x="187118" y="2057626"/>
            <a:ext cx="8017767" cy="646331"/>
          </a:xfrm>
          <a:prstGeom prst="rect">
            <a:avLst/>
          </a:prstGeom>
          <a:noFill/>
        </p:spPr>
        <p:txBody>
          <a:bodyPr wrap="square" rtlCol="0">
            <a:spAutoFit/>
          </a:bodyPr>
          <a:lstStyle/>
          <a:p>
            <a:pPr marL="342900" indent="-342900">
              <a:buFont typeface="Arial" panose="020B0604020202020204" pitchFamily="34" charset="0"/>
              <a:buChar char="•"/>
            </a:pPr>
            <a:r>
              <a:rPr lang="en-US" dirty="0"/>
              <a:t>Open the file with the selected student labels. Print the PDF on the blank labels provided by DRC.</a:t>
            </a:r>
          </a:p>
        </p:txBody>
      </p:sp>
      <p:pic>
        <p:nvPicPr>
          <p:cNvPr id="5" name="Picture 4"/>
          <p:cNvPicPr>
            <a:picLocks noChangeAspect="1"/>
          </p:cNvPicPr>
          <p:nvPr/>
        </p:nvPicPr>
        <p:blipFill>
          <a:blip r:embed="rId4"/>
          <a:stretch>
            <a:fillRect/>
          </a:stretch>
        </p:blipFill>
        <p:spPr>
          <a:xfrm>
            <a:off x="1789294" y="3215181"/>
            <a:ext cx="5671049" cy="2860253"/>
          </a:xfrm>
          <a:prstGeom prst="rect">
            <a:avLst/>
          </a:prstGeom>
        </p:spPr>
      </p:pic>
    </p:spTree>
    <p:extLst>
      <p:ext uri="{BB962C8B-B14F-4D97-AF65-F5344CB8AC3E}">
        <p14:creationId xmlns:p14="http://schemas.microsoft.com/office/powerpoint/2010/main" val="225877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31</a:t>
            </a:fld>
            <a:endParaRPr lang="en-US" dirty="0"/>
          </a:p>
        </p:txBody>
      </p:sp>
      <p:sp>
        <p:nvSpPr>
          <p:cNvPr id="7" name="Title 2"/>
          <p:cNvSpPr>
            <a:spLocks noGrp="1"/>
          </p:cNvSpPr>
          <p:nvPr>
            <p:ph type="title"/>
          </p:nvPr>
        </p:nvSpPr>
        <p:spPr>
          <a:xfrm>
            <a:off x="228600" y="689033"/>
            <a:ext cx="8666125" cy="788075"/>
          </a:xfrm>
        </p:spPr>
        <p:txBody>
          <a:bodyPr>
            <a:noAutofit/>
          </a:bodyPr>
          <a:lstStyle/>
          <a:p>
            <a:r>
              <a:rPr lang="en-US" dirty="0"/>
              <a:t>FSA School Tasks: </a:t>
            </a:r>
            <a:br>
              <a:rPr lang="en-US" dirty="0"/>
            </a:br>
            <a:r>
              <a:rPr lang="en-US" dirty="0"/>
              <a:t>Printing Test Tickets</a:t>
            </a:r>
          </a:p>
        </p:txBody>
      </p:sp>
      <p:sp>
        <p:nvSpPr>
          <p:cNvPr id="10" name="Content Placeholder 1"/>
          <p:cNvSpPr txBox="1">
            <a:spLocks/>
          </p:cNvSpPr>
          <p:nvPr/>
        </p:nvSpPr>
        <p:spPr bwMode="gray">
          <a:xfrm>
            <a:off x="281936" y="2100009"/>
            <a:ext cx="8612789" cy="46046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Administering Tests, </a:t>
            </a:r>
          </a:p>
          <a:p>
            <a:r>
              <a:rPr lang="en-US" dirty="0"/>
              <a:t>Click </a:t>
            </a:r>
            <a:r>
              <a:rPr lang="en-US" b="1" dirty="0"/>
              <a:t>Print Test Tickets </a:t>
            </a:r>
            <a:r>
              <a:rPr lang="en-US" dirty="0"/>
              <a:t>&gt; </a:t>
            </a:r>
            <a:r>
              <a:rPr lang="en-US" b="1" dirty="0"/>
              <a:t>Print from Student List</a:t>
            </a:r>
            <a:r>
              <a:rPr lang="en-US" dirty="0"/>
              <a:t>.</a:t>
            </a:r>
          </a:p>
          <a:p>
            <a:endParaRPr lang="en-US" b="1" dirty="0"/>
          </a:p>
          <a:p>
            <a:endParaRPr lang="en-US" dirty="0"/>
          </a:p>
          <a:p>
            <a:r>
              <a:rPr lang="en-US" dirty="0"/>
              <a:t>Search for students. </a:t>
            </a:r>
          </a:p>
          <a:p>
            <a:endParaRPr lang="en-US" dirty="0"/>
          </a:p>
          <a:p>
            <a:endParaRPr lang="en-US" dirty="0"/>
          </a:p>
          <a:p>
            <a:endParaRPr lang="en-US" dirty="0"/>
          </a:p>
          <a:p>
            <a:endParaRPr lang="en-US" dirty="0"/>
          </a:p>
          <a:p>
            <a:endParaRPr lang="en-US" dirty="0"/>
          </a:p>
          <a:p>
            <a:endParaRPr lang="en-US" dirty="0"/>
          </a:p>
        </p:txBody>
      </p:sp>
      <p:pic>
        <p:nvPicPr>
          <p:cNvPr id="9" name="Picture 8"/>
          <p:cNvPicPr>
            <a:picLocks noChangeAspect="1"/>
          </p:cNvPicPr>
          <p:nvPr/>
        </p:nvPicPr>
        <p:blipFill>
          <a:blip r:embed="rId3"/>
          <a:stretch>
            <a:fillRect/>
          </a:stretch>
        </p:blipFill>
        <p:spPr>
          <a:xfrm>
            <a:off x="8068190" y="1447800"/>
            <a:ext cx="1066285" cy="1038225"/>
          </a:xfrm>
          <a:prstGeom prst="rect">
            <a:avLst/>
          </a:prstGeom>
        </p:spPr>
      </p:pic>
      <p:pic>
        <p:nvPicPr>
          <p:cNvPr id="5" name="Picture 4"/>
          <p:cNvPicPr>
            <a:picLocks noChangeAspect="1"/>
          </p:cNvPicPr>
          <p:nvPr/>
        </p:nvPicPr>
        <p:blipFill>
          <a:blip r:embed="rId4"/>
          <a:stretch>
            <a:fillRect/>
          </a:stretch>
        </p:blipFill>
        <p:spPr>
          <a:xfrm>
            <a:off x="1288463" y="4277157"/>
            <a:ext cx="6599733" cy="1997094"/>
          </a:xfrm>
          <a:prstGeom prst="rect">
            <a:avLst/>
          </a:prstGeom>
          <a:ln>
            <a:solidFill>
              <a:srgbClr val="A6A6A6"/>
            </a:solidFill>
          </a:ln>
        </p:spPr>
      </p:pic>
      <p:pic>
        <p:nvPicPr>
          <p:cNvPr id="2" name="Picture 1"/>
          <p:cNvPicPr>
            <a:picLocks noChangeAspect="1"/>
          </p:cNvPicPr>
          <p:nvPr/>
        </p:nvPicPr>
        <p:blipFill>
          <a:blip r:embed="rId5"/>
          <a:stretch>
            <a:fillRect/>
          </a:stretch>
        </p:blipFill>
        <p:spPr>
          <a:xfrm>
            <a:off x="5066438" y="2918798"/>
            <a:ext cx="3671162" cy="1204976"/>
          </a:xfrm>
          <a:prstGeom prst="rect">
            <a:avLst/>
          </a:prstGeom>
        </p:spPr>
      </p:pic>
    </p:spTree>
    <p:extLst>
      <p:ext uri="{BB962C8B-B14F-4D97-AF65-F5344CB8AC3E}">
        <p14:creationId xmlns:p14="http://schemas.microsoft.com/office/powerpoint/2010/main" val="2151644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32</a:t>
            </a:fld>
            <a:endParaRPr lang="en-US" dirty="0"/>
          </a:p>
        </p:txBody>
      </p:sp>
      <p:sp>
        <p:nvSpPr>
          <p:cNvPr id="7" name="Title 2"/>
          <p:cNvSpPr>
            <a:spLocks noGrp="1"/>
          </p:cNvSpPr>
          <p:nvPr>
            <p:ph type="title"/>
          </p:nvPr>
        </p:nvSpPr>
        <p:spPr>
          <a:xfrm>
            <a:off x="177121" y="762000"/>
            <a:ext cx="8612791" cy="788075"/>
          </a:xfrm>
        </p:spPr>
        <p:txBody>
          <a:bodyPr>
            <a:noAutofit/>
          </a:bodyPr>
          <a:lstStyle/>
          <a:p>
            <a:r>
              <a:rPr lang="en-US" dirty="0"/>
              <a:t>FSA School Tasks: </a:t>
            </a:r>
            <a:br>
              <a:rPr lang="en-US" dirty="0"/>
            </a:br>
            <a:r>
              <a:rPr lang="en-US" dirty="0"/>
              <a:t>Printing Test Tickets (cont.)</a:t>
            </a:r>
          </a:p>
        </p:txBody>
      </p:sp>
      <p:sp>
        <p:nvSpPr>
          <p:cNvPr id="10" name="Content Placeholder 1"/>
          <p:cNvSpPr txBox="1">
            <a:spLocks/>
          </p:cNvSpPr>
          <p:nvPr/>
        </p:nvSpPr>
        <p:spPr bwMode="gray">
          <a:xfrm>
            <a:off x="299435" y="1993900"/>
            <a:ext cx="794131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Select the records you wish to print and click [ </a:t>
            </a:r>
            <a:r>
              <a:rPr lang="en-US" b="1" dirty="0"/>
              <a:t>     </a:t>
            </a:r>
            <a:r>
              <a:rPr lang="en-US" dirty="0"/>
              <a:t>]</a:t>
            </a:r>
            <a:r>
              <a:rPr lang="en-US" b="1" dirty="0"/>
              <a:t> </a:t>
            </a:r>
            <a:r>
              <a:rPr lang="en-US" dirty="0"/>
              <a:t>and select </a:t>
            </a:r>
            <a:r>
              <a:rPr lang="en-US" b="1" dirty="0"/>
              <a:t>Test Tickets</a:t>
            </a:r>
            <a:r>
              <a:rPr lang="en-US" dirty="0"/>
              <a:t>. A separate window or tab will open. </a:t>
            </a:r>
          </a:p>
          <a:p>
            <a:r>
              <a:rPr lang="en-US" dirty="0"/>
              <a:t>Select a Layout and click </a:t>
            </a:r>
            <a:r>
              <a:rPr lang="en-US" b="1" dirty="0"/>
              <a:t>Print</a:t>
            </a:r>
            <a:r>
              <a:rPr lang="en-US" dirty="0"/>
              <a:t>.</a:t>
            </a:r>
          </a:p>
          <a:p>
            <a:endParaRPr lang="en-US" dirty="0"/>
          </a:p>
          <a:p>
            <a:endParaRPr lang="en-US" dirty="0"/>
          </a:p>
          <a:p>
            <a:endParaRPr lang="en-US" dirty="0"/>
          </a:p>
          <a:p>
            <a:endParaRPr lang="en-US" dirty="0"/>
          </a:p>
          <a:p>
            <a:endParaRPr lang="en-US" dirty="0"/>
          </a:p>
          <a:p>
            <a:r>
              <a:rPr lang="en-US" dirty="0"/>
              <a:t>Open the file with the selected student tickets. Print the PDF.</a:t>
            </a:r>
          </a:p>
          <a:p>
            <a:endParaRPr lang="en-US" dirty="0"/>
          </a:p>
          <a:p>
            <a:endParaRPr lang="en-US" dirty="0"/>
          </a:p>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849738" y="1993900"/>
            <a:ext cx="423761" cy="292669"/>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2231136" y="3268027"/>
            <a:ext cx="4504762" cy="2096453"/>
          </a:xfrm>
          <a:prstGeom prst="rect">
            <a:avLst/>
          </a:prstGeom>
          <a:ln w="9522" cmpd="sng">
            <a:solidFill>
              <a:srgbClr val="A6A6A6"/>
            </a:solidFill>
            <a:prstDash val="solid"/>
          </a:ln>
        </p:spPr>
      </p:pic>
      <p:pic>
        <p:nvPicPr>
          <p:cNvPr id="8" name="Picture 7"/>
          <p:cNvPicPr>
            <a:picLocks noChangeAspect="1"/>
          </p:cNvPicPr>
          <p:nvPr/>
        </p:nvPicPr>
        <p:blipFill>
          <a:blip r:embed="rId5"/>
          <a:stretch>
            <a:fillRect/>
          </a:stretch>
        </p:blipFill>
        <p:spPr>
          <a:xfrm>
            <a:off x="8077715" y="1287632"/>
            <a:ext cx="1066285" cy="1038225"/>
          </a:xfrm>
          <a:prstGeom prst="rect">
            <a:avLst/>
          </a:prstGeom>
        </p:spPr>
      </p:pic>
    </p:spTree>
    <p:extLst>
      <p:ext uri="{BB962C8B-B14F-4D97-AF65-F5344CB8AC3E}">
        <p14:creationId xmlns:p14="http://schemas.microsoft.com/office/powerpoint/2010/main" val="420271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33</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FSA</a:t>
            </a:r>
            <a:br>
              <a:rPr lang="en-US" sz="5400" dirty="0"/>
            </a:br>
            <a:r>
              <a:rPr lang="en-US" sz="5400" dirty="0"/>
              <a:t>Rosters</a:t>
            </a:r>
            <a:br>
              <a:rPr lang="en-US" sz="5400" dirty="0"/>
            </a:br>
            <a:br>
              <a:rPr lang="en-US" sz="6000" dirty="0"/>
            </a:br>
            <a:endParaRPr lang="en-US" sz="6000" dirty="0"/>
          </a:p>
        </p:txBody>
      </p:sp>
    </p:spTree>
    <p:extLst>
      <p:ext uri="{BB962C8B-B14F-4D97-AF65-F5344CB8AC3E}">
        <p14:creationId xmlns:p14="http://schemas.microsoft.com/office/powerpoint/2010/main" val="3488555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34</a:t>
            </a:fld>
            <a:endParaRPr lang="en-US" dirty="0"/>
          </a:p>
        </p:txBody>
      </p:sp>
      <p:sp>
        <p:nvSpPr>
          <p:cNvPr id="7" name="Title 2"/>
          <p:cNvSpPr>
            <a:spLocks noGrp="1"/>
          </p:cNvSpPr>
          <p:nvPr>
            <p:ph type="title"/>
          </p:nvPr>
        </p:nvSpPr>
        <p:spPr>
          <a:xfrm>
            <a:off x="280385" y="914400"/>
            <a:ext cx="8612791" cy="788075"/>
          </a:xfrm>
        </p:spPr>
        <p:txBody>
          <a:bodyPr>
            <a:noAutofit/>
          </a:bodyPr>
          <a:lstStyle/>
          <a:p>
            <a:r>
              <a:rPr lang="en-US" dirty="0"/>
              <a:t>FSA School Tasks: </a:t>
            </a:r>
            <a:br>
              <a:rPr lang="en-US" dirty="0"/>
            </a:br>
            <a:r>
              <a:rPr lang="en-US" dirty="0"/>
              <a:t>Rosters</a:t>
            </a:r>
          </a:p>
        </p:txBody>
      </p:sp>
      <p:sp>
        <p:nvSpPr>
          <p:cNvPr id="10" name="Content Placeholder 1"/>
          <p:cNvSpPr txBox="1">
            <a:spLocks/>
          </p:cNvSpPr>
          <p:nvPr/>
        </p:nvSpPr>
        <p:spPr bwMode="gray">
          <a:xfrm>
            <a:off x="299435" y="1993900"/>
            <a:ext cx="8612789"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To view or edit Rosters, under Preparing for Testing,</a:t>
            </a:r>
          </a:p>
          <a:p>
            <a:r>
              <a:rPr lang="en-US" dirty="0"/>
              <a:t>Click </a:t>
            </a:r>
            <a:r>
              <a:rPr lang="en-US" b="1" dirty="0"/>
              <a:t>Rosters</a:t>
            </a:r>
            <a:r>
              <a:rPr lang="en-US" dirty="0"/>
              <a:t> &gt; </a:t>
            </a:r>
            <a:r>
              <a:rPr lang="en-US" b="1" dirty="0"/>
              <a:t>View/Edit Rosters</a:t>
            </a:r>
            <a:r>
              <a:rPr lang="en-US" dirty="0"/>
              <a:t>.</a:t>
            </a:r>
          </a:p>
          <a:p>
            <a:endParaRPr lang="en-US" b="1" dirty="0"/>
          </a:p>
          <a:p>
            <a:endParaRPr lang="en-US" b="1" dirty="0"/>
          </a:p>
          <a:p>
            <a:endParaRPr lang="en-US" b="1" dirty="0"/>
          </a:p>
          <a:p>
            <a:r>
              <a:rPr lang="en-US" dirty="0"/>
              <a:t>Search for a Roster.</a:t>
            </a:r>
          </a:p>
          <a:p>
            <a:endParaRPr lang="en-US" dirty="0"/>
          </a:p>
        </p:txBody>
      </p:sp>
      <p:pic>
        <p:nvPicPr>
          <p:cNvPr id="8" name="Picture 7"/>
          <p:cNvPicPr>
            <a:picLocks noChangeAspect="1"/>
          </p:cNvPicPr>
          <p:nvPr/>
        </p:nvPicPr>
        <p:blipFill>
          <a:blip r:embed="rId3"/>
          <a:stretch>
            <a:fillRect/>
          </a:stretch>
        </p:blipFill>
        <p:spPr>
          <a:xfrm>
            <a:off x="8093888" y="1053701"/>
            <a:ext cx="818336" cy="818336"/>
          </a:xfrm>
          <a:prstGeom prst="rect">
            <a:avLst/>
          </a:prstGeom>
        </p:spPr>
      </p:pic>
      <p:pic>
        <p:nvPicPr>
          <p:cNvPr id="6" name="Picture 5"/>
          <p:cNvPicPr>
            <a:picLocks noChangeAspect="1"/>
          </p:cNvPicPr>
          <p:nvPr/>
        </p:nvPicPr>
        <p:blipFill>
          <a:blip r:embed="rId4"/>
          <a:stretch>
            <a:fillRect/>
          </a:stretch>
        </p:blipFill>
        <p:spPr>
          <a:xfrm>
            <a:off x="748835" y="4816180"/>
            <a:ext cx="7345053" cy="1343319"/>
          </a:xfrm>
          <a:prstGeom prst="rect">
            <a:avLst/>
          </a:prstGeom>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829" y="2982425"/>
            <a:ext cx="2861772" cy="9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09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35</a:t>
            </a:fld>
            <a:endParaRPr lang="en-US" dirty="0"/>
          </a:p>
        </p:txBody>
      </p:sp>
      <p:sp>
        <p:nvSpPr>
          <p:cNvPr id="7" name="Title 2"/>
          <p:cNvSpPr>
            <a:spLocks noGrp="1"/>
          </p:cNvSpPr>
          <p:nvPr>
            <p:ph type="title"/>
          </p:nvPr>
        </p:nvSpPr>
        <p:spPr>
          <a:xfrm>
            <a:off x="299435" y="838200"/>
            <a:ext cx="8612791" cy="788075"/>
          </a:xfrm>
        </p:spPr>
        <p:txBody>
          <a:bodyPr>
            <a:noAutofit/>
          </a:bodyPr>
          <a:lstStyle/>
          <a:p>
            <a:r>
              <a:rPr lang="en-US" dirty="0"/>
              <a:t>FSA School Tasks: </a:t>
            </a:r>
            <a:br>
              <a:rPr lang="en-US" dirty="0"/>
            </a:br>
            <a:r>
              <a:rPr lang="en-US" dirty="0"/>
              <a:t>Rosters (cont.)</a:t>
            </a:r>
          </a:p>
        </p:txBody>
      </p:sp>
      <p:sp>
        <p:nvSpPr>
          <p:cNvPr id="10" name="Content Placeholder 1"/>
          <p:cNvSpPr txBox="1">
            <a:spLocks/>
          </p:cNvSpPr>
          <p:nvPr/>
        </p:nvSpPr>
        <p:spPr bwMode="gray">
          <a:xfrm>
            <a:off x="299435" y="1993900"/>
            <a:ext cx="396776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Click [     ] to view or edit a Roster.</a:t>
            </a:r>
          </a:p>
          <a:p>
            <a:r>
              <a:rPr lang="en-US" dirty="0"/>
              <a:t>PreID Rosters are </a:t>
            </a:r>
            <a:r>
              <a:rPr lang="en-US" i="1" dirty="0"/>
              <a:t>view only</a:t>
            </a:r>
            <a:r>
              <a:rPr lang="en-US" dirty="0"/>
              <a:t>.  </a:t>
            </a:r>
          </a:p>
          <a:p>
            <a:r>
              <a:rPr lang="en-US" dirty="0"/>
              <a:t>User Defined Rosters can be modified.</a:t>
            </a:r>
          </a:p>
          <a:p>
            <a:endParaRPr lang="en-US" dirty="0"/>
          </a:p>
          <a:p>
            <a:r>
              <a:rPr lang="en-US" dirty="0"/>
              <a:t>Click [    ] to add a student, and [    ] to remove a student.</a:t>
            </a:r>
            <a:endParaRPr lang="en-US" b="1"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539373" y="2046949"/>
            <a:ext cx="322118" cy="33464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889500" y="4395555"/>
            <a:ext cx="3594100" cy="1802874"/>
          </a:xfrm>
          <a:prstGeom prst="rect">
            <a:avLst/>
          </a:prstGeom>
          <a:ln>
            <a:solidFill>
              <a:srgbClr val="A6A6A6"/>
            </a:solidFill>
          </a:ln>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1478480" y="4484638"/>
            <a:ext cx="341545" cy="341545"/>
          </a:xfrm>
          <a:prstGeom prst="rect">
            <a:avLst/>
          </a:prstGeom>
        </p:spPr>
      </p:pic>
      <p:pic>
        <p:nvPicPr>
          <p:cNvPr id="14" name="Picture 13"/>
          <p:cNvPicPr/>
          <p:nvPr/>
        </p:nvPicPr>
        <p:blipFill>
          <a:blip r:embed="rId6">
            <a:extLst>
              <a:ext uri="{28A0092B-C50C-407E-A947-70E740481C1C}">
                <a14:useLocalDpi xmlns:a14="http://schemas.microsoft.com/office/drawing/2010/main" val="0"/>
              </a:ext>
            </a:extLst>
          </a:blip>
          <a:stretch>
            <a:fillRect/>
          </a:stretch>
        </p:blipFill>
        <p:spPr>
          <a:xfrm>
            <a:off x="1305463" y="4827681"/>
            <a:ext cx="370840" cy="351525"/>
          </a:xfrm>
          <a:prstGeom prst="rect">
            <a:avLst/>
          </a:prstGeom>
        </p:spPr>
      </p:pic>
      <p:pic>
        <p:nvPicPr>
          <p:cNvPr id="16" name="Picture 15"/>
          <p:cNvPicPr>
            <a:picLocks noChangeAspect="1"/>
          </p:cNvPicPr>
          <p:nvPr/>
        </p:nvPicPr>
        <p:blipFill>
          <a:blip r:embed="rId7"/>
          <a:stretch>
            <a:fillRect/>
          </a:stretch>
        </p:blipFill>
        <p:spPr>
          <a:xfrm>
            <a:off x="8093890" y="1053701"/>
            <a:ext cx="818336" cy="818336"/>
          </a:xfrm>
          <a:prstGeom prst="rect">
            <a:avLst/>
          </a:prstGeom>
        </p:spPr>
      </p:pic>
      <p:pic>
        <p:nvPicPr>
          <p:cNvPr id="17" name="Picture 16"/>
          <p:cNvPicPr>
            <a:picLocks noChangeAspect="1"/>
          </p:cNvPicPr>
          <p:nvPr/>
        </p:nvPicPr>
        <p:blipFill>
          <a:blip r:embed="rId8"/>
          <a:stretch>
            <a:fillRect/>
          </a:stretch>
        </p:blipFill>
        <p:spPr>
          <a:xfrm>
            <a:off x="4540593" y="2411505"/>
            <a:ext cx="4371633" cy="1665194"/>
          </a:xfrm>
          <a:prstGeom prst="rect">
            <a:avLst/>
          </a:prstGeom>
        </p:spPr>
      </p:pic>
    </p:spTree>
    <p:extLst>
      <p:ext uri="{BB962C8B-B14F-4D97-AF65-F5344CB8AC3E}">
        <p14:creationId xmlns:p14="http://schemas.microsoft.com/office/powerpoint/2010/main" val="3907260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36</a:t>
            </a:fld>
            <a:endParaRPr lang="en-US" dirty="0"/>
          </a:p>
        </p:txBody>
      </p:sp>
      <p:sp>
        <p:nvSpPr>
          <p:cNvPr id="7" name="Title 2"/>
          <p:cNvSpPr>
            <a:spLocks noGrp="1"/>
          </p:cNvSpPr>
          <p:nvPr>
            <p:ph type="title"/>
          </p:nvPr>
        </p:nvSpPr>
        <p:spPr>
          <a:xfrm>
            <a:off x="280385" y="914400"/>
            <a:ext cx="8612791" cy="788075"/>
          </a:xfrm>
        </p:spPr>
        <p:txBody>
          <a:bodyPr>
            <a:noAutofit/>
          </a:bodyPr>
          <a:lstStyle/>
          <a:p>
            <a:r>
              <a:rPr lang="en-US" dirty="0"/>
              <a:t>FSA School Tasks: </a:t>
            </a:r>
            <a:br>
              <a:rPr lang="en-US" dirty="0"/>
            </a:br>
            <a:r>
              <a:rPr lang="en-US" dirty="0"/>
              <a:t>Adding Rosters</a:t>
            </a:r>
          </a:p>
        </p:txBody>
      </p:sp>
      <p:sp>
        <p:nvSpPr>
          <p:cNvPr id="10" name="Content Placeholder 1"/>
          <p:cNvSpPr txBox="1">
            <a:spLocks/>
          </p:cNvSpPr>
          <p:nvPr/>
        </p:nvSpPr>
        <p:spPr bwMode="gray">
          <a:xfrm>
            <a:off x="299435" y="1993900"/>
            <a:ext cx="779445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To Add Rosters, under Preparing for Testing,</a:t>
            </a:r>
          </a:p>
          <a:p>
            <a:r>
              <a:rPr lang="en-US" dirty="0"/>
              <a:t>Click </a:t>
            </a:r>
            <a:r>
              <a:rPr lang="en-US" b="1" dirty="0"/>
              <a:t>Rosters</a:t>
            </a:r>
            <a:r>
              <a:rPr lang="en-US" dirty="0"/>
              <a:t> &gt; </a:t>
            </a:r>
            <a:r>
              <a:rPr lang="en-US" b="1" dirty="0"/>
              <a:t>Add Roster</a:t>
            </a:r>
            <a:r>
              <a:rPr lang="en-US" dirty="0"/>
              <a:t>.</a:t>
            </a:r>
          </a:p>
          <a:p>
            <a:r>
              <a:rPr lang="en-US" dirty="0"/>
              <a:t>Search for students.</a:t>
            </a:r>
          </a:p>
          <a:p>
            <a:r>
              <a:rPr lang="en-US" dirty="0"/>
              <a:t>Select students from the “Available Students” list to add to the roster.  </a:t>
            </a:r>
          </a:p>
          <a:p>
            <a:r>
              <a:rPr lang="en-US" dirty="0"/>
              <a:t>Type Roster Name.</a:t>
            </a:r>
          </a:p>
          <a:p>
            <a:r>
              <a:rPr lang="en-US" dirty="0"/>
              <a:t>Select Teacher Name.</a:t>
            </a:r>
          </a:p>
          <a:p>
            <a:r>
              <a:rPr lang="en-US" dirty="0"/>
              <a:t>Click Save.</a:t>
            </a:r>
          </a:p>
          <a:p>
            <a:endParaRPr lang="en-US" b="1" dirty="0"/>
          </a:p>
        </p:txBody>
      </p:sp>
      <p:pic>
        <p:nvPicPr>
          <p:cNvPr id="16" name="Picture 15"/>
          <p:cNvPicPr>
            <a:picLocks noChangeAspect="1"/>
          </p:cNvPicPr>
          <p:nvPr/>
        </p:nvPicPr>
        <p:blipFill>
          <a:blip r:embed="rId3"/>
          <a:stretch>
            <a:fillRect/>
          </a:stretch>
        </p:blipFill>
        <p:spPr>
          <a:xfrm>
            <a:off x="8093890" y="1053701"/>
            <a:ext cx="818336" cy="818336"/>
          </a:xfrm>
          <a:prstGeom prst="rect">
            <a:avLst/>
          </a:prstGeom>
        </p:spPr>
      </p:pic>
      <p:pic>
        <p:nvPicPr>
          <p:cNvPr id="3" name="Picture 2"/>
          <p:cNvPicPr>
            <a:picLocks noChangeAspect="1"/>
          </p:cNvPicPr>
          <p:nvPr/>
        </p:nvPicPr>
        <p:blipFill>
          <a:blip r:embed="rId4"/>
          <a:stretch>
            <a:fillRect/>
          </a:stretch>
        </p:blipFill>
        <p:spPr>
          <a:xfrm>
            <a:off x="3874879" y="4206154"/>
            <a:ext cx="4471099" cy="1953345"/>
          </a:xfrm>
          <a:prstGeom prst="rect">
            <a:avLst/>
          </a:prstGeom>
        </p:spPr>
      </p:pic>
    </p:spTree>
    <p:extLst>
      <p:ext uri="{BB962C8B-B14F-4D97-AF65-F5344CB8AC3E}">
        <p14:creationId xmlns:p14="http://schemas.microsoft.com/office/powerpoint/2010/main" val="2668786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37</a:t>
            </a:fld>
            <a:endParaRPr lang="en-US" dirty="0"/>
          </a:p>
        </p:txBody>
      </p:sp>
      <p:sp>
        <p:nvSpPr>
          <p:cNvPr id="7" name="Title 2"/>
          <p:cNvSpPr>
            <a:spLocks noGrp="1"/>
          </p:cNvSpPr>
          <p:nvPr>
            <p:ph type="title"/>
          </p:nvPr>
        </p:nvSpPr>
        <p:spPr>
          <a:xfrm>
            <a:off x="299434" y="674794"/>
            <a:ext cx="8612791" cy="788075"/>
          </a:xfrm>
        </p:spPr>
        <p:txBody>
          <a:bodyPr>
            <a:noAutofit/>
          </a:bodyPr>
          <a:lstStyle/>
          <a:p>
            <a:r>
              <a:rPr lang="en-US" dirty="0"/>
              <a:t>FSA School Tasks: </a:t>
            </a:r>
            <a:br>
              <a:rPr lang="en-US" dirty="0"/>
            </a:br>
            <a:r>
              <a:rPr lang="en-US" dirty="0"/>
              <a:t>Printing Rosters/Tickets </a:t>
            </a:r>
          </a:p>
        </p:txBody>
      </p:sp>
      <p:sp>
        <p:nvSpPr>
          <p:cNvPr id="10" name="Content Placeholder 1"/>
          <p:cNvSpPr txBox="1">
            <a:spLocks/>
          </p:cNvSpPr>
          <p:nvPr/>
        </p:nvSpPr>
        <p:spPr bwMode="gray">
          <a:xfrm>
            <a:off x="299434" y="1993900"/>
            <a:ext cx="793016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Click [     ] and select Roster or Test Tickets.</a:t>
            </a:r>
          </a:p>
          <a:p>
            <a:r>
              <a:rPr lang="en-US" dirty="0"/>
              <a:t>A new tab or window will open.</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b="1" dirty="0"/>
          </a:p>
          <a:p>
            <a:endParaRPr lang="en-US" b="1" dirty="0"/>
          </a:p>
          <a:p>
            <a:endParaRPr lang="en-US" b="1" dirty="0"/>
          </a:p>
          <a:p>
            <a:endParaRPr lang="en-US" b="1" dirty="0"/>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1501295" y="2111375"/>
            <a:ext cx="368363" cy="254409"/>
          </a:xfrm>
          <a:prstGeom prst="rect">
            <a:avLst/>
          </a:prstGeom>
        </p:spPr>
      </p:pic>
      <p:pic>
        <p:nvPicPr>
          <p:cNvPr id="16" name="Picture 15"/>
          <p:cNvPicPr>
            <a:picLocks noChangeAspect="1"/>
          </p:cNvPicPr>
          <p:nvPr/>
        </p:nvPicPr>
        <p:blipFill>
          <a:blip r:embed="rId4"/>
          <a:stretch>
            <a:fillRect/>
          </a:stretch>
        </p:blipFill>
        <p:spPr>
          <a:xfrm>
            <a:off x="8093890" y="1053701"/>
            <a:ext cx="818336" cy="818336"/>
          </a:xfrm>
          <a:prstGeom prst="rect">
            <a:avLst/>
          </a:prstGeom>
        </p:spPr>
      </p:pic>
      <p:pic>
        <p:nvPicPr>
          <p:cNvPr id="2" name="Picture 1"/>
          <p:cNvPicPr>
            <a:picLocks noChangeAspect="1"/>
          </p:cNvPicPr>
          <p:nvPr/>
        </p:nvPicPr>
        <p:blipFill>
          <a:blip r:embed="rId5"/>
          <a:stretch>
            <a:fillRect/>
          </a:stretch>
        </p:blipFill>
        <p:spPr>
          <a:xfrm>
            <a:off x="1501294" y="3198064"/>
            <a:ext cx="5930283" cy="2258899"/>
          </a:xfrm>
          <a:prstGeom prst="rect">
            <a:avLst/>
          </a:prstGeom>
        </p:spPr>
      </p:pic>
    </p:spTree>
    <p:extLst>
      <p:ext uri="{BB962C8B-B14F-4D97-AF65-F5344CB8AC3E}">
        <p14:creationId xmlns:p14="http://schemas.microsoft.com/office/powerpoint/2010/main" val="3588944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38</a:t>
            </a:fld>
            <a:endParaRPr lang="en-US" dirty="0"/>
          </a:p>
        </p:txBody>
      </p:sp>
      <p:sp>
        <p:nvSpPr>
          <p:cNvPr id="2" name="Title 1"/>
          <p:cNvSpPr>
            <a:spLocks noGrp="1"/>
          </p:cNvSpPr>
          <p:nvPr>
            <p:ph type="title"/>
          </p:nvPr>
        </p:nvSpPr>
        <p:spPr>
          <a:xfrm>
            <a:off x="753890" y="2749497"/>
            <a:ext cx="7326081" cy="2886532"/>
          </a:xfrm>
        </p:spPr>
        <p:txBody>
          <a:bodyPr>
            <a:normAutofit fontScale="90000"/>
          </a:bodyPr>
          <a:lstStyle/>
          <a:p>
            <a:pPr algn="ctr"/>
            <a:r>
              <a:rPr lang="en-US" sz="5400" dirty="0"/>
              <a:t>FSA </a:t>
            </a:r>
            <a:br>
              <a:rPr lang="en-US" sz="5400" dirty="0"/>
            </a:br>
            <a:r>
              <a:rPr lang="en-US" sz="5400" dirty="0"/>
              <a:t>Invalidations and Requests</a:t>
            </a:r>
            <a:br>
              <a:rPr lang="en-US" sz="5400" dirty="0"/>
            </a:br>
            <a:br>
              <a:rPr lang="en-US" sz="6000" dirty="0"/>
            </a:br>
            <a:endParaRPr lang="en-US" sz="6000" dirty="0"/>
          </a:p>
        </p:txBody>
      </p:sp>
    </p:spTree>
    <p:extLst>
      <p:ext uri="{BB962C8B-B14F-4D97-AF65-F5344CB8AC3E}">
        <p14:creationId xmlns:p14="http://schemas.microsoft.com/office/powerpoint/2010/main" val="722894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39</a:t>
            </a:fld>
            <a:endParaRPr lang="en-US" dirty="0"/>
          </a:p>
        </p:txBody>
      </p:sp>
      <p:sp>
        <p:nvSpPr>
          <p:cNvPr id="7" name="Title 2"/>
          <p:cNvSpPr>
            <a:spLocks noGrp="1"/>
          </p:cNvSpPr>
          <p:nvPr>
            <p:ph type="title"/>
          </p:nvPr>
        </p:nvSpPr>
        <p:spPr>
          <a:xfrm>
            <a:off x="281936" y="794327"/>
            <a:ext cx="7905451" cy="788075"/>
          </a:xfrm>
        </p:spPr>
        <p:txBody>
          <a:bodyPr>
            <a:noAutofit/>
          </a:bodyPr>
          <a:lstStyle/>
          <a:p>
            <a:r>
              <a:rPr lang="en-US" dirty="0"/>
              <a:t>FSA School Tasks: </a:t>
            </a:r>
            <a:br>
              <a:rPr lang="en-US" dirty="0"/>
            </a:br>
            <a:r>
              <a:rPr lang="en-US" dirty="0"/>
              <a:t>Create Invalidations and Requests</a:t>
            </a:r>
          </a:p>
        </p:txBody>
      </p:sp>
      <p:sp>
        <p:nvSpPr>
          <p:cNvPr id="10" name="Content Placeholder 1"/>
          <p:cNvSpPr txBox="1">
            <a:spLocks/>
          </p:cNvSpPr>
          <p:nvPr/>
        </p:nvSpPr>
        <p:spPr bwMode="gray">
          <a:xfrm>
            <a:off x="281936" y="2314663"/>
            <a:ext cx="5520596" cy="1367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Administering Tests, </a:t>
            </a:r>
          </a:p>
          <a:p>
            <a:r>
              <a:rPr lang="en-US" dirty="0"/>
              <a:t>Click </a:t>
            </a:r>
            <a:r>
              <a:rPr lang="en-US" b="1" dirty="0"/>
              <a:t>Invalidations and Requests </a:t>
            </a:r>
            <a:r>
              <a:rPr lang="en-US" dirty="0"/>
              <a:t>&gt; </a:t>
            </a:r>
            <a:r>
              <a:rPr lang="en-US" b="1" dirty="0"/>
              <a:t>Create Requests</a:t>
            </a:r>
            <a:r>
              <a:rPr lang="en-US" dirty="0"/>
              <a:t>.</a:t>
            </a:r>
          </a:p>
          <a:p>
            <a:endParaRPr lang="en-US" b="1" dirty="0"/>
          </a:p>
          <a:p>
            <a:endParaRPr lang="en-US" b="1" dirty="0"/>
          </a:p>
          <a:p>
            <a:endParaRPr lang="en-US" b="1" dirty="0"/>
          </a:p>
        </p:txBody>
      </p:sp>
      <p:sp>
        <p:nvSpPr>
          <p:cNvPr id="5" name="TextBox 4"/>
          <p:cNvSpPr txBox="1"/>
          <p:nvPr/>
        </p:nvSpPr>
        <p:spPr>
          <a:xfrm>
            <a:off x="299435" y="4188941"/>
            <a:ext cx="7905451" cy="1200329"/>
          </a:xfrm>
          <a:prstGeom prst="rect">
            <a:avLst/>
          </a:prstGeom>
          <a:noFill/>
        </p:spPr>
        <p:txBody>
          <a:bodyPr wrap="square" rtlCol="0">
            <a:spAutoFit/>
          </a:bodyPr>
          <a:lstStyle/>
          <a:p>
            <a:pPr marL="342900" indent="-342900">
              <a:buFont typeface="Arial" panose="020B0604020202020204" pitchFamily="34" charset="0"/>
              <a:buChar char="•"/>
            </a:pPr>
            <a:r>
              <a:rPr lang="en-US" dirty="0"/>
              <a:t>Select a request type to create and enter an SID, Result ID, or Session ID.</a:t>
            </a:r>
          </a:p>
          <a:p>
            <a:endParaRPr lang="en-US" dirty="0"/>
          </a:p>
        </p:txBody>
      </p:sp>
      <p:pic>
        <p:nvPicPr>
          <p:cNvPr id="8" name="Picture 7"/>
          <p:cNvPicPr>
            <a:picLocks noChangeAspect="1"/>
          </p:cNvPicPr>
          <p:nvPr/>
        </p:nvPicPr>
        <p:blipFill>
          <a:blip r:embed="rId3"/>
          <a:stretch>
            <a:fillRect/>
          </a:stretch>
        </p:blipFill>
        <p:spPr>
          <a:xfrm>
            <a:off x="7944237" y="1188365"/>
            <a:ext cx="1066285" cy="1038225"/>
          </a:xfrm>
          <a:prstGeom prst="rect">
            <a:avLst/>
          </a:prstGeom>
        </p:spPr>
      </p:pic>
      <p:pic>
        <p:nvPicPr>
          <p:cNvPr id="6" name="Picture 5"/>
          <p:cNvPicPr>
            <a:picLocks noChangeAspect="1"/>
          </p:cNvPicPr>
          <p:nvPr/>
        </p:nvPicPr>
        <p:blipFill>
          <a:blip r:embed="rId4"/>
          <a:stretch>
            <a:fillRect/>
          </a:stretch>
        </p:blipFill>
        <p:spPr>
          <a:xfrm>
            <a:off x="5710986" y="2496948"/>
            <a:ext cx="3299536" cy="1258042"/>
          </a:xfrm>
          <a:prstGeom prst="rect">
            <a:avLst/>
          </a:prstGeom>
        </p:spPr>
      </p:pic>
      <p:pic>
        <p:nvPicPr>
          <p:cNvPr id="9" name="Picture 8"/>
          <p:cNvPicPr>
            <a:picLocks noChangeAspect="1"/>
          </p:cNvPicPr>
          <p:nvPr/>
        </p:nvPicPr>
        <p:blipFill>
          <a:blip r:embed="rId5"/>
          <a:stretch>
            <a:fillRect/>
          </a:stretch>
        </p:blipFill>
        <p:spPr>
          <a:xfrm>
            <a:off x="492125" y="5205249"/>
            <a:ext cx="5669706" cy="1287626"/>
          </a:xfrm>
          <a:prstGeom prst="rect">
            <a:avLst/>
          </a:prstGeom>
        </p:spPr>
      </p:pic>
    </p:spTree>
    <p:extLst>
      <p:ext uri="{BB962C8B-B14F-4D97-AF65-F5344CB8AC3E}">
        <p14:creationId xmlns:p14="http://schemas.microsoft.com/office/powerpoint/2010/main" val="401212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Terms (cont.)</a:t>
            </a:r>
          </a:p>
        </p:txBody>
      </p:sp>
      <p:sp>
        <p:nvSpPr>
          <p:cNvPr id="3" name="Content Placeholder 2"/>
          <p:cNvSpPr>
            <a:spLocks noGrp="1"/>
          </p:cNvSpPr>
          <p:nvPr>
            <p:ph idx="1"/>
          </p:nvPr>
        </p:nvSpPr>
        <p:spPr>
          <a:xfrm>
            <a:off x="228600" y="1828800"/>
            <a:ext cx="8683625" cy="4953000"/>
          </a:xfrm>
        </p:spPr>
        <p:txBody>
          <a:bodyPr/>
          <a:lstStyle/>
          <a:p>
            <a:pPr>
              <a:spcBef>
                <a:spcPts val="600"/>
              </a:spcBef>
              <a:spcAft>
                <a:spcPts val="600"/>
              </a:spcAft>
            </a:pPr>
            <a:r>
              <a:rPr lang="en-US" sz="1500" b="1" dirty="0"/>
              <a:t>Session ID</a:t>
            </a:r>
            <a:r>
              <a:rPr lang="en-US" sz="1500" dirty="0"/>
              <a:t>: Session IDs are unique codes generated by the Test Administrator (TA) Interface. In addition to their first names and usernames, students use the Session ID to log in to computer-based FSA assessments. Test administrators must record the Session ID with their required administration information. </a:t>
            </a:r>
          </a:p>
          <a:p>
            <a:pPr>
              <a:spcBef>
                <a:spcPts val="600"/>
              </a:spcBef>
              <a:spcAft>
                <a:spcPts val="600"/>
              </a:spcAft>
            </a:pPr>
            <a:r>
              <a:rPr lang="en-US" sz="1500" b="1" dirty="0"/>
              <a:t>Student Interface</a:t>
            </a:r>
            <a:r>
              <a:rPr lang="en-US" sz="1500" dirty="0"/>
              <a:t>: Students use the Student Interface via the secure browser to log in to and take computer-based FSA assessments. </a:t>
            </a:r>
          </a:p>
          <a:p>
            <a:pPr>
              <a:spcBef>
                <a:spcPts val="600"/>
              </a:spcBef>
              <a:spcAft>
                <a:spcPts val="600"/>
              </a:spcAft>
            </a:pPr>
            <a:r>
              <a:rPr lang="en-US" sz="1500" b="1" dirty="0"/>
              <a:t>Test Administrator Interface</a:t>
            </a:r>
            <a:r>
              <a:rPr lang="en-US" sz="1500" dirty="0"/>
              <a:t>: Test administrators use the Test Administrator (TA) Interface to create and monitor test sessions for all computer-based FSA assessments. </a:t>
            </a:r>
            <a:endParaRPr lang="en-US" sz="1500" b="1" dirty="0"/>
          </a:p>
          <a:p>
            <a:pPr>
              <a:spcBef>
                <a:spcPts val="600"/>
              </a:spcBef>
              <a:spcAft>
                <a:spcPts val="600"/>
              </a:spcAft>
            </a:pPr>
            <a:r>
              <a:rPr lang="en-US" sz="1500" b="1" dirty="0"/>
              <a:t>Test Delivery System (TDS)</a:t>
            </a:r>
            <a:r>
              <a:rPr lang="en-US" sz="1500" dirty="0"/>
              <a:t>: All computer-based FSA assessments are administered via TDS, which includes the Test Administrator (TA) Interface and the Student Interface. </a:t>
            </a:r>
          </a:p>
          <a:p>
            <a:pPr>
              <a:spcBef>
                <a:spcPts val="600"/>
              </a:spcBef>
              <a:spcAft>
                <a:spcPts val="600"/>
              </a:spcAft>
            </a:pPr>
            <a:r>
              <a:rPr lang="en-US" sz="1500" b="1" dirty="0"/>
              <a:t>Test Group Codes</a:t>
            </a:r>
            <a:r>
              <a:rPr lang="en-US" sz="1500" dirty="0"/>
              <a:t>: Test group codes are four-digit codes used during paper-based administrations to identify groups of students tested together and are recorded on the front of the test and answer books and in the test administrator’s required administration information. </a:t>
            </a:r>
          </a:p>
          <a:p>
            <a:pPr>
              <a:spcBef>
                <a:spcPts val="600"/>
              </a:spcBef>
              <a:spcAft>
                <a:spcPts val="600"/>
              </a:spcAft>
            </a:pPr>
            <a:r>
              <a:rPr lang="en-US" sz="1500" b="1" dirty="0"/>
              <a:t>Test Information Distribution Engine (TIDE)</a:t>
            </a:r>
            <a:r>
              <a:rPr lang="en-US" sz="1500" dirty="0"/>
              <a:t>: TIDE is the enrollment and user management system for FSA assessments. Student enrollment and test eligibility information is managed in TIDE. All school and district personnel involved in the administration of FSA assessments must have TIDE user accounts. </a:t>
            </a:r>
            <a:endParaRPr lang="en-US" sz="1500" b="1" dirty="0"/>
          </a:p>
          <a:p>
            <a:pPr>
              <a:spcBef>
                <a:spcPts val="600"/>
              </a:spcBef>
              <a:spcAft>
                <a:spcPts val="600"/>
              </a:spcAft>
            </a:pPr>
            <a:r>
              <a:rPr lang="en-US" sz="1500" b="1" dirty="0"/>
              <a:t>Test Tickets</a:t>
            </a:r>
            <a:r>
              <a:rPr lang="en-US" sz="1500" dirty="0"/>
              <a:t>: Student test tickets contain login information for students. Each student must have a test ticket to log in to computer-based FSA assessments. Test tickets are generated in TIDE and contain the following fields: username, last name, first name, grade, date of birth, student ID number, district, and school.</a:t>
            </a:r>
          </a:p>
          <a:p>
            <a:pPr>
              <a:spcBef>
                <a:spcPts val="1200"/>
              </a:spcBef>
              <a:spcAft>
                <a:spcPts val="1200"/>
              </a:spcAft>
            </a:pPr>
            <a:endParaRPr lang="en-US" sz="1800" dirty="0"/>
          </a:p>
          <a:p>
            <a:pPr>
              <a:spcBef>
                <a:spcPts val="600"/>
              </a:spcBef>
            </a:pPr>
            <a:endParaRPr lang="en-US" sz="1800" b="1" dirty="0"/>
          </a:p>
          <a:p>
            <a:endParaRPr lang="en-US" sz="18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4</a:t>
            </a:fld>
            <a:endParaRPr lang="en-US" dirty="0"/>
          </a:p>
        </p:txBody>
      </p:sp>
    </p:spTree>
    <p:extLst>
      <p:ext uri="{BB962C8B-B14F-4D97-AF65-F5344CB8AC3E}">
        <p14:creationId xmlns:p14="http://schemas.microsoft.com/office/powerpoint/2010/main" val="2348146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40</a:t>
            </a:fld>
            <a:endParaRPr lang="en-US" dirty="0"/>
          </a:p>
        </p:txBody>
      </p:sp>
      <p:sp>
        <p:nvSpPr>
          <p:cNvPr id="7" name="Title 2"/>
          <p:cNvSpPr>
            <a:spLocks noGrp="1"/>
          </p:cNvSpPr>
          <p:nvPr>
            <p:ph type="title"/>
          </p:nvPr>
        </p:nvSpPr>
        <p:spPr>
          <a:xfrm>
            <a:off x="223969" y="609600"/>
            <a:ext cx="8462831" cy="1016675"/>
          </a:xfrm>
        </p:spPr>
        <p:txBody>
          <a:bodyPr>
            <a:noAutofit/>
          </a:bodyPr>
          <a:lstStyle/>
          <a:p>
            <a:r>
              <a:rPr lang="en-US" dirty="0"/>
              <a:t>FSA School Tasks: </a:t>
            </a:r>
            <a:br>
              <a:rPr lang="en-US" dirty="0"/>
            </a:br>
            <a:r>
              <a:rPr lang="en-US" dirty="0"/>
              <a:t>Create Invalidations and Requests (cont.)</a:t>
            </a:r>
          </a:p>
        </p:txBody>
      </p:sp>
      <p:sp>
        <p:nvSpPr>
          <p:cNvPr id="10" name="Content Placeholder 1"/>
          <p:cNvSpPr txBox="1">
            <a:spLocks/>
          </p:cNvSpPr>
          <p:nvPr/>
        </p:nvSpPr>
        <p:spPr bwMode="gray">
          <a:xfrm>
            <a:off x="281936" y="2693772"/>
            <a:ext cx="3891564" cy="35428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Choose a record(s) and click </a:t>
            </a:r>
            <a:r>
              <a:rPr lang="en-US" b="1" dirty="0"/>
              <a:t>Create</a:t>
            </a:r>
            <a:r>
              <a:rPr lang="en-US" dirty="0"/>
              <a:t>.</a:t>
            </a:r>
          </a:p>
          <a:p>
            <a:endParaRPr lang="en-US" b="1" dirty="0"/>
          </a:p>
          <a:p>
            <a:pPr marL="0" indent="0">
              <a:buNone/>
            </a:pPr>
            <a:endParaRPr lang="en-US" b="1" dirty="0"/>
          </a:p>
          <a:p>
            <a:endParaRPr lang="en-US" dirty="0"/>
          </a:p>
          <a:p>
            <a:r>
              <a:rPr lang="en-US" dirty="0"/>
              <a:t>Enter a reason and click</a:t>
            </a:r>
            <a:r>
              <a:rPr lang="en-US" b="1" dirty="0"/>
              <a:t> Submit</a:t>
            </a:r>
            <a:r>
              <a:rPr lang="en-US" dirty="0"/>
              <a:t>.</a:t>
            </a:r>
            <a:r>
              <a:rPr lang="en-US" b="1" dirty="0"/>
              <a:t> </a:t>
            </a:r>
          </a:p>
          <a:p>
            <a:endParaRPr lang="en-US" b="1" dirty="0"/>
          </a:p>
          <a:p>
            <a:endParaRPr lang="en-US" b="1" dirty="0"/>
          </a:p>
          <a:p>
            <a:endParaRPr lang="en-US" b="1"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340226" y="2140451"/>
            <a:ext cx="4572000" cy="2171700"/>
          </a:xfrm>
          <a:prstGeom prst="rect">
            <a:avLst/>
          </a:prstGeom>
          <a:ln>
            <a:solidFill>
              <a:srgbClr val="A6A6A6"/>
            </a:solidFill>
          </a:ln>
        </p:spPr>
      </p:pic>
      <p:pic>
        <p:nvPicPr>
          <p:cNvPr id="2" name="Picture 1"/>
          <p:cNvPicPr>
            <a:picLocks noChangeAspect="1"/>
          </p:cNvPicPr>
          <p:nvPr/>
        </p:nvPicPr>
        <p:blipFill>
          <a:blip r:embed="rId4"/>
          <a:stretch>
            <a:fillRect/>
          </a:stretch>
        </p:blipFill>
        <p:spPr>
          <a:xfrm>
            <a:off x="4601862" y="4610826"/>
            <a:ext cx="3148012" cy="1625762"/>
          </a:xfrm>
          <a:prstGeom prst="rect">
            <a:avLst/>
          </a:prstGeom>
        </p:spPr>
      </p:pic>
      <p:pic>
        <p:nvPicPr>
          <p:cNvPr id="9" name="Picture 8"/>
          <p:cNvPicPr>
            <a:picLocks noChangeAspect="1"/>
          </p:cNvPicPr>
          <p:nvPr/>
        </p:nvPicPr>
        <p:blipFill>
          <a:blip r:embed="rId5"/>
          <a:stretch>
            <a:fillRect/>
          </a:stretch>
        </p:blipFill>
        <p:spPr>
          <a:xfrm>
            <a:off x="7845941" y="1053701"/>
            <a:ext cx="1066285" cy="1038225"/>
          </a:xfrm>
          <a:prstGeom prst="rect">
            <a:avLst/>
          </a:prstGeom>
        </p:spPr>
      </p:pic>
    </p:spTree>
    <p:extLst>
      <p:ext uri="{BB962C8B-B14F-4D97-AF65-F5344CB8AC3E}">
        <p14:creationId xmlns:p14="http://schemas.microsoft.com/office/powerpoint/2010/main" val="3529242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6000" dirty="0"/>
          </a:p>
          <a:p>
            <a:pPr marL="0" indent="0" algn="ctr">
              <a:buNone/>
            </a:pPr>
            <a:r>
              <a:rPr lang="en-US" sz="6000" dirty="0"/>
              <a:t>FSA </a:t>
            </a:r>
          </a:p>
          <a:p>
            <a:pPr marL="0" indent="0" algn="ctr">
              <a:buNone/>
            </a:pPr>
            <a:r>
              <a:rPr lang="en-US" sz="6000" dirty="0"/>
              <a:t>CBT Materials Needed, as applicable:</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41</a:t>
            </a:fld>
            <a:endParaRPr lang="en-US" dirty="0"/>
          </a:p>
        </p:txBody>
      </p:sp>
    </p:spTree>
    <p:extLst>
      <p:ext uri="{BB962C8B-B14F-4D97-AF65-F5344CB8AC3E}">
        <p14:creationId xmlns:p14="http://schemas.microsoft.com/office/powerpoint/2010/main" val="331335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3"/>
          <p:cNvSpPr>
            <a:spLocks noGrp="1" noChangeArrowheads="1"/>
          </p:cNvSpPr>
          <p:nvPr>
            <p:ph type="title"/>
          </p:nvPr>
        </p:nvSpPr>
        <p:spPr/>
        <p:txBody>
          <a:bodyPr/>
          <a:lstStyle/>
          <a:p>
            <a:pPr eaLnBrk="1" hangingPunct="1"/>
            <a:r>
              <a:rPr lang="en-US" dirty="0"/>
              <a:t>FSA</a:t>
            </a:r>
            <a:br>
              <a:rPr lang="en-US" dirty="0"/>
            </a:br>
            <a:r>
              <a:rPr lang="en-US" dirty="0"/>
              <a:t>Student Test Tickets</a:t>
            </a:r>
          </a:p>
        </p:txBody>
      </p:sp>
      <p:sp>
        <p:nvSpPr>
          <p:cNvPr id="54275" name="Content Placeholder 50"/>
          <p:cNvSpPr>
            <a:spLocks noGrp="1"/>
          </p:cNvSpPr>
          <p:nvPr>
            <p:ph idx="1"/>
          </p:nvPr>
        </p:nvSpPr>
        <p:spPr>
          <a:xfrm>
            <a:off x="304800" y="1823740"/>
            <a:ext cx="5334000" cy="4759623"/>
          </a:xfrm>
        </p:spPr>
        <p:txBody>
          <a:bodyPr/>
          <a:lstStyle/>
          <a:p>
            <a:pPr eaLnBrk="1" hangingPunct="1"/>
            <a:r>
              <a:rPr lang="en-US" sz="1800" dirty="0"/>
              <a:t>For each test session, to log into the FSA Secure Browser, each student needs a Username and a password, which are printed on the Student Test Tickets. </a:t>
            </a:r>
          </a:p>
          <a:p>
            <a:pPr marL="0" indent="0" eaLnBrk="1" hangingPunct="1">
              <a:buNone/>
            </a:pPr>
            <a:endParaRPr lang="en-US" sz="1800" dirty="0"/>
          </a:p>
          <a:p>
            <a:pPr eaLnBrk="1" hangingPunct="1"/>
            <a:r>
              <a:rPr lang="en-US" sz="1800" b="1" dirty="0"/>
              <a:t>Provide each student their ticket only AFTER all students have entered the testing room, as instructed in the script, and all tickets must be collected BEFORE students leave the testing room</a:t>
            </a:r>
            <a:r>
              <a:rPr lang="en-US" sz="1800" dirty="0"/>
              <a:t>.</a:t>
            </a:r>
          </a:p>
          <a:p>
            <a:pPr eaLnBrk="1" hangingPunct="1"/>
            <a:endParaRPr lang="en-US" sz="1800" dirty="0"/>
          </a:p>
          <a:p>
            <a:pPr eaLnBrk="1" hangingPunct="1"/>
            <a:r>
              <a:rPr lang="en-US" sz="1800" dirty="0"/>
              <a:t>Student Test Tickets must be handled in a secure manner and returned to the school assessment coordinator immediately after each day of testing is completed. </a:t>
            </a:r>
          </a:p>
          <a:p>
            <a:pPr eaLnBrk="1" hangingPunct="1"/>
            <a:endParaRPr lang="en-US" sz="1800" dirty="0"/>
          </a:p>
          <a:p>
            <a:pPr eaLnBrk="1" hangingPunct="1"/>
            <a:r>
              <a:rPr lang="en-US" sz="1800" dirty="0"/>
              <a:t>Keep Student Test Tickets securely stored at all times.</a:t>
            </a:r>
          </a:p>
          <a:p>
            <a:pPr eaLnBrk="1" hangingPunct="1"/>
            <a:endParaRPr lang="en-US" sz="2400" dirty="0"/>
          </a:p>
          <a:p>
            <a:pPr eaLnBrk="1" hangingPunct="1"/>
            <a:endParaRPr lang="en-US" sz="2400" dirty="0"/>
          </a:p>
        </p:txBody>
      </p:sp>
      <p:sp>
        <p:nvSpPr>
          <p:cNvPr id="54276" name="Slide Number Placeholder 5"/>
          <p:cNvSpPr>
            <a:spLocks noGrp="1"/>
          </p:cNvSpPr>
          <p:nvPr>
            <p:ph type="sldNum" sz="quarter" idx="12"/>
          </p:nvPr>
        </p:nvSpPr>
        <p:spPr>
          <a:noFill/>
        </p:spPr>
        <p:txBody>
          <a:bodyPr/>
          <a:lstStyle/>
          <a:p>
            <a:fld id="{B3217A46-164B-447B-BFF9-2198E36B8B73}" type="slidenum">
              <a:rPr lang="en-US" smtClean="0"/>
              <a:pPr/>
              <a:t>42</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699" y="4557581"/>
            <a:ext cx="31146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52744" y="3972806"/>
            <a:ext cx="3038475" cy="584775"/>
          </a:xfrm>
          <a:prstGeom prst="rect">
            <a:avLst/>
          </a:prstGeom>
          <a:noFill/>
        </p:spPr>
        <p:txBody>
          <a:bodyPr wrap="square" rtlCol="0">
            <a:spAutoFit/>
          </a:bodyPr>
          <a:lstStyle/>
          <a:p>
            <a:pPr algn="ctr"/>
            <a:r>
              <a:rPr lang="en-US" sz="1600" dirty="0"/>
              <a:t>FSA Secure Browser Student Login Screen</a:t>
            </a:r>
          </a:p>
        </p:txBody>
      </p:sp>
      <p:sp>
        <p:nvSpPr>
          <p:cNvPr id="8" name="TextBox 7"/>
          <p:cNvSpPr txBox="1"/>
          <p:nvPr/>
        </p:nvSpPr>
        <p:spPr>
          <a:xfrm>
            <a:off x="5981699" y="1823740"/>
            <a:ext cx="3038475" cy="338554"/>
          </a:xfrm>
          <a:prstGeom prst="rect">
            <a:avLst/>
          </a:prstGeom>
          <a:noFill/>
        </p:spPr>
        <p:txBody>
          <a:bodyPr wrap="square" rtlCol="0">
            <a:spAutoFit/>
          </a:bodyPr>
          <a:lstStyle/>
          <a:p>
            <a:r>
              <a:rPr lang="en-US" sz="1600" dirty="0"/>
              <a:t>FSA Student Test Ticket</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162294"/>
            <a:ext cx="3009519" cy="1450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0281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543800" cy="1295400"/>
          </a:xfrm>
        </p:spPr>
        <p:txBody>
          <a:bodyPr/>
          <a:lstStyle/>
          <a:p>
            <a:pPr eaLnBrk="1" hangingPunct="1"/>
            <a:r>
              <a:rPr lang="en-US" dirty="0"/>
              <a:t>FSA</a:t>
            </a:r>
            <a:br>
              <a:rPr lang="en-US" dirty="0"/>
            </a:br>
            <a:r>
              <a:rPr lang="en-US" dirty="0"/>
              <a:t>Session ID</a:t>
            </a:r>
          </a:p>
        </p:txBody>
      </p:sp>
      <p:graphicFrame>
        <p:nvGraphicFramePr>
          <p:cNvPr id="26640" name="Group 16"/>
          <p:cNvGraphicFramePr>
            <a:graphicFrameLocks noGrp="1"/>
          </p:cNvGraphicFramePr>
          <p:nvPr>
            <p:ph type="tbl" idx="1"/>
            <p:extLst>
              <p:ext uri="{D42A27DB-BD31-4B8C-83A1-F6EECF244321}">
                <p14:modId xmlns:p14="http://schemas.microsoft.com/office/powerpoint/2010/main" val="2261672412"/>
              </p:ext>
            </p:extLst>
          </p:nvPr>
        </p:nvGraphicFramePr>
        <p:xfrm>
          <a:off x="685800" y="1981200"/>
          <a:ext cx="7239000" cy="1981200"/>
        </p:xfrm>
        <a:graphic>
          <a:graphicData uri="http://schemas.openxmlformats.org/drawingml/2006/table">
            <a:tbl>
              <a:tblPr firstRow="1">
                <a:tableStyleId>{5940675A-B579-460E-94D1-54222C63F5DA}</a:tableStyleId>
              </a:tblPr>
              <a:tblGrid>
                <a:gridCol w="7239000">
                  <a:extLst>
                    <a:ext uri="{9D8B030D-6E8A-4147-A177-3AD203B41FA5}">
                      <a16:colId xmlns:a16="http://schemas.microsoft.com/office/drawing/2014/main" val="20000"/>
                    </a:ext>
                  </a:extLst>
                </a:gridCol>
              </a:tblGrid>
              <a:tr h="47171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400" u="none" strike="noStrike" cap="none" normalizeH="0" baseline="0" dirty="0">
                          <a:ln>
                            <a:noFill/>
                          </a:ln>
                          <a:effectLst/>
                          <a:latin typeface="+mn-lt"/>
                          <a:cs typeface="Tahoma" pitchFamily="34" charset="0"/>
                        </a:rPr>
                        <a:t>Session ID</a:t>
                      </a:r>
                      <a:endParaRPr kumimoji="0" lang="en-US" sz="2400" b="1" i="0" u="none" strike="noStrike" cap="none" normalizeH="0" baseline="0" dirty="0">
                        <a:ln>
                          <a:noFill/>
                        </a:ln>
                        <a:solidFill>
                          <a:srgbClr val="FFFFFF"/>
                        </a:solidFill>
                        <a:effectLst/>
                        <a:latin typeface="+mn-lt"/>
                        <a:cs typeface="Tahoma" pitchFamily="34" charset="0"/>
                      </a:endParaRPr>
                    </a:p>
                  </a:txBody>
                  <a:tcPr horzOverflow="overflow"/>
                </a:tc>
                <a:extLst>
                  <a:ext uri="{0D108BD9-81ED-4DB2-BD59-A6C34878D82A}">
                    <a16:rowId xmlns:a16="http://schemas.microsoft.com/office/drawing/2014/main" val="10000"/>
                  </a:ext>
                </a:extLst>
              </a:tr>
              <a:tr h="1509486">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lang="en-US" sz="1600" dirty="0"/>
                        <a:t>Session IDs are unique codes generated by the Test Administrator Interface. In addition to their Username and First Name, students use the Session ID to log into computer-based FSA assessments. Test Administrators must record the Session ID as part of their required administration information.</a:t>
                      </a:r>
                      <a:endParaRPr kumimoji="0" lang="en-US" sz="1500" b="0" i="0" u="none" strike="noStrike" cap="none" normalizeH="0" baseline="0" dirty="0">
                        <a:ln>
                          <a:noFill/>
                        </a:ln>
                        <a:solidFill>
                          <a:srgbClr val="000000"/>
                        </a:solidFill>
                        <a:effectLst/>
                        <a:latin typeface="+mn-lt"/>
                        <a:cs typeface="Tahoma" pitchFamily="34" charset="0"/>
                      </a:endParaRPr>
                    </a:p>
                  </a:txBody>
                  <a:tcPr horzOverflow="overflow"/>
                </a:tc>
                <a:extLst>
                  <a:ext uri="{0D108BD9-81ED-4DB2-BD59-A6C34878D82A}">
                    <a16:rowId xmlns:a16="http://schemas.microsoft.com/office/drawing/2014/main" val="10001"/>
                  </a:ext>
                </a:extLst>
              </a:tr>
            </a:tbl>
          </a:graphicData>
        </a:graphic>
      </p:graphicFrame>
      <p:sp>
        <p:nvSpPr>
          <p:cNvPr id="61455" name="Slide Number Placeholder 7"/>
          <p:cNvSpPr>
            <a:spLocks noGrp="1"/>
          </p:cNvSpPr>
          <p:nvPr>
            <p:ph type="sldNum" sz="quarter" idx="12"/>
          </p:nvPr>
        </p:nvSpPr>
        <p:spPr>
          <a:noFill/>
        </p:spPr>
        <p:txBody>
          <a:bodyPr/>
          <a:lstStyle/>
          <a:p>
            <a:fld id="{B713CF0B-53F9-4E8B-AB40-6AC35D2411DE}" type="slidenum">
              <a:rPr lang="en-US" smtClean="0"/>
              <a:pPr/>
              <a:t>43</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91000"/>
            <a:ext cx="4714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5105400" y="3429000"/>
            <a:ext cx="76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162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a:t>FSA </a:t>
            </a:r>
            <a:br>
              <a:rPr lang="en-US" dirty="0"/>
            </a:br>
            <a:r>
              <a:rPr lang="en-US" dirty="0"/>
              <a:t>CBT Work Folders</a:t>
            </a:r>
          </a:p>
        </p:txBody>
      </p:sp>
      <p:sp>
        <p:nvSpPr>
          <p:cNvPr id="68611" name="Rectangle 3"/>
          <p:cNvSpPr>
            <a:spLocks noGrp="1" noChangeArrowheads="1"/>
          </p:cNvSpPr>
          <p:nvPr>
            <p:ph idx="1"/>
          </p:nvPr>
        </p:nvSpPr>
        <p:spPr>
          <a:xfrm>
            <a:off x="304800" y="1828800"/>
            <a:ext cx="8610600" cy="4800600"/>
          </a:xfrm>
        </p:spPr>
        <p:txBody>
          <a:bodyPr/>
          <a:lstStyle/>
          <a:p>
            <a:pPr eaLnBrk="1" hangingPunct="1">
              <a:spcBef>
                <a:spcPts val="1200"/>
              </a:spcBef>
            </a:pPr>
            <a:r>
              <a:rPr lang="en-US" sz="2400" dirty="0"/>
              <a:t>The Florida Computer-Based Testing Work Folder is a blank piece of yellow 11x17 paper folded in half with grid paper on the back page. </a:t>
            </a:r>
          </a:p>
          <a:p>
            <a:pPr eaLnBrk="1" hangingPunct="1">
              <a:spcBef>
                <a:spcPts val="1200"/>
              </a:spcBef>
            </a:pPr>
            <a:r>
              <a:rPr lang="en-US" sz="2400" dirty="0"/>
              <a:t>For the FSA Mathematics and EOCs CBT test sessions, students are provided with work folders to work the problems. </a:t>
            </a:r>
          </a:p>
          <a:p>
            <a:pPr eaLnBrk="1" hangingPunct="1">
              <a:spcBef>
                <a:spcPts val="1200"/>
              </a:spcBef>
            </a:pPr>
            <a:r>
              <a:rPr lang="en-US" sz="2400" dirty="0"/>
              <a:t>Distribute work folders to students at the beginning of each test session. </a:t>
            </a:r>
          </a:p>
          <a:p>
            <a:pPr eaLnBrk="1" hangingPunct="1">
              <a:spcBef>
                <a:spcPts val="1200"/>
              </a:spcBef>
            </a:pPr>
            <a:r>
              <a:rPr lang="en-US" sz="2400" dirty="0"/>
              <a:t>Ensure that students have enough desk space to use their folders.</a:t>
            </a:r>
          </a:p>
          <a:p>
            <a:pPr eaLnBrk="1" hangingPunct="1">
              <a:spcBef>
                <a:spcPts val="1200"/>
              </a:spcBef>
            </a:pPr>
            <a:r>
              <a:rPr lang="en-US" sz="2400" dirty="0"/>
              <a:t>Once students complete the test, collect all work folders and return them to the school assessment coordinator. </a:t>
            </a:r>
          </a:p>
          <a:p>
            <a:pPr eaLnBrk="1" hangingPunct="1">
              <a:spcBef>
                <a:spcPts val="1200"/>
              </a:spcBef>
            </a:pPr>
            <a:r>
              <a:rPr lang="en-US" sz="2400" b="1" dirty="0"/>
              <a:t>Used work folders are secure materials</a:t>
            </a:r>
            <a:r>
              <a:rPr lang="en-US" sz="2400" dirty="0"/>
              <a:t>.</a:t>
            </a:r>
          </a:p>
          <a:p>
            <a:pPr eaLnBrk="1" hangingPunct="1"/>
            <a:endParaRPr lang="en-US" sz="1900" dirty="0"/>
          </a:p>
        </p:txBody>
      </p:sp>
      <p:sp>
        <p:nvSpPr>
          <p:cNvPr id="68612" name="Slide Number Placeholder 5"/>
          <p:cNvSpPr>
            <a:spLocks noGrp="1"/>
          </p:cNvSpPr>
          <p:nvPr>
            <p:ph type="sldNum" sz="quarter" idx="12"/>
          </p:nvPr>
        </p:nvSpPr>
        <p:spPr>
          <a:noFill/>
        </p:spPr>
        <p:txBody>
          <a:bodyPr/>
          <a:lstStyle/>
          <a:p>
            <a:fld id="{EC881171-D4E6-4633-B7B8-942279A667DD}" type="slidenum">
              <a:rPr lang="en-US" smtClean="0"/>
              <a:pPr/>
              <a:t>44</a:t>
            </a:fld>
            <a:endParaRPr lang="en-US" dirty="0"/>
          </a:p>
        </p:txBody>
      </p:sp>
    </p:spTree>
    <p:extLst>
      <p:ext uri="{BB962C8B-B14F-4D97-AF65-F5344CB8AC3E}">
        <p14:creationId xmlns:p14="http://schemas.microsoft.com/office/powerpoint/2010/main" val="3126820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a:t>FSA</a:t>
            </a:r>
            <a:br>
              <a:rPr lang="en-US" dirty="0"/>
            </a:br>
            <a:r>
              <a:rPr lang="en-US" dirty="0"/>
              <a:t>CBT Worksheets</a:t>
            </a:r>
            <a:endParaRPr lang="en-US" sz="3200" dirty="0"/>
          </a:p>
        </p:txBody>
      </p:sp>
      <p:sp>
        <p:nvSpPr>
          <p:cNvPr id="69635" name="Content Placeholder 2"/>
          <p:cNvSpPr>
            <a:spLocks noGrp="1"/>
          </p:cNvSpPr>
          <p:nvPr>
            <p:ph idx="1"/>
          </p:nvPr>
        </p:nvSpPr>
        <p:spPr>
          <a:xfrm>
            <a:off x="304800" y="1828800"/>
            <a:ext cx="7848600" cy="4724400"/>
          </a:xfrm>
        </p:spPr>
        <p:txBody>
          <a:bodyPr/>
          <a:lstStyle/>
          <a:p>
            <a:pPr eaLnBrk="1" hangingPunct="1">
              <a:spcBef>
                <a:spcPts val="20"/>
              </a:spcBef>
              <a:buFont typeface="Arial" pitchFamily="34" charset="0"/>
              <a:buChar char="•"/>
            </a:pPr>
            <a:r>
              <a:rPr lang="en-US" sz="2400" dirty="0"/>
              <a:t>For the FSA ELA Reading, the CBT worksheet is provided for students to take notes.</a:t>
            </a:r>
          </a:p>
          <a:p>
            <a:pPr eaLnBrk="1" hangingPunct="1">
              <a:buNone/>
            </a:pPr>
            <a:endParaRPr lang="en-US" sz="2400" dirty="0"/>
          </a:p>
          <a:p>
            <a:pPr eaLnBrk="1" hangingPunct="1">
              <a:buFont typeface="Arial" pitchFamily="34" charset="0"/>
              <a:buChar char="•"/>
            </a:pPr>
            <a:r>
              <a:rPr lang="en-US" sz="2400" dirty="0"/>
              <a:t>Students must have enough desk space to use their worksheets.</a:t>
            </a:r>
          </a:p>
          <a:p>
            <a:pPr eaLnBrk="1" hangingPunct="1">
              <a:buNone/>
            </a:pPr>
            <a:endParaRPr lang="en-US" sz="2400" dirty="0"/>
          </a:p>
          <a:p>
            <a:pPr eaLnBrk="1" hangingPunct="1">
              <a:buFont typeface="Arial" pitchFamily="34" charset="0"/>
              <a:buChar char="•"/>
            </a:pPr>
            <a:r>
              <a:rPr lang="en-US" sz="2400" dirty="0"/>
              <a:t>Once students complete a test session, collect all worksheets and return them to the school assessment coordinator. </a:t>
            </a:r>
          </a:p>
          <a:p>
            <a:pPr eaLnBrk="1" hangingPunct="1">
              <a:buNone/>
            </a:pPr>
            <a:endParaRPr lang="en-US" sz="2400" dirty="0"/>
          </a:p>
          <a:p>
            <a:pPr eaLnBrk="1" hangingPunct="1">
              <a:buFont typeface="Arial" pitchFamily="34" charset="0"/>
              <a:buChar char="•"/>
            </a:pPr>
            <a:r>
              <a:rPr lang="en-US" sz="2400" b="1" dirty="0"/>
              <a:t>Used worksheets are secure materials.</a:t>
            </a:r>
          </a:p>
          <a:p>
            <a:pPr eaLnBrk="1" hangingPunct="1"/>
            <a:endParaRPr lang="en-US" sz="2800" dirty="0"/>
          </a:p>
        </p:txBody>
      </p:sp>
      <p:sp>
        <p:nvSpPr>
          <p:cNvPr id="69636" name="Slide Number Placeholder 3"/>
          <p:cNvSpPr>
            <a:spLocks noGrp="1"/>
          </p:cNvSpPr>
          <p:nvPr>
            <p:ph type="sldNum" sz="quarter" idx="12"/>
          </p:nvPr>
        </p:nvSpPr>
        <p:spPr>
          <a:noFill/>
        </p:spPr>
        <p:txBody>
          <a:bodyPr/>
          <a:lstStyle/>
          <a:p>
            <a:fld id="{E76FD2C6-53DC-4F68-B6C0-22CE2E094596}" type="slidenum">
              <a:rPr lang="en-US" smtClean="0"/>
              <a:pPr/>
              <a:t>45</a:t>
            </a:fld>
            <a:endParaRPr lang="en-US" dirty="0"/>
          </a:p>
        </p:txBody>
      </p:sp>
    </p:spTree>
    <p:extLst>
      <p:ext uri="{BB962C8B-B14F-4D97-AF65-F5344CB8AC3E}">
        <p14:creationId xmlns:p14="http://schemas.microsoft.com/office/powerpoint/2010/main" val="399684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1"/>
          <p:cNvSpPr>
            <a:spLocks noGrp="1"/>
          </p:cNvSpPr>
          <p:nvPr>
            <p:ph type="title"/>
          </p:nvPr>
        </p:nvSpPr>
        <p:spPr/>
        <p:txBody>
          <a:bodyPr/>
          <a:lstStyle/>
          <a:p>
            <a:pPr eaLnBrk="1" hangingPunct="1"/>
            <a:r>
              <a:rPr lang="en-US" dirty="0"/>
              <a:t>FSA</a:t>
            </a:r>
            <a:br>
              <a:rPr lang="en-US" dirty="0"/>
            </a:br>
            <a:r>
              <a:rPr lang="en-US" dirty="0"/>
              <a:t>Scientific Calculators</a:t>
            </a:r>
          </a:p>
        </p:txBody>
      </p:sp>
      <p:sp>
        <p:nvSpPr>
          <p:cNvPr id="67587" name="Content Placeholder 12"/>
          <p:cNvSpPr>
            <a:spLocks noGrp="1"/>
          </p:cNvSpPr>
          <p:nvPr>
            <p:ph idx="1"/>
          </p:nvPr>
        </p:nvSpPr>
        <p:spPr>
          <a:xfrm>
            <a:off x="228600" y="1828800"/>
            <a:ext cx="8610600" cy="4525963"/>
          </a:xfrm>
        </p:spPr>
        <p:txBody>
          <a:bodyPr/>
          <a:lstStyle/>
          <a:p>
            <a:pPr eaLnBrk="1" hangingPunct="1">
              <a:spcBef>
                <a:spcPts val="0"/>
              </a:spcBef>
              <a:spcAft>
                <a:spcPts val="0"/>
              </a:spcAft>
            </a:pPr>
            <a:r>
              <a:rPr lang="en-US" sz="2400" dirty="0"/>
              <a:t>A scientific calculator is available in the test platform for Grades 7-8 FSA Mathematics and all FSA EOCs assessments.</a:t>
            </a:r>
          </a:p>
          <a:p>
            <a:pPr eaLnBrk="1" hangingPunct="1">
              <a:spcBef>
                <a:spcPts val="0"/>
              </a:spcBef>
              <a:spcAft>
                <a:spcPts val="0"/>
              </a:spcAft>
            </a:pPr>
            <a:r>
              <a:rPr lang="en-US" sz="2400" dirty="0"/>
              <a:t>Hand-held calculators may be used by students, only if all students are provided with a handheld calculator.</a:t>
            </a:r>
          </a:p>
          <a:p>
            <a:pPr eaLnBrk="1" hangingPunct="1">
              <a:spcBef>
                <a:spcPts val="0"/>
              </a:spcBef>
              <a:spcAft>
                <a:spcPts val="0"/>
              </a:spcAft>
            </a:pPr>
            <a:r>
              <a:rPr lang="en-US" sz="2400" dirty="0"/>
              <a:t>Handheld scientific calculators must have only allowable functionalities, as indicated in the </a:t>
            </a:r>
            <a:r>
              <a:rPr lang="en-US" sz="2400" i="1" dirty="0"/>
              <a:t>FSA Mathematics Policies and Materials</a:t>
            </a:r>
            <a:r>
              <a:rPr lang="en-US" sz="2400" dirty="0"/>
              <a:t> document (on the FSA portal).</a:t>
            </a:r>
          </a:p>
          <a:p>
            <a:pPr eaLnBrk="1" hangingPunct="1">
              <a:spcBef>
                <a:spcPts val="0"/>
              </a:spcBef>
              <a:spcAft>
                <a:spcPts val="0"/>
              </a:spcAft>
            </a:pPr>
            <a:r>
              <a:rPr lang="en-US" sz="2400" dirty="0"/>
              <a:t>Calculators can only be used in Sessions 2 and 3 of the Grades 7 and 8 Mathematics and Session 2 of the FSA EOC assessments.</a:t>
            </a:r>
          </a:p>
          <a:p>
            <a:pPr eaLnBrk="1" hangingPunct="1">
              <a:spcBef>
                <a:spcPts val="0"/>
              </a:spcBef>
              <a:spcAft>
                <a:spcPts val="0"/>
              </a:spcAft>
            </a:pPr>
            <a:r>
              <a:rPr lang="en-US" sz="2400" b="1" dirty="0"/>
              <a:t>If providing calculators, ensure that students are ONLY provided handheld calculators in the appropriate sessions.</a:t>
            </a:r>
          </a:p>
        </p:txBody>
      </p:sp>
      <p:sp>
        <p:nvSpPr>
          <p:cNvPr id="67588" name="Slide Number Placeholder 5"/>
          <p:cNvSpPr>
            <a:spLocks noGrp="1"/>
          </p:cNvSpPr>
          <p:nvPr>
            <p:ph type="sldNum" sz="quarter" idx="12"/>
          </p:nvPr>
        </p:nvSpPr>
        <p:spPr>
          <a:noFill/>
        </p:spPr>
        <p:txBody>
          <a:bodyPr/>
          <a:lstStyle/>
          <a:p>
            <a:fld id="{DFFCBED6-423F-4D2C-BA90-A53D3EC86ACA}" type="slidenum">
              <a:rPr lang="en-US" smtClean="0"/>
              <a:pPr/>
              <a:t>46</a:t>
            </a:fld>
            <a:endParaRPr lang="en-US" dirty="0"/>
          </a:p>
        </p:txBody>
      </p:sp>
    </p:spTree>
    <p:extLst>
      <p:ext uri="{BB962C8B-B14F-4D97-AF65-F5344CB8AC3E}">
        <p14:creationId xmlns:p14="http://schemas.microsoft.com/office/powerpoint/2010/main" val="1718630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Autofit/>
          </a:bodyPr>
          <a:lstStyle/>
          <a:p>
            <a:r>
              <a:rPr lang="en-US" sz="4000" dirty="0"/>
              <a:t>FSA</a:t>
            </a:r>
            <a:br>
              <a:rPr lang="en-US" sz="4000" dirty="0"/>
            </a:br>
            <a:r>
              <a:rPr lang="en-US" sz="4000" dirty="0"/>
              <a:t>Test Administrator (TA) Interface</a:t>
            </a:r>
            <a:br>
              <a:rPr lang="en-US" sz="4000" dirty="0"/>
            </a:br>
            <a:r>
              <a:rPr lang="en-US" sz="4000" dirty="0"/>
              <a:t>for CBT</a:t>
            </a:r>
            <a:br>
              <a:rPr lang="en-US" sz="4000" dirty="0"/>
            </a:br>
            <a:endParaRPr lang="en-US" sz="40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47</a:t>
            </a:fld>
            <a:endParaRPr lang="en-US" dirty="0"/>
          </a:p>
        </p:txBody>
      </p:sp>
      <p:sp>
        <p:nvSpPr>
          <p:cNvPr id="8" name="TextBox 7"/>
          <p:cNvSpPr txBox="1"/>
          <p:nvPr/>
        </p:nvSpPr>
        <p:spPr>
          <a:xfrm>
            <a:off x="3316941" y="4373656"/>
            <a:ext cx="2895600" cy="369332"/>
          </a:xfrm>
          <a:prstGeom prst="rect">
            <a:avLst/>
          </a:prstGeom>
          <a:noFill/>
        </p:spPr>
        <p:txBody>
          <a:bodyPr wrap="square" rtlCol="0">
            <a:spAutoFit/>
          </a:bodyPr>
          <a:lstStyle/>
          <a:p>
            <a:pPr lvl="0" algn="ctr"/>
            <a:r>
              <a:rPr lang="en-US" altLang="en-US" u="sng" dirty="0">
                <a:solidFill>
                  <a:srgbClr val="666666"/>
                </a:solidFill>
                <a:latin typeface="inherit" charset="0"/>
                <a:ea typeface="Times New Roman" pitchFamily="18" charset="0"/>
                <a:cs typeface="Lucida Sans Unicode" pitchFamily="34" charset="0"/>
                <a:hlinkClick r:id="rId3"/>
              </a:rPr>
              <a:t>Administer the FSA</a:t>
            </a:r>
            <a:endParaRPr lang="en-US" altLang="en-US" sz="1100" dirty="0">
              <a:cs typeface="Arial" pitchFamily="34" charset="0"/>
            </a:endParaRPr>
          </a:p>
        </p:txBody>
      </p:sp>
      <p:pic>
        <p:nvPicPr>
          <p:cNvPr id="4112" name="Picture 2" descr="http://www.fsassessments.org/wp-content/uploads/2014/09/taTrainingSites-wpcf_140x95.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991" y="5105400"/>
            <a:ext cx="1333500" cy="9048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9"/>
          <p:cNvSpPr>
            <a:spLocks noChangeArrowheads="1"/>
          </p:cNvSpPr>
          <p:nvPr/>
        </p:nvSpPr>
        <p:spPr bwMode="auto">
          <a:xfrm>
            <a:off x="0" y="1223576"/>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44444"/>
                </a:solidFill>
                <a:effectLst/>
                <a:latin typeface="Calibri"/>
                <a:ea typeface="Times New Roman" pitchFamily="18" charset="0"/>
                <a:cs typeface="Lucida Sans Unicode"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20"/>
          <p:cNvSpPr>
            <a:spLocks noChangeArrowheads="1"/>
          </p:cNvSpPr>
          <p:nvPr/>
        </p:nvSpPr>
        <p:spPr bwMode="auto">
          <a:xfrm>
            <a:off x="0" y="2128451"/>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44444"/>
                </a:solidFill>
                <a:effectLst/>
                <a:latin typeface="Calibri"/>
                <a:ea typeface="Times New Roman" pitchFamily="18" charset="0"/>
                <a:cs typeface="Lucida Sans Unicode"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6" name="Picture 3" descr="http://www.fsassessments.org/wp-content/uploads/2014/09/TAInterface-wpcf_140x95.png">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991" y="3505200"/>
            <a:ext cx="1333500" cy="9048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866578" y="6019240"/>
            <a:ext cx="1796326" cy="369332"/>
          </a:xfrm>
          <a:prstGeom prst="rect">
            <a:avLst/>
          </a:prstGeom>
        </p:spPr>
        <p:txBody>
          <a:bodyPr wrap="none">
            <a:spAutoFit/>
          </a:bodyPr>
          <a:lstStyle/>
          <a:p>
            <a:pPr lvl="0"/>
            <a:r>
              <a:rPr lang="en-US" altLang="en-US" u="sng" dirty="0">
                <a:solidFill>
                  <a:srgbClr val="005395"/>
                </a:solidFill>
                <a:latin typeface="inherit" charset="0"/>
                <a:ea typeface="Times New Roman" pitchFamily="18" charset="0"/>
                <a:cs typeface="Lucida Sans Unicode" pitchFamily="34" charset="0"/>
                <a:hlinkClick r:id="rId4"/>
              </a:rPr>
              <a:t>TA Training Site</a:t>
            </a:r>
            <a:endParaRPr lang="en-US" altLang="en-US" sz="1100" dirty="0">
              <a:cs typeface="Arial" pitchFamily="34" charset="0"/>
            </a:endParaRPr>
          </a:p>
        </p:txBody>
      </p:sp>
    </p:spTree>
    <p:extLst>
      <p:ext uri="{BB962C8B-B14F-4D97-AF65-F5344CB8AC3E}">
        <p14:creationId xmlns:p14="http://schemas.microsoft.com/office/powerpoint/2010/main" val="3506106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981200"/>
            <a:ext cx="8377099" cy="3963987"/>
          </a:xfrm>
        </p:spPr>
        <p:txBody>
          <a:bodyPr/>
          <a:lstStyle/>
          <a:p>
            <a:pPr marL="0" lvl="2" indent="0">
              <a:buNone/>
            </a:pPr>
            <a:r>
              <a:rPr lang="en-US" sz="2400" dirty="0"/>
              <a:t>To administer either an online training test or an online operational test, you will need to:</a:t>
            </a:r>
          </a:p>
          <a:p>
            <a:pPr marL="342900" lvl="3" indent="-342900">
              <a:buClrTx/>
              <a:buFont typeface="Wingdings" panose="05000000000000000000" pitchFamily="2" charset="2"/>
              <a:buChar char="Ø"/>
            </a:pPr>
            <a:r>
              <a:rPr lang="en-US" sz="2400" dirty="0">
                <a:cs typeface="Franklin Gothic Book" pitchFamily="34" charset="0"/>
              </a:rPr>
              <a:t>Ensure the technology coordinator has installed the </a:t>
            </a:r>
            <a:r>
              <a:rPr lang="en-US" sz="2400" b="1" dirty="0">
                <a:cs typeface="Franklin Gothic Book" pitchFamily="34" charset="0"/>
              </a:rPr>
              <a:t>secure browser </a:t>
            </a:r>
            <a:r>
              <a:rPr lang="en-US" sz="2400" dirty="0">
                <a:cs typeface="Franklin Gothic Book" pitchFamily="34" charset="0"/>
              </a:rPr>
              <a:t>on student workstations or devices.</a:t>
            </a:r>
          </a:p>
          <a:p>
            <a:pPr marL="342900" lvl="3" indent="-342900">
              <a:buClrTx/>
              <a:buFont typeface="Wingdings" panose="05000000000000000000" pitchFamily="2" charset="2"/>
              <a:buChar char="Ø"/>
            </a:pPr>
            <a:r>
              <a:rPr lang="en-US" sz="2400" dirty="0">
                <a:cs typeface="Franklin Gothic Book" pitchFamily="34" charset="0"/>
              </a:rPr>
              <a:t>Review that students are </a:t>
            </a:r>
            <a:r>
              <a:rPr lang="en-US" sz="2400" b="1" dirty="0">
                <a:cs typeface="Franklin Gothic Book" pitchFamily="34" charset="0"/>
              </a:rPr>
              <a:t>enrolled</a:t>
            </a:r>
            <a:r>
              <a:rPr lang="en-US" sz="2400" dirty="0">
                <a:cs typeface="Franklin Gothic Book" pitchFamily="34" charset="0"/>
              </a:rPr>
              <a:t> for the test to be administered via TIDE.</a:t>
            </a:r>
          </a:p>
          <a:p>
            <a:pPr marL="342900" lvl="3" indent="-342900">
              <a:buClrTx/>
              <a:buFont typeface="Wingdings" panose="05000000000000000000" pitchFamily="2" charset="2"/>
              <a:buChar char="Ø"/>
            </a:pPr>
            <a:r>
              <a:rPr lang="en-US" sz="2400" dirty="0">
                <a:cs typeface="Franklin Gothic Book" pitchFamily="34" charset="0"/>
              </a:rPr>
              <a:t>On the day of the test, test administrators will set up a </a:t>
            </a:r>
            <a:r>
              <a:rPr lang="en-US" sz="2400" b="1" dirty="0">
                <a:cs typeface="Franklin Gothic Book" pitchFamily="34" charset="0"/>
              </a:rPr>
              <a:t>Test Session </a:t>
            </a:r>
            <a:r>
              <a:rPr lang="en-US" sz="2400" dirty="0">
                <a:cs typeface="Franklin Gothic Book" pitchFamily="34" charset="0"/>
              </a:rPr>
              <a:t>and provide the Session ID to students.</a:t>
            </a:r>
          </a:p>
          <a:p>
            <a:pPr marL="342900" lvl="3" indent="-342900">
              <a:buClrTx/>
              <a:buFont typeface="Wingdings" panose="05000000000000000000" pitchFamily="2" charset="2"/>
              <a:buChar char="Ø"/>
            </a:pPr>
            <a:r>
              <a:rPr lang="en-US" sz="2400" dirty="0">
                <a:cs typeface="Franklin Gothic Book" pitchFamily="34" charset="0"/>
              </a:rPr>
              <a:t>When students log in, test administrators will ensure students have a </a:t>
            </a:r>
            <a:r>
              <a:rPr lang="en-US" sz="2400" b="1" dirty="0">
                <a:cs typeface="Franklin Gothic Book" pitchFamily="34" charset="0"/>
              </a:rPr>
              <a:t>Test Ticket </a:t>
            </a:r>
            <a:r>
              <a:rPr lang="en-US" sz="2400" dirty="0">
                <a:cs typeface="Franklin Gothic Book" pitchFamily="34" charset="0"/>
              </a:rPr>
              <a:t>and enter their Username and first name as they appear on the test ticket, along with the Session ID.</a:t>
            </a:r>
          </a:p>
        </p:txBody>
      </p:sp>
      <p:sp>
        <p:nvSpPr>
          <p:cNvPr id="2" name="Title 1"/>
          <p:cNvSpPr>
            <a:spLocks noGrp="1"/>
          </p:cNvSpPr>
          <p:nvPr>
            <p:ph type="title"/>
          </p:nvPr>
        </p:nvSpPr>
        <p:spPr>
          <a:xfrm>
            <a:off x="228600" y="381000"/>
            <a:ext cx="8305800" cy="1384081"/>
          </a:xfrm>
        </p:spPr>
        <p:txBody>
          <a:bodyPr>
            <a:noAutofit/>
          </a:bodyPr>
          <a:lstStyle/>
          <a:p>
            <a:r>
              <a:rPr lang="en-US" dirty="0"/>
              <a:t>FSA </a:t>
            </a:r>
            <a:br>
              <a:rPr lang="en-US" dirty="0"/>
            </a:br>
            <a:r>
              <a:rPr lang="en-US" dirty="0"/>
              <a:t>Preparing/Conducting CBT Testing</a:t>
            </a:r>
          </a:p>
        </p:txBody>
      </p:sp>
      <p:sp>
        <p:nvSpPr>
          <p:cNvPr id="4" name="Slide Number Placeholder 3"/>
          <p:cNvSpPr>
            <a:spLocks noGrp="1"/>
          </p:cNvSpPr>
          <p:nvPr>
            <p:ph type="sldNum" sz="quarter" idx="4"/>
          </p:nvPr>
        </p:nvSpPr>
        <p:spPr/>
        <p:txBody>
          <a:bodyPr/>
          <a:lstStyle/>
          <a:p>
            <a:fld id="{89E68A67-840E-41CC-BCED-62C4D3E9E886}" type="slidenum">
              <a:rPr lang="en-US" smtClean="0"/>
              <a:pPr/>
              <a:t>48</a:t>
            </a:fld>
            <a:endParaRPr lang="en-US" dirty="0"/>
          </a:p>
        </p:txBody>
      </p:sp>
    </p:spTree>
    <p:extLst>
      <p:ext uri="{BB962C8B-B14F-4D97-AF65-F5344CB8AC3E}">
        <p14:creationId xmlns:p14="http://schemas.microsoft.com/office/powerpoint/2010/main" val="2673860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28" y="609600"/>
            <a:ext cx="8834610" cy="1219200"/>
          </a:xfrm>
        </p:spPr>
        <p:txBody>
          <a:bodyPr>
            <a:normAutofit/>
          </a:bodyPr>
          <a:lstStyle/>
          <a:p>
            <a:r>
              <a:rPr lang="en-US" dirty="0"/>
              <a:t>FSA </a:t>
            </a:r>
            <a:br>
              <a:rPr lang="en-US" dirty="0"/>
            </a:br>
            <a:r>
              <a:rPr lang="en-US" dirty="0"/>
              <a:t>Secure Browser Student Login</a:t>
            </a:r>
          </a:p>
        </p:txBody>
      </p:sp>
      <p:sp>
        <p:nvSpPr>
          <p:cNvPr id="4" name="Slide Number Placeholder 3"/>
          <p:cNvSpPr>
            <a:spLocks noGrp="1"/>
          </p:cNvSpPr>
          <p:nvPr>
            <p:ph type="sldNum" sz="quarter" idx="12"/>
          </p:nvPr>
        </p:nvSpPr>
        <p:spPr/>
        <p:txBody>
          <a:bodyPr/>
          <a:lstStyle/>
          <a:p>
            <a:fld id="{89E68A67-840E-41CC-BCED-62C4D3E9E886}" type="slidenum">
              <a:rPr lang="en-US" smtClean="0"/>
              <a:pPr/>
              <a:t>49</a:t>
            </a:fld>
            <a:endParaRPr lang="en-US" dirty="0"/>
          </a:p>
        </p:txBody>
      </p:sp>
      <p:sp>
        <p:nvSpPr>
          <p:cNvPr id="6" name="TextBox 5"/>
          <p:cNvSpPr txBox="1"/>
          <p:nvPr/>
        </p:nvSpPr>
        <p:spPr>
          <a:xfrm>
            <a:off x="228600" y="1828800"/>
            <a:ext cx="5029200" cy="446276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After opening the FSA secure browser, students will use the information from their Test Ticket to login.</a:t>
            </a:r>
          </a:p>
          <a:p>
            <a:pPr marL="285750" indent="-285750">
              <a:buFont typeface="Wingdings" panose="05000000000000000000" pitchFamily="2" charset="2"/>
              <a:buChar char="Ø"/>
            </a:pPr>
            <a:r>
              <a:rPr lang="en-US" sz="2000" dirty="0"/>
              <a:t>Students will be shown a screen to confirm their demographic information.</a:t>
            </a:r>
          </a:p>
          <a:p>
            <a:pPr marL="285750" indent="-285750">
              <a:buFont typeface="Wingdings" panose="05000000000000000000" pitchFamily="2" charset="2"/>
              <a:buChar char="Ø"/>
            </a:pPr>
            <a:r>
              <a:rPr lang="en-US" sz="2000" dirty="0"/>
              <a:t>Students will be asked to select a test. The first time the student signs in, the arrow will be solid. When a student is resumed or signs in for Session 2, the arrow will be segmented. </a:t>
            </a:r>
          </a:p>
          <a:p>
            <a:pPr marL="285750" indent="-285750">
              <a:buFont typeface="Wingdings" panose="05000000000000000000" pitchFamily="2" charset="2"/>
              <a:buChar char="Ø"/>
            </a:pPr>
            <a:r>
              <a:rPr lang="en-US" sz="2000" dirty="0"/>
              <a:t>A test confirmation page will appear, and students will then await approval from the TA to enter the test.  </a:t>
            </a:r>
          </a:p>
          <a:p>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99" y="2048610"/>
            <a:ext cx="3680907" cy="1989990"/>
          </a:xfrm>
          <a:prstGeom prst="rect">
            <a:avLst/>
          </a:prstGeom>
        </p:spPr>
      </p:pic>
      <p:grpSp>
        <p:nvGrpSpPr>
          <p:cNvPr id="13" name="Group 12"/>
          <p:cNvGrpSpPr/>
          <p:nvPr/>
        </p:nvGrpSpPr>
        <p:grpSpPr>
          <a:xfrm>
            <a:off x="5473767" y="4421044"/>
            <a:ext cx="2944169" cy="1598755"/>
            <a:chOff x="5943600" y="4421045"/>
            <a:chExt cx="2334569" cy="101817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421045"/>
              <a:ext cx="2334569" cy="4383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5000890"/>
              <a:ext cx="2334569" cy="438327"/>
            </a:xfrm>
            <a:prstGeom prst="rect">
              <a:avLst/>
            </a:prstGeom>
          </p:spPr>
        </p:pic>
      </p:grpSp>
    </p:spTree>
    <p:extLst>
      <p:ext uri="{BB962C8B-B14F-4D97-AF65-F5344CB8AC3E}">
        <p14:creationId xmlns:p14="http://schemas.microsoft.com/office/powerpoint/2010/main" val="320758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81000"/>
            <a:ext cx="8534400" cy="1384081"/>
          </a:xfrm>
        </p:spPr>
        <p:txBody>
          <a:bodyPr/>
          <a:lstStyle/>
          <a:p>
            <a:r>
              <a:rPr lang="en-US" dirty="0"/>
              <a:t>FSA</a:t>
            </a:r>
            <a:br>
              <a:rPr lang="en-US" dirty="0"/>
            </a:br>
            <a:r>
              <a:rPr lang="en-US" dirty="0"/>
              <a:t>Test Delivery System Overview</a:t>
            </a:r>
          </a:p>
        </p:txBody>
      </p:sp>
      <p:sp>
        <p:nvSpPr>
          <p:cNvPr id="4" name="Slide Number Placeholder 3"/>
          <p:cNvSpPr>
            <a:spLocks noGrp="1"/>
          </p:cNvSpPr>
          <p:nvPr>
            <p:ph type="sldNum" sz="quarter" idx="12"/>
          </p:nvPr>
        </p:nvSpPr>
        <p:spPr/>
        <p:txBody>
          <a:bodyPr/>
          <a:lstStyle/>
          <a:p>
            <a:fld id="{89E68A67-840E-41CC-BCED-62C4D3E9E886}" type="slidenum">
              <a:rPr lang="en-US" smtClean="0"/>
              <a:pPr/>
              <a:t>5</a:t>
            </a:fld>
            <a:endParaRPr lang="en-US" dirty="0"/>
          </a:p>
        </p:txBody>
      </p:sp>
      <p:graphicFrame>
        <p:nvGraphicFramePr>
          <p:cNvPr id="7" name="Diagram 6"/>
          <p:cNvGraphicFramePr/>
          <p:nvPr>
            <p:extLst>
              <p:ext uri="{D42A27DB-BD31-4B8C-83A1-F6EECF244321}">
                <p14:modId xmlns:p14="http://schemas.microsoft.com/office/powerpoint/2010/main" val="740131415"/>
              </p:ext>
            </p:extLst>
          </p:nvPr>
        </p:nvGraphicFramePr>
        <p:xfrm>
          <a:off x="381000" y="2133600"/>
          <a:ext cx="84582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67460055"/>
              </p:ext>
            </p:extLst>
          </p:nvPr>
        </p:nvGraphicFramePr>
        <p:xfrm>
          <a:off x="381000" y="4267200"/>
          <a:ext cx="8458200" cy="195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36140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0"/>
            <a:ext cx="8763000" cy="990600"/>
          </a:xfrm>
        </p:spPr>
        <p:txBody>
          <a:bodyPr>
            <a:noAutofit/>
          </a:bodyPr>
          <a:lstStyle/>
          <a:p>
            <a:pPr algn="l"/>
            <a:r>
              <a:rPr lang="en-US" sz="4000" dirty="0"/>
              <a:t>FSA </a:t>
            </a:r>
            <a:br>
              <a:rPr lang="en-US" sz="4000" dirty="0"/>
            </a:br>
            <a:r>
              <a:rPr lang="en-US" sz="4000" dirty="0"/>
              <a:t>Accessing the Test Administrator Interface</a:t>
            </a:r>
          </a:p>
        </p:txBody>
      </p:sp>
      <p:sp>
        <p:nvSpPr>
          <p:cNvPr id="8" name="Slide Number Placeholder 7"/>
          <p:cNvSpPr>
            <a:spLocks noGrp="1"/>
          </p:cNvSpPr>
          <p:nvPr>
            <p:ph type="sldNum" sz="quarter" idx="12"/>
          </p:nvPr>
        </p:nvSpPr>
        <p:spPr/>
        <p:txBody>
          <a:bodyPr/>
          <a:lstStyle/>
          <a:p>
            <a:fld id="{89E68A67-840E-41CC-BCED-62C4D3E9E886}" type="slidenum">
              <a:rPr lang="en-US" smtClean="0"/>
              <a:pPr/>
              <a:t>50</a:t>
            </a:fld>
            <a:endParaRPr lang="en-US" dirty="0"/>
          </a:p>
        </p:txBody>
      </p:sp>
      <p:sp>
        <p:nvSpPr>
          <p:cNvPr id="7" name="TextBox 6"/>
          <p:cNvSpPr txBox="1"/>
          <p:nvPr/>
        </p:nvSpPr>
        <p:spPr>
          <a:xfrm>
            <a:off x="228600" y="2057400"/>
            <a:ext cx="3200400" cy="440120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The </a:t>
            </a:r>
            <a:r>
              <a:rPr lang="en-US" sz="2000" b="1" dirty="0"/>
              <a:t>Test Administrator Interface </a:t>
            </a:r>
            <a:r>
              <a:rPr lang="en-US" sz="2000" dirty="0"/>
              <a:t>(TA Interface) is accessed from the FSA Portal: </a:t>
            </a:r>
          </a:p>
          <a:p>
            <a:pPr marL="685800" lvl="1" indent="-228600">
              <a:buFont typeface="Arial" pitchFamily="34" charset="0"/>
              <a:buChar char="•"/>
            </a:pPr>
            <a:r>
              <a:rPr lang="en-US" sz="2000" dirty="0"/>
              <a:t>Go to the portal at </a:t>
            </a:r>
            <a:r>
              <a:rPr lang="en-US" sz="2000" dirty="0">
                <a:hlinkClick r:id="rId3"/>
              </a:rPr>
              <a:t>www.FSAssessments.org/</a:t>
            </a:r>
            <a:endParaRPr lang="en-US" sz="2000" dirty="0"/>
          </a:p>
          <a:p>
            <a:pPr marL="685800" lvl="1" indent="-228600">
              <a:buFont typeface="Arial" pitchFamily="34" charset="0"/>
              <a:buChar char="•"/>
            </a:pPr>
            <a:r>
              <a:rPr lang="en-US" sz="2000" dirty="0"/>
              <a:t>Select Administer the FSA or Test Administration Card</a:t>
            </a:r>
          </a:p>
          <a:p>
            <a:pPr marL="685800" lvl="1" indent="-228600">
              <a:buFont typeface="Arial" pitchFamily="34" charset="0"/>
              <a:buChar char="•"/>
            </a:pPr>
            <a:r>
              <a:rPr lang="en-US" sz="2000" dirty="0"/>
              <a:t>Sign in using your Username and Password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057400"/>
            <a:ext cx="14954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5"/>
          <a:stretch>
            <a:fillRect/>
          </a:stretch>
        </p:blipFill>
        <p:spPr>
          <a:xfrm>
            <a:off x="3733800" y="2971799"/>
            <a:ext cx="5105399" cy="3486805"/>
          </a:xfrm>
          <a:prstGeom prst="rect">
            <a:avLst/>
          </a:prstGeom>
        </p:spPr>
      </p:pic>
      <p:cxnSp>
        <p:nvCxnSpPr>
          <p:cNvPr id="3" name="Straight Arrow Connector 2"/>
          <p:cNvCxnSpPr/>
          <p:nvPr/>
        </p:nvCxnSpPr>
        <p:spPr>
          <a:xfrm flipV="1">
            <a:off x="2971800" y="4800600"/>
            <a:ext cx="2895600" cy="8473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719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a:t>
            </a:r>
            <a:br>
              <a:rPr lang="en-US" dirty="0"/>
            </a:br>
            <a:r>
              <a:rPr lang="en-US" dirty="0"/>
              <a:t>Test Administrator Interface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51</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330" y="2057400"/>
            <a:ext cx="72415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073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1371600"/>
          </a:xfrm>
        </p:spPr>
        <p:txBody>
          <a:bodyPr>
            <a:normAutofit/>
          </a:bodyPr>
          <a:lstStyle/>
          <a:p>
            <a:r>
              <a:rPr lang="en-US" dirty="0"/>
              <a:t>FSA </a:t>
            </a:r>
            <a:br>
              <a:rPr lang="en-US" dirty="0"/>
            </a:br>
            <a:r>
              <a:rPr lang="en-US" dirty="0"/>
              <a:t>Approving Students for a Test Session</a:t>
            </a:r>
          </a:p>
        </p:txBody>
      </p:sp>
      <p:sp>
        <p:nvSpPr>
          <p:cNvPr id="3" name="Content Placeholder 2"/>
          <p:cNvSpPr>
            <a:spLocks noGrp="1"/>
          </p:cNvSpPr>
          <p:nvPr>
            <p:ph idx="1"/>
          </p:nvPr>
        </p:nvSpPr>
        <p:spPr>
          <a:xfrm>
            <a:off x="14287" y="1905000"/>
            <a:ext cx="4724400" cy="4434406"/>
          </a:xfrm>
        </p:spPr>
        <p:txBody>
          <a:bodyPr>
            <a:noAutofit/>
          </a:bodyPr>
          <a:lstStyle/>
          <a:p>
            <a:pPr>
              <a:buFont typeface="Wingdings" panose="05000000000000000000" pitchFamily="2" charset="2"/>
              <a:buChar char="Ø"/>
            </a:pPr>
            <a:r>
              <a:rPr lang="en-US" sz="2400" dirty="0"/>
              <a:t>The right side of the top panel contains the [</a:t>
            </a:r>
            <a:r>
              <a:rPr lang="en-US" sz="2400" b="1" dirty="0"/>
              <a:t>Approvals</a:t>
            </a:r>
            <a:r>
              <a:rPr lang="en-US" sz="2400" dirty="0"/>
              <a:t>] button, which alerts TAs that students are awaiting approval to enter a test and displays the number of pending approvals.</a:t>
            </a:r>
          </a:p>
          <a:p>
            <a:pPr lvl="0">
              <a:buFont typeface="Wingdings" panose="05000000000000000000" pitchFamily="2" charset="2"/>
              <a:buChar char="Ø"/>
            </a:pPr>
            <a:r>
              <a:rPr lang="en-US" sz="2400" dirty="0"/>
              <a:t>The </a:t>
            </a:r>
            <a:r>
              <a:rPr lang="en-US" sz="2400" b="1" dirty="0"/>
              <a:t>Approvals</a:t>
            </a:r>
            <a:r>
              <a:rPr lang="en-US" sz="2400" dirty="0"/>
              <a:t> notification updates regularly, but you can also click     in the upper-right corner to update it manually.</a:t>
            </a:r>
          </a:p>
        </p:txBody>
      </p:sp>
      <p:sp>
        <p:nvSpPr>
          <p:cNvPr id="4" name="Slide Number Placeholder 3"/>
          <p:cNvSpPr>
            <a:spLocks noGrp="1"/>
          </p:cNvSpPr>
          <p:nvPr>
            <p:ph type="sldNum" sz="quarter" idx="12"/>
          </p:nvPr>
        </p:nvSpPr>
        <p:spPr/>
        <p:txBody>
          <a:bodyPr/>
          <a:lstStyle/>
          <a:p>
            <a:fld id="{89E68A67-840E-41CC-BCED-62C4D3E9E886}" type="slidenum">
              <a:rPr lang="en-US" smtClean="0"/>
              <a:pPr/>
              <a:t>52</a:t>
            </a:fld>
            <a:endParaRPr lang="en-US" dirty="0"/>
          </a:p>
        </p:txBody>
      </p:sp>
      <p:pic>
        <p:nvPicPr>
          <p:cNvPr id="1026" name="Picture 18"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94005"/>
            <a:ext cx="42382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199198\Desktop\cli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325244"/>
            <a:ext cx="304800" cy="3368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1451" y="5181600"/>
            <a:ext cx="8686798" cy="1754326"/>
          </a:xfrm>
          <a:prstGeom prst="rect">
            <a:avLst/>
          </a:prstGeom>
          <a:noFill/>
        </p:spPr>
        <p:txBody>
          <a:bodyPr wrap="square" rtlCol="0">
            <a:spAutoFit/>
          </a:bodyPr>
          <a:lstStyle/>
          <a:p>
            <a:pPr marL="742950" lvl="1" indent="-285750">
              <a:buFont typeface="Arial" panose="020B0604020202020204" pitchFamily="34" charset="0"/>
              <a:buChar char="•"/>
            </a:pPr>
            <a:r>
              <a:rPr lang="en-US" b="1" u="sng" dirty="0"/>
              <a:t>Note</a:t>
            </a:r>
            <a:r>
              <a:rPr lang="en-US" b="1" dirty="0"/>
              <a:t>: </a:t>
            </a:r>
            <a:r>
              <a:rPr lang="en-US" dirty="0"/>
              <a:t>Students who log in to your session AFTER you have already opened the </a:t>
            </a:r>
            <a:r>
              <a:rPr lang="en-US" i="1" dirty="0"/>
              <a:t>Approvals and Student Test Settings</a:t>
            </a:r>
            <a:r>
              <a:rPr lang="en-US" dirty="0"/>
              <a:t> screen will not automatically appear in this list. To update the list of students awaiting approval, click the [</a:t>
            </a:r>
            <a:r>
              <a:rPr lang="en-US" b="1" dirty="0"/>
              <a:t>Refresh</a:t>
            </a:r>
            <a:r>
              <a:rPr lang="en-US" dirty="0"/>
              <a:t>] button in the top row of the </a:t>
            </a:r>
            <a:r>
              <a:rPr lang="en-US" i="1" dirty="0"/>
              <a:t>Approvals and Student Test Settings</a:t>
            </a:r>
            <a:r>
              <a:rPr lang="en-US" dirty="0"/>
              <a:t> screen.</a:t>
            </a:r>
          </a:p>
          <a:p>
            <a:endParaRPr lang="en-US" dirty="0"/>
          </a:p>
        </p:txBody>
      </p:sp>
    </p:spTree>
    <p:extLst>
      <p:ext uri="{BB962C8B-B14F-4D97-AF65-F5344CB8AC3E}">
        <p14:creationId xmlns:p14="http://schemas.microsoft.com/office/powerpoint/2010/main" val="2588911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6324601" cy="1828800"/>
          </a:xfrm>
        </p:spPr>
        <p:txBody>
          <a:bodyPr>
            <a:normAutofit/>
          </a:bodyPr>
          <a:lstStyle/>
          <a:p>
            <a:r>
              <a:rPr lang="en-US" dirty="0"/>
              <a:t>FSA </a:t>
            </a:r>
            <a:br>
              <a:rPr lang="en-US" dirty="0"/>
            </a:br>
            <a:r>
              <a:rPr lang="en-US" dirty="0"/>
              <a:t>Approving Students to Test</a:t>
            </a:r>
          </a:p>
        </p:txBody>
      </p:sp>
      <p:sp>
        <p:nvSpPr>
          <p:cNvPr id="4" name="Slide Number Placeholder 3"/>
          <p:cNvSpPr>
            <a:spLocks noGrp="1"/>
          </p:cNvSpPr>
          <p:nvPr>
            <p:ph type="sldNum" sz="quarter" idx="12"/>
          </p:nvPr>
        </p:nvSpPr>
        <p:spPr/>
        <p:txBody>
          <a:bodyPr/>
          <a:lstStyle/>
          <a:p>
            <a:fld id="{89E68A67-840E-41CC-BCED-62C4D3E9E886}" type="slidenum">
              <a:rPr lang="en-US" smtClean="0"/>
              <a:pPr/>
              <a:t>53</a:t>
            </a:fld>
            <a:endParaRPr lang="en-US" dirty="0"/>
          </a:p>
        </p:txBody>
      </p:sp>
      <p:sp>
        <p:nvSpPr>
          <p:cNvPr id="8" name="TextBox 7"/>
          <p:cNvSpPr txBox="1"/>
          <p:nvPr/>
        </p:nvSpPr>
        <p:spPr>
          <a:xfrm>
            <a:off x="228600" y="1828800"/>
            <a:ext cx="8763000"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a:t>Click </a:t>
            </a:r>
            <a:r>
              <a:rPr lang="en-US" b="1" dirty="0"/>
              <a:t>Approvals</a:t>
            </a:r>
            <a:r>
              <a:rPr lang="en-US" dirty="0"/>
              <a:t>.</a:t>
            </a:r>
            <a:r>
              <a:rPr lang="en-US" b="1" dirty="0"/>
              <a:t> </a:t>
            </a:r>
            <a:r>
              <a:rPr lang="en-US" dirty="0"/>
              <a:t>The </a:t>
            </a:r>
            <a:r>
              <a:rPr lang="en-US" b="1" i="1" dirty="0"/>
              <a:t>Approvals and Student Test Settings</a:t>
            </a:r>
            <a:r>
              <a:rPr lang="en-US" dirty="0"/>
              <a:t> screen appears, displaying</a:t>
            </a:r>
            <a:r>
              <a:rPr lang="en-US" b="1" dirty="0"/>
              <a:t> </a:t>
            </a:r>
            <a:r>
              <a:rPr lang="en-US" dirty="0"/>
              <a:t>a list of students </a:t>
            </a:r>
            <a:r>
              <a:rPr lang="en-US" u="sng" dirty="0"/>
              <a:t>grouped by test.</a:t>
            </a:r>
          </a:p>
          <a:p>
            <a:pPr marL="285750" indent="-285750">
              <a:buFont typeface="Wingdings" panose="05000000000000000000" pitchFamily="2" charset="2"/>
              <a:buChar char="Ø"/>
            </a:pPr>
            <a:r>
              <a:rPr lang="en-US" dirty="0"/>
              <a:t>The </a:t>
            </a:r>
            <a:r>
              <a:rPr lang="en-US" i="1" dirty="0"/>
              <a:t>Approvals and Student Test Settings</a:t>
            </a:r>
            <a:r>
              <a:rPr lang="en-US" dirty="0"/>
              <a:t> screen displays each student who is awaiting approval for entry into your session. By default, this screen shows those students who were awaiting approval when you clicked the [</a:t>
            </a:r>
            <a:r>
              <a:rPr lang="en-US" b="1" dirty="0"/>
              <a:t>Approvals</a:t>
            </a:r>
            <a:r>
              <a:rPr lang="en-US" dirty="0"/>
              <a:t>] button.</a:t>
            </a:r>
          </a:p>
          <a:p>
            <a:pPr marL="285750" indent="-285750">
              <a:buFont typeface="Wingdings" panose="05000000000000000000" pitchFamily="2" charset="2"/>
              <a:buChar char="Ø"/>
            </a:pPr>
            <a:r>
              <a:rPr lang="en-US" dirty="0"/>
              <a:t>Students on this screen are organized by test subject. Each row displays the student’s name, Username, opportunity number for the selected test, whether the test settings are standard or custom, and the option to approve or deny each student. </a:t>
            </a:r>
          </a:p>
          <a:p>
            <a:pPr marL="285750" indent="-285750">
              <a:buFont typeface="Wingdings" panose="05000000000000000000" pitchFamily="2" charset="2"/>
              <a:buChar char="Ø"/>
            </a:pPr>
            <a:endParaRPr lang="en-US" dirty="0"/>
          </a:p>
        </p:txBody>
      </p:sp>
      <p:pic>
        <p:nvPicPr>
          <p:cNvPr id="2050" name="Picture 15" descr="image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226783"/>
            <a:ext cx="45910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 y="4511282"/>
            <a:ext cx="2971800" cy="2031325"/>
          </a:xfrm>
          <a:prstGeom prst="rect">
            <a:avLst/>
          </a:prstGeom>
          <a:noFill/>
        </p:spPr>
        <p:txBody>
          <a:bodyPr wrap="square" rtlCol="0">
            <a:spAutoFit/>
          </a:bodyPr>
          <a:lstStyle/>
          <a:p>
            <a:r>
              <a:rPr lang="en-US" u="sng" dirty="0"/>
              <a:t>Note</a:t>
            </a:r>
            <a:r>
              <a:rPr lang="en-US" dirty="0"/>
              <a:t>: To check a student’s test settings and accommodations, click </a:t>
            </a:r>
            <a:r>
              <a:rPr lang="en-US" b="1" dirty="0"/>
              <a:t>     </a:t>
            </a:r>
            <a:r>
              <a:rPr lang="en-US" dirty="0"/>
              <a:t>for that student. A sample student information appears on the next slide.</a:t>
            </a:r>
          </a:p>
          <a:p>
            <a:endParaRPr lang="en-US" dirty="0"/>
          </a:p>
        </p:txBody>
      </p:sp>
      <p:pic>
        <p:nvPicPr>
          <p:cNvPr id="2052" name="Picture 4" descr="C:\Users\199198\Desktop\ey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17407"/>
            <a:ext cx="276225"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9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56" y="152400"/>
            <a:ext cx="8830019" cy="1828800"/>
          </a:xfrm>
        </p:spPr>
        <p:txBody>
          <a:bodyPr>
            <a:normAutofit fontScale="90000"/>
          </a:bodyPr>
          <a:lstStyle/>
          <a:p>
            <a:br>
              <a:rPr lang="en-US" sz="3600" dirty="0"/>
            </a:br>
            <a:r>
              <a:rPr lang="en-US" sz="4400" dirty="0"/>
              <a:t>FSA </a:t>
            </a:r>
            <a:br>
              <a:rPr lang="en-US" sz="4400" dirty="0"/>
            </a:br>
            <a:r>
              <a:rPr lang="en-US" sz="4400" dirty="0"/>
              <a:t>Viewing a Student’s Test Accommodations</a:t>
            </a:r>
            <a:br>
              <a:rPr lang="en-US" sz="3600" b="1" i="1" dirty="0"/>
            </a:br>
            <a:endParaRPr lang="en-US" sz="36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54</a:t>
            </a:fld>
            <a:endParaRPr lang="en-US" dirty="0"/>
          </a:p>
        </p:txBody>
      </p:sp>
      <p:sp>
        <p:nvSpPr>
          <p:cNvPr id="8" name="TextBox 7"/>
          <p:cNvSpPr txBox="1"/>
          <p:nvPr/>
        </p:nvSpPr>
        <p:spPr>
          <a:xfrm>
            <a:off x="228600" y="1828800"/>
            <a:ext cx="8763000" cy="1200329"/>
          </a:xfrm>
          <a:prstGeom prst="rect">
            <a:avLst/>
          </a:prstGeom>
          <a:noFill/>
        </p:spPr>
        <p:txBody>
          <a:bodyPr wrap="square" rtlCol="0">
            <a:spAutoFit/>
          </a:bodyPr>
          <a:lstStyle/>
          <a:p>
            <a:r>
              <a:rPr lang="en-US" b="1" dirty="0"/>
              <a:t>About the Test Settings column</a:t>
            </a:r>
            <a:endParaRPr lang="en-US" dirty="0"/>
          </a:p>
          <a:p>
            <a:pPr marL="285750" lvl="0" indent="-285750">
              <a:buFont typeface="Wingdings" panose="05000000000000000000" pitchFamily="2" charset="2"/>
              <a:buChar char="Ø"/>
            </a:pPr>
            <a:r>
              <a:rPr lang="en-US" dirty="0"/>
              <a:t>Students with </a:t>
            </a:r>
            <a:r>
              <a:rPr lang="en-US" b="1" dirty="0"/>
              <a:t>Standard</a:t>
            </a:r>
            <a:r>
              <a:rPr lang="en-US" dirty="0"/>
              <a:t> test settings have the default test settings.</a:t>
            </a:r>
          </a:p>
          <a:p>
            <a:pPr marL="285750" indent="-285750">
              <a:buFont typeface="Wingdings" panose="05000000000000000000" pitchFamily="2" charset="2"/>
              <a:buChar char="Ø"/>
            </a:pPr>
            <a:r>
              <a:rPr lang="en-US" dirty="0"/>
              <a:t>Students with </a:t>
            </a:r>
            <a:r>
              <a:rPr lang="en-US" b="1" dirty="0"/>
              <a:t>Custom</a:t>
            </a:r>
            <a:r>
              <a:rPr lang="en-US" dirty="0"/>
              <a:t> test settings have at least one test setting that is different from the default.</a:t>
            </a:r>
          </a:p>
        </p:txBody>
      </p:sp>
      <p:pic>
        <p:nvPicPr>
          <p:cNvPr id="3074" name="Picture 9" descr="image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4433887"/>
            <a:ext cx="41338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199198\Desktop\haz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22" y="3108882"/>
            <a:ext cx="365136" cy="300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3029129"/>
            <a:ext cx="7696200" cy="1477328"/>
          </a:xfrm>
          <a:prstGeom prst="rect">
            <a:avLst/>
          </a:prstGeom>
          <a:noFill/>
        </p:spPr>
        <p:txBody>
          <a:bodyPr wrap="square" rtlCol="0">
            <a:spAutoFit/>
          </a:bodyPr>
          <a:lstStyle/>
          <a:p>
            <a:r>
              <a:rPr lang="en-US" b="1" dirty="0"/>
              <a:t>Warning:</a:t>
            </a:r>
            <a:r>
              <a:rPr lang="en-US" dirty="0"/>
              <a:t> </a:t>
            </a:r>
            <a:r>
              <a:rPr lang="en-US" b="1" dirty="0"/>
              <a:t>Check students’ test settings and accommodations before approving them.</a:t>
            </a:r>
            <a:r>
              <a:rPr lang="en-US" dirty="0"/>
              <a:t> </a:t>
            </a:r>
          </a:p>
          <a:p>
            <a:r>
              <a:rPr lang="en-US" dirty="0"/>
              <a:t>Students who require test settings or accommodations other than the default settings may need to have their information updated in TIDE before they can begin testing. </a:t>
            </a:r>
          </a:p>
        </p:txBody>
      </p:sp>
      <p:sp>
        <p:nvSpPr>
          <p:cNvPr id="9" name="TextBox 8"/>
          <p:cNvSpPr txBox="1"/>
          <p:nvPr/>
        </p:nvSpPr>
        <p:spPr>
          <a:xfrm>
            <a:off x="242886" y="4627899"/>
            <a:ext cx="4633913" cy="2585323"/>
          </a:xfrm>
          <a:prstGeom prst="rect">
            <a:avLst/>
          </a:prstGeom>
          <a:noFill/>
        </p:spPr>
        <p:txBody>
          <a:bodyPr wrap="square" rtlCol="0">
            <a:spAutoFit/>
          </a:bodyPr>
          <a:lstStyle/>
          <a:p>
            <a:pPr marL="285750" lvl="1" indent="-285750">
              <a:buFont typeface="Arial" panose="020B0604020202020204" pitchFamily="34" charset="0"/>
              <a:buChar char="•"/>
            </a:pPr>
            <a:r>
              <a:rPr lang="en-US" dirty="0"/>
              <a:t>TAs cannot adjust test accommodations via the TA Interface. Test accommodations must be updated in TIDE. </a:t>
            </a:r>
          </a:p>
          <a:p>
            <a:pPr marL="285750" lvl="1" indent="-285750">
              <a:buFont typeface="Arial" panose="020B0604020202020204" pitchFamily="34" charset="0"/>
              <a:buChar char="•"/>
            </a:pPr>
            <a:r>
              <a:rPr lang="en-US" dirty="0"/>
              <a:t>If a student’s test accommodations must be updated, deny the student’s test request and contact your School Assessment Coordinator.</a:t>
            </a:r>
          </a:p>
          <a:p>
            <a:endParaRPr lang="en-US" dirty="0"/>
          </a:p>
        </p:txBody>
      </p:sp>
    </p:spTree>
    <p:extLst>
      <p:ext uri="{BB962C8B-B14F-4D97-AF65-F5344CB8AC3E}">
        <p14:creationId xmlns:p14="http://schemas.microsoft.com/office/powerpoint/2010/main" val="2904932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7162801" cy="1828800"/>
          </a:xfrm>
        </p:spPr>
        <p:txBody>
          <a:bodyPr>
            <a:normAutofit/>
          </a:bodyPr>
          <a:lstStyle/>
          <a:p>
            <a:r>
              <a:rPr lang="en-US" dirty="0"/>
              <a:t>FSA </a:t>
            </a:r>
            <a:br>
              <a:rPr lang="en-US" dirty="0"/>
            </a:br>
            <a:r>
              <a:rPr lang="en-US" dirty="0"/>
              <a:t>Approving Students to Test</a:t>
            </a:r>
          </a:p>
        </p:txBody>
      </p:sp>
      <p:sp>
        <p:nvSpPr>
          <p:cNvPr id="4" name="Slide Number Placeholder 3"/>
          <p:cNvSpPr>
            <a:spLocks noGrp="1"/>
          </p:cNvSpPr>
          <p:nvPr>
            <p:ph type="sldNum" sz="quarter" idx="12"/>
          </p:nvPr>
        </p:nvSpPr>
        <p:spPr/>
        <p:txBody>
          <a:bodyPr/>
          <a:lstStyle/>
          <a:p>
            <a:fld id="{89E68A67-840E-41CC-BCED-62C4D3E9E886}" type="slidenum">
              <a:rPr lang="en-US" smtClean="0"/>
              <a:pPr/>
              <a:t>55</a:t>
            </a:fld>
            <a:endParaRPr lang="en-US" dirty="0"/>
          </a:p>
        </p:txBody>
      </p:sp>
      <p:sp>
        <p:nvSpPr>
          <p:cNvPr id="8" name="TextBox 7"/>
          <p:cNvSpPr txBox="1"/>
          <p:nvPr/>
        </p:nvSpPr>
        <p:spPr>
          <a:xfrm>
            <a:off x="228600" y="1828800"/>
            <a:ext cx="87630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After you have confirmed students’ accommodations, you may return to the list of students awaiting approval. On this screen, you can approve individual students or approve all students awaiting approval at once. After the students have been approved or denied, the </a:t>
            </a:r>
            <a:r>
              <a:rPr lang="en-US" i="1" dirty="0"/>
              <a:t>Approvals and Student Test Settings</a:t>
            </a:r>
            <a:r>
              <a:rPr lang="en-US" dirty="0"/>
              <a:t> screen will automatically close.</a:t>
            </a:r>
          </a:p>
        </p:txBody>
      </p:sp>
      <p:pic>
        <p:nvPicPr>
          <p:cNvPr id="4098" name="Picture 8" descr="image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546" y="3043237"/>
            <a:ext cx="4381500" cy="2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3306127"/>
            <a:ext cx="4015946" cy="3139321"/>
          </a:xfrm>
          <a:prstGeom prst="rect">
            <a:avLst/>
          </a:prstGeom>
          <a:noFill/>
        </p:spPr>
        <p:txBody>
          <a:bodyPr wrap="square" rtlCol="0">
            <a:spAutoFit/>
          </a:bodyPr>
          <a:lstStyle/>
          <a:p>
            <a:pPr marL="285750" lvl="0" indent="-285750">
              <a:buFont typeface="Arial" panose="020B0604020202020204" pitchFamily="34" charset="0"/>
              <a:buChar char="•"/>
            </a:pPr>
            <a:r>
              <a:rPr lang="en-US" i="1" dirty="0"/>
              <a:t>To approve individual students</a:t>
            </a:r>
            <a:r>
              <a:rPr lang="en-US" dirty="0"/>
              <a:t>, click the [    </a:t>
            </a:r>
            <a:r>
              <a:rPr lang="en-US" b="1" dirty="0"/>
              <a:t> </a:t>
            </a:r>
            <a:r>
              <a:rPr lang="en-US" dirty="0"/>
              <a:t>] button for each student. The student will be approved and will also disappear from the list.</a:t>
            </a:r>
          </a:p>
          <a:p>
            <a:pPr marL="285750" indent="-285750">
              <a:buFont typeface="Arial" panose="020B0604020202020204" pitchFamily="34" charset="0"/>
              <a:buChar char="•"/>
            </a:pPr>
            <a:r>
              <a:rPr lang="en-US" i="1" dirty="0"/>
              <a:t>To approve all students currently displayed in the list</a:t>
            </a:r>
            <a:r>
              <a:rPr lang="en-US" dirty="0"/>
              <a:t>, click the [</a:t>
            </a:r>
            <a:r>
              <a:rPr lang="en-US" b="1" dirty="0"/>
              <a:t>Approve All Students</a:t>
            </a:r>
            <a:r>
              <a:rPr lang="en-US" dirty="0"/>
              <a:t>] button at the top right. This will approve those students for testing. </a:t>
            </a:r>
          </a:p>
          <a:p>
            <a:endParaRPr lang="en-US" dirty="0"/>
          </a:p>
        </p:txBody>
      </p:sp>
      <p:pic>
        <p:nvPicPr>
          <p:cNvPr id="4099" name="Picture 3" descr="C:\Users\199198\Desktop\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700462"/>
            <a:ext cx="276225" cy="219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5553451"/>
            <a:ext cx="5181600" cy="1323439"/>
          </a:xfrm>
          <a:prstGeom prst="rect">
            <a:avLst/>
          </a:prstGeom>
          <a:noFill/>
        </p:spPr>
        <p:txBody>
          <a:bodyPr wrap="square" rtlCol="0">
            <a:spAutoFit/>
          </a:bodyPr>
          <a:lstStyle/>
          <a:p>
            <a:r>
              <a:rPr lang="en-US" sz="1600" b="1" dirty="0"/>
              <a:t>Note: </a:t>
            </a:r>
            <a:r>
              <a:rPr lang="en-US" sz="1600" dirty="0"/>
              <a:t>You may approve all students who appear in the list. However, students who log in to the test session after you have opened the </a:t>
            </a:r>
            <a:r>
              <a:rPr lang="en-US" sz="1600" b="1" dirty="0"/>
              <a:t>Approvals</a:t>
            </a:r>
            <a:r>
              <a:rPr lang="en-US" sz="1600" dirty="0"/>
              <a:t> </a:t>
            </a:r>
            <a:r>
              <a:rPr lang="en-US" sz="1600" b="1" dirty="0"/>
              <a:t>and Student Test Settings</a:t>
            </a:r>
            <a:r>
              <a:rPr lang="en-US" sz="1600" dirty="0"/>
              <a:t> screen will still need to be approved individually.</a:t>
            </a:r>
          </a:p>
        </p:txBody>
      </p:sp>
    </p:spTree>
    <p:extLst>
      <p:ext uri="{BB962C8B-B14F-4D97-AF65-F5344CB8AC3E}">
        <p14:creationId xmlns:p14="http://schemas.microsoft.com/office/powerpoint/2010/main" val="1614474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6477001" cy="1828800"/>
          </a:xfrm>
        </p:spPr>
        <p:txBody>
          <a:bodyPr>
            <a:normAutofit/>
          </a:bodyPr>
          <a:lstStyle/>
          <a:p>
            <a:r>
              <a:rPr lang="en-US" dirty="0"/>
              <a:t>FSA </a:t>
            </a:r>
            <a:br>
              <a:rPr lang="en-US" dirty="0"/>
            </a:br>
            <a:r>
              <a:rPr lang="en-US" dirty="0"/>
              <a:t>Denying Students to Test</a:t>
            </a:r>
          </a:p>
        </p:txBody>
      </p:sp>
      <p:sp>
        <p:nvSpPr>
          <p:cNvPr id="4" name="Slide Number Placeholder 3"/>
          <p:cNvSpPr>
            <a:spLocks noGrp="1"/>
          </p:cNvSpPr>
          <p:nvPr>
            <p:ph type="sldNum" sz="quarter" idx="12"/>
          </p:nvPr>
        </p:nvSpPr>
        <p:spPr/>
        <p:txBody>
          <a:bodyPr/>
          <a:lstStyle/>
          <a:p>
            <a:fld id="{89E68A67-840E-41CC-BCED-62C4D3E9E886}" type="slidenum">
              <a:rPr lang="en-US" smtClean="0"/>
              <a:pPr/>
              <a:t>56</a:t>
            </a:fld>
            <a:endParaRPr lang="en-US" dirty="0"/>
          </a:p>
        </p:txBody>
      </p:sp>
      <p:sp>
        <p:nvSpPr>
          <p:cNvPr id="8" name="TextBox 7"/>
          <p:cNvSpPr txBox="1"/>
          <p:nvPr/>
        </p:nvSpPr>
        <p:spPr>
          <a:xfrm>
            <a:off x="228600" y="1828800"/>
            <a:ext cx="8763000"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t>Although TAs can approve all students at the same time, if a student needs to be denied from entering a test session, </a:t>
            </a:r>
            <a:r>
              <a:rPr lang="en-US" b="1" dirty="0"/>
              <a:t>this must be done individually</a:t>
            </a:r>
            <a:r>
              <a:rPr lang="en-US" dirty="0"/>
              <a:t>. TAs may deny students for one of the following reasons:</a:t>
            </a:r>
          </a:p>
          <a:p>
            <a:pPr marL="742950" lvl="1" indent="-285750">
              <a:buFont typeface="Arial" panose="020B0604020202020204" pitchFamily="34" charset="0"/>
              <a:buChar char="•"/>
            </a:pPr>
            <a:r>
              <a:rPr lang="en-US" dirty="0"/>
              <a:t>The student is not supposed to enter the session (e.g., the student does not belong to the TA or the student is not assigned to take the correct test).</a:t>
            </a:r>
          </a:p>
          <a:p>
            <a:pPr marL="742950" lvl="1" indent="-285750">
              <a:buFont typeface="Arial" panose="020B0604020202020204" pitchFamily="34" charset="0"/>
              <a:buChar char="•"/>
            </a:pPr>
            <a:r>
              <a:rPr lang="en-US" dirty="0"/>
              <a:t>The student selected the wrong test.</a:t>
            </a:r>
          </a:p>
          <a:p>
            <a:pPr marL="742950" lvl="1" indent="-285750">
              <a:buFont typeface="Arial" panose="020B0604020202020204" pitchFamily="34" charset="0"/>
              <a:buChar char="•"/>
            </a:pPr>
            <a:r>
              <a:rPr lang="en-US" dirty="0"/>
              <a:t>The student’s test settings or accommodations are incorrect.</a:t>
            </a:r>
          </a:p>
        </p:txBody>
      </p:sp>
      <p:sp>
        <p:nvSpPr>
          <p:cNvPr id="3" name="TextBox 2"/>
          <p:cNvSpPr txBox="1"/>
          <p:nvPr/>
        </p:nvSpPr>
        <p:spPr>
          <a:xfrm>
            <a:off x="251254" y="3951624"/>
            <a:ext cx="4854146" cy="2031325"/>
          </a:xfrm>
          <a:prstGeom prst="rect">
            <a:avLst/>
          </a:prstGeom>
          <a:noFill/>
        </p:spPr>
        <p:txBody>
          <a:bodyPr wrap="square" rtlCol="0">
            <a:spAutoFit/>
          </a:bodyPr>
          <a:lstStyle/>
          <a:p>
            <a:pPr marL="800100" lvl="1" indent="-342900">
              <a:buFont typeface="+mj-lt"/>
              <a:buAutoNum type="arabicPeriod"/>
            </a:pPr>
            <a:r>
              <a:rPr lang="en-US" dirty="0"/>
              <a:t>On the </a:t>
            </a:r>
            <a:r>
              <a:rPr lang="en-US" b="1" dirty="0"/>
              <a:t>Approvals</a:t>
            </a:r>
            <a:r>
              <a:rPr lang="en-US" dirty="0"/>
              <a:t> </a:t>
            </a:r>
            <a:r>
              <a:rPr lang="en-US" b="1" dirty="0"/>
              <a:t>and Student Test Settings</a:t>
            </a:r>
            <a:r>
              <a:rPr lang="en-US" dirty="0"/>
              <a:t> screen, click      for that student.</a:t>
            </a:r>
          </a:p>
          <a:p>
            <a:pPr marL="800100" lvl="1" indent="-342900">
              <a:buFont typeface="+mj-lt"/>
              <a:buAutoNum type="arabicPeriod"/>
            </a:pPr>
            <a:r>
              <a:rPr lang="en-US" dirty="0"/>
              <a:t>In the pop-up screen that appears, enter a brief reason for denying the student and click [</a:t>
            </a:r>
            <a:r>
              <a:rPr lang="en-US" b="1" dirty="0"/>
              <a:t>Yes</a:t>
            </a:r>
            <a:r>
              <a:rPr lang="en-US" dirty="0"/>
              <a:t>].</a:t>
            </a:r>
          </a:p>
          <a:p>
            <a:pPr lvl="0"/>
            <a:endParaRPr lang="en-US" dirty="0"/>
          </a:p>
        </p:txBody>
      </p:sp>
      <p:pic>
        <p:nvPicPr>
          <p:cNvPr id="5122" name="Picture 5" descr="image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49" y="3860125"/>
            <a:ext cx="36766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199198\Deskto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305297"/>
            <a:ext cx="276225" cy="219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1746" y="5691662"/>
            <a:ext cx="8599853"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The student will receive a message explaining the reason he or she was denied entry into the session. The student will then be logged out and directed to the login page. Contact your school assessment coordinator for instructions. </a:t>
            </a:r>
          </a:p>
        </p:txBody>
      </p:sp>
    </p:spTree>
    <p:extLst>
      <p:ext uri="{BB962C8B-B14F-4D97-AF65-F5344CB8AC3E}">
        <p14:creationId xmlns:p14="http://schemas.microsoft.com/office/powerpoint/2010/main" val="3761175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288366"/>
            <a:ext cx="5486400" cy="2954982"/>
          </a:xfrm>
          <a:prstGeom prst="rect">
            <a:avLst/>
          </a:prstGeom>
        </p:spPr>
      </p:pic>
      <p:sp>
        <p:nvSpPr>
          <p:cNvPr id="2" name="Title 1"/>
          <p:cNvSpPr>
            <a:spLocks noGrp="1"/>
          </p:cNvSpPr>
          <p:nvPr>
            <p:ph type="title"/>
          </p:nvPr>
        </p:nvSpPr>
        <p:spPr>
          <a:xfrm>
            <a:off x="228600" y="533401"/>
            <a:ext cx="8915400" cy="1294782"/>
          </a:xfrm>
        </p:spPr>
        <p:txBody>
          <a:bodyPr>
            <a:normAutofit/>
          </a:bodyPr>
          <a:lstStyle/>
          <a:p>
            <a:r>
              <a:rPr lang="en-US" dirty="0"/>
              <a:t>FSA</a:t>
            </a:r>
            <a:br>
              <a:rPr lang="en-US" dirty="0"/>
            </a:br>
            <a:r>
              <a:rPr lang="en-US" dirty="0"/>
              <a:t>Monitoring Student Progress </a:t>
            </a:r>
          </a:p>
        </p:txBody>
      </p:sp>
      <p:sp>
        <p:nvSpPr>
          <p:cNvPr id="3" name="Content Placeholder 2"/>
          <p:cNvSpPr>
            <a:spLocks noGrp="1"/>
          </p:cNvSpPr>
          <p:nvPr>
            <p:ph idx="1"/>
          </p:nvPr>
        </p:nvSpPr>
        <p:spPr>
          <a:xfrm>
            <a:off x="382249" y="1905000"/>
            <a:ext cx="8227102" cy="1219200"/>
          </a:xfrm>
        </p:spPr>
        <p:txBody>
          <a:bodyPr>
            <a:noAutofit/>
          </a:bodyPr>
          <a:lstStyle/>
          <a:p>
            <a:pPr marL="685800">
              <a:spcBef>
                <a:spcPts val="0"/>
              </a:spcBef>
              <a:buFont typeface="Wingdings" panose="05000000000000000000" pitchFamily="2" charset="2"/>
              <a:buChar char="Ø"/>
            </a:pPr>
            <a:r>
              <a:rPr lang="en-US" sz="2000" dirty="0"/>
              <a:t>After students have logged in and the Test Administrator has approved them to begin testing, the test session table at the bottom of the screen will display each student currently logged in to the session.</a:t>
            </a:r>
          </a:p>
          <a:p>
            <a:endParaRPr lang="en-US" sz="24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57</a:t>
            </a:fld>
            <a:endParaRPr lang="en-US" dirty="0"/>
          </a:p>
        </p:txBody>
      </p:sp>
      <p:sp>
        <p:nvSpPr>
          <p:cNvPr id="13" name="Isosceles Triangle 12"/>
          <p:cNvSpPr/>
          <p:nvPr/>
        </p:nvSpPr>
        <p:spPr>
          <a:xfrm rot="16200000">
            <a:off x="1513682" y="5024277"/>
            <a:ext cx="1142999" cy="207963"/>
          </a:xfrm>
          <a:prstGeom prst="triangle">
            <a:avLst>
              <a:gd name="adj" fmla="val 103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04024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4837" cy="1688881"/>
          </a:xfrm>
        </p:spPr>
        <p:txBody>
          <a:bodyPr>
            <a:normAutofit/>
          </a:bodyPr>
          <a:lstStyle/>
          <a:p>
            <a:r>
              <a:rPr lang="en-US" dirty="0"/>
              <a:t>FSA</a:t>
            </a:r>
            <a:br>
              <a:rPr lang="en-US" dirty="0"/>
            </a:br>
            <a:r>
              <a:rPr lang="en-US" dirty="0"/>
              <a:t>Exiting or Logging Out </a:t>
            </a:r>
          </a:p>
        </p:txBody>
      </p:sp>
      <p:sp>
        <p:nvSpPr>
          <p:cNvPr id="3" name="Content Placeholder 2"/>
          <p:cNvSpPr>
            <a:spLocks noGrp="1"/>
          </p:cNvSpPr>
          <p:nvPr>
            <p:ph idx="1"/>
          </p:nvPr>
        </p:nvSpPr>
        <p:spPr>
          <a:xfrm>
            <a:off x="152400" y="1828800"/>
            <a:ext cx="8991600" cy="5029200"/>
          </a:xfrm>
        </p:spPr>
        <p:txBody>
          <a:bodyPr/>
          <a:lstStyle/>
          <a:p>
            <a:r>
              <a:rPr lang="en-US" sz="2000" b="1" dirty="0"/>
              <a:t>In the case of an unintentional exit from the TA Site </a:t>
            </a:r>
            <a:r>
              <a:rPr lang="en-US" sz="2000" dirty="0"/>
              <a:t>caused by a system or computer error (such as the web browser crashing or closing), a network or communication error, power loss, or other event, the 90-minute rule applies. </a:t>
            </a:r>
          </a:p>
          <a:p>
            <a:r>
              <a:rPr lang="en-US" sz="2000" b="1" dirty="0"/>
              <a:t>If you accidentally close the browser while students are still testing, your session will remain open until it times out. </a:t>
            </a:r>
            <a:r>
              <a:rPr lang="en-US" sz="2000" dirty="0"/>
              <a:t>You can open the browser and navigate back to the TA Site. You will be prompted to enter your active Session ID</a:t>
            </a:r>
            <a:r>
              <a:rPr lang="en-US" sz="1800" dirty="0"/>
              <a:t>. </a:t>
            </a:r>
          </a:p>
          <a:p>
            <a:pPr lvl="1">
              <a:spcBef>
                <a:spcPts val="0"/>
              </a:spcBef>
              <a:buFont typeface="Wingdings" panose="05000000000000000000" pitchFamily="2" charset="2"/>
              <a:buChar char="§"/>
            </a:pPr>
            <a:r>
              <a:rPr lang="en-US" sz="2200" b="1" dirty="0">
                <a:solidFill>
                  <a:srgbClr val="FF0000"/>
                </a:solidFill>
              </a:rPr>
              <a:t>Warning: You must remember or write down your active Session ID</a:t>
            </a:r>
            <a:r>
              <a:rPr lang="en-US" sz="2200" b="1" dirty="0"/>
              <a:t>. </a:t>
            </a:r>
            <a:r>
              <a:rPr lang="en-US" sz="2200" dirty="0"/>
              <a:t>If you do not remember your Session ID, you will not be able to enter your active session, and you will need to contact the Help Desk for assistance.</a:t>
            </a:r>
          </a:p>
          <a:p>
            <a:r>
              <a:rPr lang="en-US" sz="2000" b="1" dirty="0"/>
              <a:t>If you unintentionally </a:t>
            </a:r>
            <a:r>
              <a:rPr lang="en-US" sz="2000" b="1" u="sng" dirty="0"/>
              <a:t>log out</a:t>
            </a:r>
            <a:r>
              <a:rPr lang="en-US" sz="2000" b="1" dirty="0"/>
              <a:t> of a TA Site while students are still testing, your session will be stopped, all in-progress tests will be paused, and the students will be logged out</a:t>
            </a:r>
            <a:r>
              <a:rPr lang="en-US" sz="2000" dirty="0"/>
              <a:t>. You cannot resume the original session. You will need to log back in, start a new session, and provide the new Session ID to students who need to log back in and resume testing. 	</a:t>
            </a:r>
          </a:p>
          <a:p>
            <a:pPr lvl="1"/>
            <a:endParaRPr lang="en-US" sz="16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58</a:t>
            </a:fld>
            <a:endParaRPr lang="en-US" dirty="0"/>
          </a:p>
        </p:txBody>
      </p:sp>
    </p:spTree>
    <p:extLst>
      <p:ext uri="{BB962C8B-B14F-4D97-AF65-F5344CB8AC3E}">
        <p14:creationId xmlns:p14="http://schemas.microsoft.com/office/powerpoint/2010/main" val="3585964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143000"/>
          </a:xfrm>
        </p:spPr>
        <p:txBody>
          <a:bodyPr>
            <a:normAutofit/>
          </a:bodyPr>
          <a:lstStyle/>
          <a:p>
            <a:r>
              <a:rPr lang="en-US" dirty="0"/>
              <a:t>FSA</a:t>
            </a:r>
            <a:br>
              <a:rPr lang="en-US" dirty="0"/>
            </a:br>
            <a:r>
              <a:rPr lang="en-US" dirty="0"/>
              <a:t>Timing Out</a:t>
            </a:r>
          </a:p>
        </p:txBody>
      </p:sp>
      <p:sp>
        <p:nvSpPr>
          <p:cNvPr id="3" name="Content Placeholder 2"/>
          <p:cNvSpPr>
            <a:spLocks noGrp="1"/>
          </p:cNvSpPr>
          <p:nvPr>
            <p:ph idx="1"/>
          </p:nvPr>
        </p:nvSpPr>
        <p:spPr>
          <a:xfrm>
            <a:off x="762000" y="1905000"/>
            <a:ext cx="7467600" cy="4800600"/>
          </a:xfrm>
        </p:spPr>
        <p:txBody>
          <a:bodyPr>
            <a:noAutofit/>
          </a:bodyPr>
          <a:lstStyle/>
          <a:p>
            <a:pPr>
              <a:buFont typeface="Wingdings" panose="05000000000000000000" pitchFamily="2" charset="2"/>
              <a:buChar char="Ø"/>
            </a:pPr>
            <a:r>
              <a:rPr lang="en-US" sz="2000" dirty="0"/>
              <a:t>As a security measure, Test Administrators are automatically logged out after 90 minutes of user inactivity </a:t>
            </a:r>
            <a:r>
              <a:rPr lang="en-US" sz="2000" u="sng" dirty="0"/>
              <a:t>and</a:t>
            </a:r>
            <a:r>
              <a:rPr lang="en-US" sz="2000" dirty="0"/>
              <a:t> student inactivity in a test session. This will result in closure of the test session.  </a:t>
            </a:r>
            <a:br>
              <a:rPr lang="en-US" sz="2000" dirty="0"/>
            </a:br>
            <a:r>
              <a:rPr lang="en-US" sz="2000" dirty="0"/>
              <a:t>   </a:t>
            </a:r>
            <a:r>
              <a:rPr lang="en-US" sz="2000" u="sng" dirty="0"/>
              <a:t>Note</a:t>
            </a:r>
            <a:r>
              <a:rPr lang="en-US" sz="2000" dirty="0"/>
              <a:t>:</a:t>
            </a:r>
          </a:p>
          <a:p>
            <a:pPr lvl="2"/>
            <a:r>
              <a:rPr lang="en-US" sz="2000" dirty="0"/>
              <a:t>If a Test Administrator is logged out due to inactivity, the Test Administrator has to create a </a:t>
            </a:r>
            <a:r>
              <a:rPr lang="en-US" sz="2000" b="1" dirty="0">
                <a:solidFill>
                  <a:srgbClr val="FF0000"/>
                </a:solidFill>
              </a:rPr>
              <a:t>NEW</a:t>
            </a:r>
            <a:r>
              <a:rPr lang="en-US" sz="2000" dirty="0"/>
              <a:t> test session and provide another Session ID to allow students to log back into the test.</a:t>
            </a:r>
          </a:p>
          <a:p>
            <a:pPr lvl="2"/>
            <a:r>
              <a:rPr lang="en-US" sz="2000" dirty="0"/>
              <a:t>The Test Administrator should set up the session no earlier than 90 minutes before students begin to test. </a:t>
            </a:r>
          </a:p>
          <a:p>
            <a:pPr lvl="2"/>
            <a:r>
              <a:rPr lang="en-US" sz="2000" dirty="0"/>
              <a:t>Test Administrators will not be logged out as long as students are actively testing.</a:t>
            </a:r>
          </a:p>
          <a:p>
            <a:endParaRPr lang="en-US"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59</a:t>
            </a:fld>
            <a:endParaRPr lang="en-US" dirty="0"/>
          </a:p>
        </p:txBody>
      </p:sp>
    </p:spTree>
    <p:extLst>
      <p:ext uri="{BB962C8B-B14F-4D97-AF65-F5344CB8AC3E}">
        <p14:creationId xmlns:p14="http://schemas.microsoft.com/office/powerpoint/2010/main" val="125005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a:t>
            </a:r>
            <a:br>
              <a:rPr lang="en-US" dirty="0"/>
            </a:br>
            <a:r>
              <a:rPr lang="en-US" dirty="0"/>
              <a:t>Common Login System	</a:t>
            </a:r>
          </a:p>
        </p:txBody>
      </p:sp>
      <p:sp>
        <p:nvSpPr>
          <p:cNvPr id="3" name="Content Placeholder 2"/>
          <p:cNvSpPr>
            <a:spLocks noGrp="1"/>
          </p:cNvSpPr>
          <p:nvPr>
            <p:ph idx="1"/>
          </p:nvPr>
        </p:nvSpPr>
        <p:spPr>
          <a:xfrm>
            <a:off x="304800" y="2057400"/>
            <a:ext cx="5029200" cy="4525963"/>
          </a:xfrm>
        </p:spPr>
        <p:txBody>
          <a:bodyPr/>
          <a:lstStyle/>
          <a:p>
            <a:pPr marL="514350" indent="-514350">
              <a:spcAft>
                <a:spcPts val="600"/>
              </a:spcAft>
              <a:buFont typeface="Arial" pitchFamily="34" charset="0"/>
              <a:buChar char="•"/>
            </a:pPr>
            <a:r>
              <a:rPr lang="en-US" dirty="0">
                <a:latin typeface="Arial" pitchFamily="34" charset="0"/>
                <a:cs typeface="Arial" pitchFamily="34" charset="0"/>
              </a:rPr>
              <a:t>Any FSA system can be accessed from the FSA Portal at </a:t>
            </a:r>
            <a:r>
              <a:rPr lang="en-US" dirty="0">
                <a:latin typeface="Arial" pitchFamily="34" charset="0"/>
                <a:cs typeface="Arial" pitchFamily="34" charset="0"/>
                <a:hlinkClick r:id="rId3"/>
              </a:rPr>
              <a:t>www.FSAssessments.org</a:t>
            </a:r>
            <a:endParaRPr lang="en-US" dirty="0">
              <a:latin typeface="Arial" pitchFamily="34" charset="0"/>
              <a:cs typeface="Arial" pitchFamily="34" charset="0"/>
            </a:endParaRPr>
          </a:p>
          <a:p>
            <a:pPr marL="514350" indent="-514350">
              <a:spcAft>
                <a:spcPts val="600"/>
              </a:spcAft>
              <a:buFont typeface="Arial" pitchFamily="34" charset="0"/>
              <a:buChar char="•"/>
            </a:pPr>
            <a:r>
              <a:rPr lang="en-US" dirty="0">
                <a:latin typeface="Arial" pitchFamily="34" charset="0"/>
                <a:cs typeface="Arial" pitchFamily="34" charset="0"/>
              </a:rPr>
              <a:t>The same username and password can be used for each of the systems</a:t>
            </a:r>
          </a:p>
          <a:p>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6</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05000"/>
            <a:ext cx="1981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634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33400"/>
            <a:ext cx="8839200" cy="1143000"/>
          </a:xfrm>
        </p:spPr>
        <p:txBody>
          <a:bodyPr>
            <a:normAutofit/>
          </a:bodyPr>
          <a:lstStyle/>
          <a:p>
            <a:r>
              <a:rPr lang="en-US" dirty="0"/>
              <a:t>FSA </a:t>
            </a:r>
            <a:br>
              <a:rPr lang="en-US" dirty="0"/>
            </a:br>
            <a:r>
              <a:rPr lang="en-US" dirty="0"/>
              <a:t>Stopping the Test Session </a:t>
            </a:r>
          </a:p>
        </p:txBody>
      </p:sp>
      <p:sp>
        <p:nvSpPr>
          <p:cNvPr id="4" name="Slide Number Placeholder 3"/>
          <p:cNvSpPr>
            <a:spLocks noGrp="1"/>
          </p:cNvSpPr>
          <p:nvPr>
            <p:ph type="sldNum" sz="quarter" idx="12"/>
          </p:nvPr>
        </p:nvSpPr>
        <p:spPr/>
        <p:txBody>
          <a:bodyPr/>
          <a:lstStyle/>
          <a:p>
            <a:fld id="{89E68A67-840E-41CC-BCED-62C4D3E9E886}" type="slidenum">
              <a:rPr lang="en-US" smtClean="0"/>
              <a:pPr/>
              <a:t>60</a:t>
            </a:fld>
            <a:endParaRPr lang="en-US" dirty="0"/>
          </a:p>
        </p:txBody>
      </p:sp>
      <p:sp>
        <p:nvSpPr>
          <p:cNvPr id="6" name="TextBox 5"/>
          <p:cNvSpPr txBox="1"/>
          <p:nvPr/>
        </p:nvSpPr>
        <p:spPr>
          <a:xfrm>
            <a:off x="182880" y="1752600"/>
            <a:ext cx="8755042" cy="372409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Although students’ tests can be resumed, test sessions cannot be resumed. Stopping a session will end the session and automatically pause all active students’ tests in that session. The students will be logged out automatically. </a:t>
            </a:r>
          </a:p>
          <a:p>
            <a:pPr marL="285750" indent="-285750">
              <a:buFont typeface="Arial" panose="020B0604020202020204" pitchFamily="34" charset="0"/>
              <a:buChar char="•"/>
            </a:pPr>
            <a:r>
              <a:rPr lang="en-US" sz="2000" i="1" dirty="0"/>
              <a:t>To stop the test session:</a:t>
            </a:r>
            <a:endParaRPr lang="en-US" sz="2000" dirty="0"/>
          </a:p>
          <a:p>
            <a:pPr marL="800100" lvl="1" indent="-342900">
              <a:spcBef>
                <a:spcPts val="0"/>
              </a:spcBef>
              <a:spcAft>
                <a:spcPts val="0"/>
              </a:spcAft>
              <a:buFont typeface="+mj-lt"/>
              <a:buAutoNum type="arabicPeriod"/>
            </a:pPr>
            <a:r>
              <a:rPr lang="en-US" sz="2000" dirty="0"/>
              <a:t>Click  in the upper right corner of the screen. An “Important!” box will appear, requesting verification to end the session and log students out. </a:t>
            </a:r>
          </a:p>
          <a:p>
            <a:pPr marL="800100" lvl="1" indent="-342900">
              <a:spcBef>
                <a:spcPts val="0"/>
              </a:spcBef>
              <a:spcAft>
                <a:spcPts val="0"/>
              </a:spcAft>
              <a:buFont typeface="+mj-lt"/>
              <a:buAutoNum type="arabicPeriod"/>
            </a:pPr>
            <a:r>
              <a:rPr lang="en-US" sz="2000" dirty="0"/>
              <a:t>Click [</a:t>
            </a:r>
            <a:r>
              <a:rPr lang="en-US" sz="2000" b="1" dirty="0"/>
              <a:t>OK</a:t>
            </a:r>
            <a:r>
              <a:rPr lang="en-US" sz="2000" dirty="0"/>
              <a:t>] to continue. The test session will be closed.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r>
              <a:rPr lang="en-US"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25" y="4628971"/>
            <a:ext cx="283195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5764" y="5657671"/>
            <a:ext cx="8357235" cy="1200329"/>
          </a:xfrm>
          <a:prstGeom prst="rect">
            <a:avLst/>
          </a:prstGeom>
          <a:noFill/>
        </p:spPr>
        <p:txBody>
          <a:bodyPr wrap="square" rtlCol="0">
            <a:spAutoFit/>
          </a:bodyPr>
          <a:lstStyle/>
          <a:p>
            <a:pPr algn="just"/>
            <a:r>
              <a:rPr lang="en-US" b="1" dirty="0">
                <a:solidFill>
                  <a:srgbClr val="FF0000"/>
                </a:solidFill>
              </a:rPr>
              <a:t>Alert: </a:t>
            </a:r>
            <a:r>
              <a:rPr lang="en-US" dirty="0">
                <a:solidFill>
                  <a:srgbClr val="FF0000"/>
                </a:solidFill>
              </a:rPr>
              <a:t>Because test sessions cannot be resumed, you will need to create a new session if your session has been stopped and there are students who need to complete their test. </a:t>
            </a:r>
            <a:r>
              <a:rPr lang="en-US" dirty="0"/>
              <a:t>When you start a new session, give the new Session ID to your students so that they can log in and resume testing.</a:t>
            </a:r>
          </a:p>
        </p:txBody>
      </p:sp>
    </p:spTree>
    <p:extLst>
      <p:ext uri="{BB962C8B-B14F-4D97-AF65-F5344CB8AC3E}">
        <p14:creationId xmlns:p14="http://schemas.microsoft.com/office/powerpoint/2010/main" val="3857312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33400"/>
            <a:ext cx="8839200" cy="1143000"/>
          </a:xfrm>
        </p:spPr>
        <p:txBody>
          <a:bodyPr>
            <a:normAutofit/>
          </a:bodyPr>
          <a:lstStyle/>
          <a:p>
            <a:r>
              <a:rPr lang="en-US" dirty="0"/>
              <a:t>FSA </a:t>
            </a:r>
            <a:br>
              <a:rPr lang="en-US" dirty="0"/>
            </a:br>
            <a:r>
              <a:rPr lang="en-US" dirty="0"/>
              <a:t>Ending a Test Session </a:t>
            </a:r>
          </a:p>
        </p:txBody>
      </p:sp>
      <p:sp>
        <p:nvSpPr>
          <p:cNvPr id="4" name="Slide Number Placeholder 3"/>
          <p:cNvSpPr>
            <a:spLocks noGrp="1"/>
          </p:cNvSpPr>
          <p:nvPr>
            <p:ph type="sldNum" sz="quarter" idx="12"/>
          </p:nvPr>
        </p:nvSpPr>
        <p:spPr/>
        <p:txBody>
          <a:bodyPr/>
          <a:lstStyle/>
          <a:p>
            <a:fld id="{89E68A67-840E-41CC-BCED-62C4D3E9E886}" type="slidenum">
              <a:rPr lang="en-US" smtClean="0"/>
              <a:pPr/>
              <a:t>61</a:t>
            </a:fld>
            <a:endParaRPr lang="en-US" dirty="0"/>
          </a:p>
        </p:txBody>
      </p:sp>
      <p:sp>
        <p:nvSpPr>
          <p:cNvPr id="6" name="TextBox 5"/>
          <p:cNvSpPr txBox="1"/>
          <p:nvPr/>
        </p:nvSpPr>
        <p:spPr>
          <a:xfrm>
            <a:off x="182880" y="1752600"/>
            <a:ext cx="8755042" cy="5909310"/>
          </a:xfrm>
          <a:prstGeom prst="rect">
            <a:avLst/>
          </a:prstGeom>
          <a:noFill/>
        </p:spPr>
        <p:txBody>
          <a:bodyPr wrap="square" rtlCol="0">
            <a:spAutoFit/>
          </a:bodyPr>
          <a:lstStyle/>
          <a:p>
            <a:r>
              <a:rPr lang="en-US" sz="1900" b="1" dirty="0"/>
              <a:t>Ending Session 1/Day 1 of Testing:</a:t>
            </a:r>
          </a:p>
          <a:p>
            <a:pPr marL="285750" indent="-285750">
              <a:buFont typeface="Arial" panose="020B0604020202020204" pitchFamily="34" charset="0"/>
              <a:buChar char="•"/>
            </a:pPr>
            <a:r>
              <a:rPr lang="en-US" sz="1900" dirty="0"/>
              <a:t>After students finish responding in Session 1 and have reviewed their answers, students will click  </a:t>
            </a:r>
            <a:r>
              <a:rPr lang="en-US" sz="1900" b="1" dirty="0"/>
              <a:t>END SESSION  </a:t>
            </a:r>
            <a:r>
              <a:rPr lang="en-US" sz="1900" dirty="0"/>
              <a:t>on the Review screen and then selecting “Yes” on the pop-up message. </a:t>
            </a:r>
          </a:p>
          <a:p>
            <a:pPr marL="285750" indent="-285750">
              <a:buFont typeface="Arial" panose="020B0604020202020204" pitchFamily="34" charset="0"/>
              <a:buChar char="•"/>
            </a:pPr>
            <a:r>
              <a:rPr lang="en-US" sz="1900" dirty="0"/>
              <a:t>After all students are finished testing or after the test session is ended, Test Administrators will click the </a:t>
            </a:r>
            <a:r>
              <a:rPr lang="en-US" sz="1900" b="1" dirty="0"/>
              <a:t>STOP </a:t>
            </a:r>
            <a:r>
              <a:rPr lang="en-US" sz="1900" dirty="0"/>
              <a:t>button. </a:t>
            </a:r>
            <a:r>
              <a:rPr lang="en-US" sz="1900" dirty="0">
                <a:solidFill>
                  <a:srgbClr val="000000"/>
                </a:solidFill>
                <a:cs typeface="Franklin Gothic Book" pitchFamily="34" charset="0"/>
              </a:rPr>
              <a:t>An </a:t>
            </a:r>
            <a:r>
              <a:rPr lang="en-US" sz="1900" b="1" dirty="0">
                <a:solidFill>
                  <a:srgbClr val="000000"/>
                </a:solidFill>
                <a:cs typeface="Franklin Gothic Book" pitchFamily="34" charset="0"/>
              </a:rPr>
              <a:t>“Important!”</a:t>
            </a:r>
            <a:r>
              <a:rPr lang="en-US" sz="1900" dirty="0">
                <a:solidFill>
                  <a:srgbClr val="000000"/>
                </a:solidFill>
                <a:cs typeface="Franklin Gothic Book" pitchFamily="34" charset="0"/>
              </a:rPr>
              <a:t> box will appear, requesting verification to end the session and log students out.  Click “OK” to continue. The test session will be closed.</a:t>
            </a:r>
          </a:p>
          <a:p>
            <a:endParaRPr lang="en-US" sz="1900" dirty="0">
              <a:solidFill>
                <a:srgbClr val="000000"/>
              </a:solidFill>
              <a:cs typeface="Franklin Gothic Book" pitchFamily="34" charset="0"/>
            </a:endParaRPr>
          </a:p>
          <a:p>
            <a:r>
              <a:rPr lang="en-US" sz="1900" b="1" dirty="0"/>
              <a:t>Ending Session 2/Day 2 of Testing:</a:t>
            </a:r>
          </a:p>
          <a:p>
            <a:r>
              <a:rPr lang="en-US" sz="1900" dirty="0"/>
              <a:t>*Note on Session 2/Day 2 TAs will create a new test session, system will generate a new session ID, and students will log into the test. Students should select to resume the test with the segmented arrow.</a:t>
            </a:r>
          </a:p>
          <a:p>
            <a:pPr marL="285750" indent="-285750">
              <a:buFont typeface="Arial" panose="020B0604020202020204" pitchFamily="34" charset="0"/>
              <a:buChar char="•"/>
            </a:pPr>
            <a:r>
              <a:rPr lang="en-US" sz="1900" dirty="0"/>
              <a:t>After students finish responding to Session 2, students will click </a:t>
            </a:r>
            <a:r>
              <a:rPr lang="en-US" sz="1900" b="1" dirty="0"/>
              <a:t>END TEST</a:t>
            </a:r>
            <a:r>
              <a:rPr lang="en-US" sz="1900" dirty="0"/>
              <a:t>.</a:t>
            </a:r>
            <a:r>
              <a:rPr lang="en-US" sz="1900" b="1" dirty="0"/>
              <a:t> </a:t>
            </a:r>
            <a:r>
              <a:rPr lang="en-US" sz="1900" dirty="0"/>
              <a:t>They will review their responses and then click </a:t>
            </a:r>
            <a:r>
              <a:rPr lang="en-US" sz="1900" b="1" dirty="0"/>
              <a:t>Submit Test</a:t>
            </a:r>
            <a:r>
              <a:rPr lang="en-US" sz="1900" dirty="0"/>
              <a:t>.</a:t>
            </a:r>
            <a:r>
              <a:rPr lang="en-US" sz="1900" b="1" dirty="0"/>
              <a:t> </a:t>
            </a:r>
            <a:endParaRPr lang="en-US" sz="1900" dirty="0"/>
          </a:p>
          <a:p>
            <a:pPr marL="285750" lvl="3" indent="-285750">
              <a:buFont typeface="Arial" panose="020B0604020202020204" pitchFamily="34" charset="0"/>
              <a:buChar char="•"/>
            </a:pPr>
            <a:r>
              <a:rPr lang="en-US" sz="1900" dirty="0"/>
              <a:t>After all students are finished testing or after the test session is ended, Test Administrators will click the </a:t>
            </a:r>
            <a:r>
              <a:rPr lang="en-US" sz="1900" b="1" dirty="0"/>
              <a:t>STOP </a:t>
            </a:r>
            <a:r>
              <a:rPr lang="en-US" sz="1900" dirty="0"/>
              <a:t>button.</a:t>
            </a:r>
            <a:endParaRPr lang="en-US" sz="1900" dirty="0">
              <a:solidFill>
                <a:srgbClr val="000000"/>
              </a:solidFill>
              <a:cs typeface="Franklin Gothic Book"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3805500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579" y="4487926"/>
            <a:ext cx="6731000"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79" y="3880324"/>
            <a:ext cx="5980125" cy="37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940" y="3168750"/>
            <a:ext cx="7448550" cy="51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591" y="2440334"/>
            <a:ext cx="7423247" cy="47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8714" y="609600"/>
            <a:ext cx="8763001" cy="987426"/>
          </a:xfrm>
        </p:spPr>
        <p:txBody>
          <a:bodyPr>
            <a:noAutofit/>
          </a:bodyPr>
          <a:lstStyle/>
          <a:p>
            <a:r>
              <a:rPr lang="en-US" dirty="0"/>
              <a:t>FSA </a:t>
            </a:r>
            <a:br>
              <a:rPr lang="en-US" dirty="0"/>
            </a:br>
            <a:r>
              <a:rPr lang="en-US" dirty="0"/>
              <a:t>Using Participation Report</a:t>
            </a:r>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62</a:t>
            </a:fld>
            <a:endParaRPr lang="en-US" dirty="0">
              <a:solidFill>
                <a:prstClr val="black">
                  <a:tint val="75000"/>
                </a:prstClr>
              </a:solidFill>
            </a:endParaRPr>
          </a:p>
        </p:txBody>
      </p:sp>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652" y="6019224"/>
            <a:ext cx="73437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916" y="5360478"/>
            <a:ext cx="72294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1"/>
          <p:cNvSpPr>
            <a:spLocks noGrp="1"/>
          </p:cNvSpPr>
          <p:nvPr>
            <p:ph idx="1"/>
          </p:nvPr>
        </p:nvSpPr>
        <p:spPr>
          <a:xfrm>
            <a:off x="0" y="1828800"/>
            <a:ext cx="9144000" cy="5029200"/>
          </a:xfrm>
          <a:ln>
            <a:noFill/>
          </a:ln>
        </p:spPr>
        <p:txBody>
          <a:bodyPr>
            <a:normAutofit/>
          </a:bodyPr>
          <a:lstStyle/>
          <a:p>
            <a:pPr>
              <a:buNone/>
            </a:pPr>
            <a:r>
              <a:rPr lang="en-US" sz="1800" dirty="0"/>
              <a:t>Common examples of </a:t>
            </a:r>
            <a:r>
              <a:rPr lang="en-US" sz="1800" b="1" dirty="0"/>
              <a:t>Participation Report </a:t>
            </a:r>
            <a:r>
              <a:rPr lang="en-US" sz="1800" dirty="0"/>
              <a:t>cases:</a:t>
            </a:r>
          </a:p>
          <a:p>
            <a:pPr>
              <a:spcBef>
                <a:spcPts val="0"/>
              </a:spcBef>
            </a:pPr>
            <a:endParaRPr lang="en-US" sz="1800" dirty="0"/>
          </a:p>
          <a:p>
            <a:pPr>
              <a:spcBef>
                <a:spcPts val="0"/>
              </a:spcBef>
            </a:pPr>
            <a:r>
              <a:rPr lang="en-US" sz="1800" dirty="0"/>
              <a:t>Which students have not yet tested?</a:t>
            </a:r>
          </a:p>
          <a:p>
            <a:pPr marL="0" indent="0">
              <a:spcBef>
                <a:spcPts val="0"/>
              </a:spcBef>
              <a:buNone/>
            </a:pPr>
            <a:endParaRPr lang="en-US" sz="1800" dirty="0"/>
          </a:p>
          <a:p>
            <a:pPr marL="0" indent="0">
              <a:spcBef>
                <a:spcPts val="0"/>
              </a:spcBef>
              <a:buNone/>
            </a:pPr>
            <a:endParaRPr lang="en-US" sz="1800" dirty="0"/>
          </a:p>
          <a:p>
            <a:pPr>
              <a:spcBef>
                <a:spcPts val="0"/>
              </a:spcBef>
            </a:pPr>
            <a:r>
              <a:rPr lang="en-US" sz="1800" dirty="0"/>
              <a:t>Which students have started but not yet completed their test?</a:t>
            </a:r>
          </a:p>
          <a:p>
            <a:pPr>
              <a:spcBef>
                <a:spcPts val="0"/>
              </a:spcBef>
            </a:pPr>
            <a:endParaRPr lang="en-US" sz="1800" dirty="0"/>
          </a:p>
          <a:p>
            <a:pPr>
              <a:spcBef>
                <a:spcPts val="0"/>
              </a:spcBef>
            </a:pPr>
            <a:endParaRPr lang="en-US" sz="1800" dirty="0"/>
          </a:p>
          <a:p>
            <a:pPr>
              <a:spcBef>
                <a:spcPts val="0"/>
              </a:spcBef>
            </a:pPr>
            <a:r>
              <a:rPr lang="en-US" sz="1800" dirty="0"/>
              <a:t>Which students have paused tests?</a:t>
            </a:r>
          </a:p>
          <a:p>
            <a:pPr>
              <a:spcBef>
                <a:spcPts val="0"/>
              </a:spcBef>
            </a:pPr>
            <a:endParaRPr lang="en-US" sz="1800" dirty="0"/>
          </a:p>
          <a:p>
            <a:pPr>
              <a:spcBef>
                <a:spcPts val="0"/>
              </a:spcBef>
            </a:pPr>
            <a:endParaRPr lang="en-US" sz="1800" dirty="0"/>
          </a:p>
          <a:p>
            <a:pPr>
              <a:spcBef>
                <a:spcPts val="0"/>
              </a:spcBef>
            </a:pPr>
            <a:r>
              <a:rPr lang="en-US" sz="1800" dirty="0"/>
              <a:t>Did every student in a test session (Session ID or TA Name complete their test)?</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r>
              <a:rPr lang="en-US" sz="1800" dirty="0"/>
              <a:t>Which students have not completed?</a:t>
            </a:r>
          </a:p>
          <a:p>
            <a:pPr>
              <a:spcBef>
                <a:spcPts val="0"/>
              </a:spcBef>
            </a:pPr>
            <a:endParaRPr lang="en-US" sz="1800" dirty="0"/>
          </a:p>
          <a:p>
            <a:pPr>
              <a:spcBef>
                <a:spcPts val="0"/>
              </a:spcBef>
            </a:pPr>
            <a:endParaRPr lang="en-US" sz="1800" dirty="0"/>
          </a:p>
          <a:p>
            <a:pPr>
              <a:spcBef>
                <a:spcPts val="0"/>
              </a:spcBef>
            </a:pPr>
            <a:r>
              <a:rPr lang="en-US" sz="1800" dirty="0"/>
              <a:t>Which student have completed?</a:t>
            </a:r>
          </a:p>
          <a:p>
            <a:pPr marL="0" indent="0">
              <a:spcBef>
                <a:spcPts val="0"/>
              </a:spcBef>
              <a:buNone/>
            </a:pPr>
            <a:endParaRPr lang="en-US" sz="2000" dirty="0"/>
          </a:p>
          <a:p>
            <a:pPr marL="0" indent="0">
              <a:buNone/>
            </a:pPr>
            <a:endParaRPr lang="en-US" sz="2000" dirty="0"/>
          </a:p>
        </p:txBody>
      </p:sp>
    </p:spTree>
    <p:extLst>
      <p:ext uri="{BB962C8B-B14F-4D97-AF65-F5344CB8AC3E}">
        <p14:creationId xmlns:p14="http://schemas.microsoft.com/office/powerpoint/2010/main" val="1020861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9442"/>
            <a:ext cx="8915400" cy="1295400"/>
          </a:xfrm>
        </p:spPr>
        <p:txBody>
          <a:bodyPr>
            <a:noAutofit/>
          </a:bodyPr>
          <a:lstStyle/>
          <a:p>
            <a:r>
              <a:rPr lang="en-US" dirty="0"/>
              <a:t>FSA </a:t>
            </a:r>
            <a:br>
              <a:rPr lang="en-US" dirty="0"/>
            </a:br>
            <a:r>
              <a:rPr lang="en-US" dirty="0"/>
              <a:t>Participation Report Results </a:t>
            </a:r>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63</a:t>
            </a:fld>
            <a:endParaRPr lang="en-US" dirty="0">
              <a:solidFill>
                <a:prstClr val="black">
                  <a:tint val="75000"/>
                </a:prstClr>
              </a:solidFill>
            </a:endParaRPr>
          </a:p>
        </p:txBody>
      </p:sp>
      <p:sp>
        <p:nvSpPr>
          <p:cNvPr id="3" name="TextBox 2"/>
          <p:cNvSpPr txBox="1"/>
          <p:nvPr/>
        </p:nvSpPr>
        <p:spPr>
          <a:xfrm>
            <a:off x="76200" y="1844842"/>
            <a:ext cx="9067800" cy="923330"/>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Example of a </a:t>
            </a:r>
            <a:r>
              <a:rPr lang="en-US" b="1" dirty="0"/>
              <a:t>Participation Report. </a:t>
            </a:r>
            <a:r>
              <a:rPr lang="en-US" dirty="0"/>
              <a:t>These reports can be used to keep track of Test Participation.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89" y="2895600"/>
            <a:ext cx="7011419" cy="2945692"/>
          </a:xfrm>
          <a:prstGeom prst="rect">
            <a:avLst/>
          </a:prstGeom>
        </p:spPr>
      </p:pic>
    </p:spTree>
    <p:extLst>
      <p:ext uri="{BB962C8B-B14F-4D97-AF65-F5344CB8AC3E}">
        <p14:creationId xmlns:p14="http://schemas.microsoft.com/office/powerpoint/2010/main" val="1520376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447800"/>
          </a:xfrm>
        </p:spPr>
        <p:txBody>
          <a:bodyPr>
            <a:noAutofit/>
          </a:bodyPr>
          <a:lstStyle/>
          <a:p>
            <a:r>
              <a:rPr lang="en-US" dirty="0"/>
              <a:t>FSA </a:t>
            </a:r>
            <a:br>
              <a:rPr lang="en-US" dirty="0"/>
            </a:br>
            <a:r>
              <a:rPr lang="en-US" dirty="0"/>
              <a:t>Test Completion Rates</a:t>
            </a:r>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64</a:t>
            </a:fld>
            <a:endParaRPr lang="en-US" dirty="0">
              <a:solidFill>
                <a:prstClr val="black">
                  <a:tint val="75000"/>
                </a:prstClr>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5019675" cy="2200275"/>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990600" y="1828800"/>
            <a:ext cx="7162800" cy="1015663"/>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The </a:t>
            </a:r>
            <a:r>
              <a:rPr lang="en-US" sz="2000" b="1" dirty="0"/>
              <a:t>Test Completion Rates </a:t>
            </a:r>
            <a:r>
              <a:rPr lang="en-US" sz="2000" dirty="0"/>
              <a:t>screen offers a high-level view of how many students have started and completed tests. </a:t>
            </a:r>
          </a:p>
        </p:txBody>
      </p:sp>
    </p:spTree>
    <p:extLst>
      <p:ext uri="{BB962C8B-B14F-4D97-AF65-F5344CB8AC3E}">
        <p14:creationId xmlns:p14="http://schemas.microsoft.com/office/powerpoint/2010/main" val="3495158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0" y="2057400"/>
            <a:ext cx="8701216" cy="4765589"/>
          </a:xfrm>
        </p:spPr>
        <p:txBody>
          <a:bodyPr>
            <a:normAutofit/>
          </a:bodyPr>
          <a:lstStyle/>
          <a:p>
            <a:pPr lvl="1">
              <a:lnSpc>
                <a:spcPct val="120000"/>
              </a:lnSpc>
              <a:buFont typeface="Arial" panose="020B0604020202020204" pitchFamily="34" charset="0"/>
              <a:buChar char="•"/>
            </a:pPr>
            <a:r>
              <a:rPr lang="en-US" sz="1700" b="1" dirty="0"/>
              <a:t>FSA Practice Tests (CBT)</a:t>
            </a:r>
            <a:r>
              <a:rPr lang="en-US" sz="1700" dirty="0"/>
              <a:t> are intended to provide students, parents, and educators with an opportunity to become familiar with the item types and functionality of the new computer-based (CBT) platform produced by AIR.</a:t>
            </a:r>
          </a:p>
          <a:p>
            <a:pPr lvl="2">
              <a:lnSpc>
                <a:spcPct val="120000"/>
              </a:lnSpc>
              <a:buFont typeface="Wingdings" panose="05000000000000000000" pitchFamily="2" charset="2"/>
              <a:buChar char="§"/>
            </a:pPr>
            <a:r>
              <a:rPr lang="en-US" sz="1700" dirty="0"/>
              <a:t>Sample items for different grade levels and subject areas are available for the following:  </a:t>
            </a:r>
          </a:p>
          <a:p>
            <a:pPr lvl="3">
              <a:lnSpc>
                <a:spcPct val="120000"/>
              </a:lnSpc>
              <a:spcBef>
                <a:spcPts val="0"/>
              </a:spcBef>
              <a:spcAft>
                <a:spcPts val="0"/>
              </a:spcAft>
              <a:buFont typeface="Wingdings" panose="05000000000000000000" pitchFamily="2" charset="2"/>
              <a:buChar char="Ø"/>
            </a:pPr>
            <a:r>
              <a:rPr lang="en-US" sz="1700" dirty="0"/>
              <a:t>Grades 3-10 FSA ELA (Reading, Language, and Listening) </a:t>
            </a:r>
          </a:p>
          <a:p>
            <a:pPr lvl="3">
              <a:lnSpc>
                <a:spcPct val="120000"/>
              </a:lnSpc>
              <a:spcBef>
                <a:spcPts val="0"/>
              </a:spcBef>
              <a:spcAft>
                <a:spcPts val="0"/>
              </a:spcAft>
              <a:buFont typeface="Wingdings" panose="05000000000000000000" pitchFamily="2" charset="2"/>
              <a:buChar char="Ø"/>
            </a:pPr>
            <a:r>
              <a:rPr lang="en-US" sz="1700" dirty="0"/>
              <a:t>Grades 8-10 FSA ELA Writing Component (CBT)  </a:t>
            </a:r>
          </a:p>
          <a:p>
            <a:pPr lvl="3">
              <a:lnSpc>
                <a:spcPct val="120000"/>
              </a:lnSpc>
              <a:spcBef>
                <a:spcPts val="0"/>
              </a:spcBef>
              <a:spcAft>
                <a:spcPts val="0"/>
              </a:spcAft>
              <a:buFont typeface="Wingdings" panose="05000000000000000000" pitchFamily="2" charset="2"/>
              <a:buChar char="Ø"/>
            </a:pPr>
            <a:r>
              <a:rPr lang="en-US" sz="1700" dirty="0"/>
              <a:t>Grades 3-8 FSA Mathematics </a:t>
            </a:r>
          </a:p>
          <a:p>
            <a:pPr lvl="3">
              <a:lnSpc>
                <a:spcPct val="120000"/>
              </a:lnSpc>
              <a:spcBef>
                <a:spcPts val="0"/>
              </a:spcBef>
              <a:spcAft>
                <a:spcPts val="0"/>
              </a:spcAft>
              <a:buFont typeface="Wingdings" panose="05000000000000000000" pitchFamily="2" charset="2"/>
              <a:buChar char="Ø"/>
            </a:pPr>
            <a:r>
              <a:rPr lang="en-US" sz="1700" dirty="0"/>
              <a:t>FSA EOC (Algebra 1, Geometry, Algebra 2)</a:t>
            </a:r>
          </a:p>
          <a:p>
            <a:pPr lvl="2">
              <a:lnSpc>
                <a:spcPct val="120000"/>
              </a:lnSpc>
              <a:buFont typeface="Wingdings" panose="05000000000000000000" pitchFamily="2" charset="2"/>
              <a:buChar char="§"/>
            </a:pPr>
            <a:r>
              <a:rPr lang="en-US" sz="1700" dirty="0"/>
              <a:t>The ratio/percentage of items of each item type in the practice tests is NOT representative of the ratio/percentage of items of each that will appear in the operational tests. </a:t>
            </a:r>
          </a:p>
          <a:p>
            <a:pPr lvl="1">
              <a:lnSpc>
                <a:spcPct val="120000"/>
              </a:lnSpc>
              <a:buFont typeface="Wingdings" panose="05000000000000000000" pitchFamily="2" charset="2"/>
              <a:buChar char="§"/>
            </a:pPr>
            <a:r>
              <a:rPr lang="en-US" sz="1700" i="1" dirty="0"/>
              <a:t>See the Practice Tests Quick Guide and Answer Keys posted on the FSA Portal.</a:t>
            </a:r>
          </a:p>
          <a:p>
            <a:pPr lvl="1" eaLnBrk="1" hangingPunct="1">
              <a:lnSpc>
                <a:spcPct val="90000"/>
              </a:lnSpc>
              <a:spcAft>
                <a:spcPts val="300"/>
              </a:spcAft>
            </a:pPr>
            <a:endParaRPr lang="en-US" dirty="0">
              <a:latin typeface="Tahoma" pitchFamily="34" charset="0"/>
              <a:cs typeface="Tahoma" pitchFamily="34" charset="0"/>
            </a:endParaRPr>
          </a:p>
          <a:p>
            <a:pPr eaLnBrk="1" hangingPunct="1">
              <a:lnSpc>
                <a:spcPct val="90000"/>
              </a:lnSpc>
              <a:spcAft>
                <a:spcPts val="300"/>
              </a:spcAft>
              <a:buFontTx/>
              <a:buNone/>
            </a:pPr>
            <a:endParaRPr lang="en-US" sz="1600" dirty="0"/>
          </a:p>
        </p:txBody>
      </p:sp>
      <p:sp>
        <p:nvSpPr>
          <p:cNvPr id="3074" name="Title 5"/>
          <p:cNvSpPr>
            <a:spLocks noGrp="1"/>
          </p:cNvSpPr>
          <p:nvPr>
            <p:ph type="title" idx="4294967295"/>
          </p:nvPr>
        </p:nvSpPr>
        <p:spPr>
          <a:xfrm>
            <a:off x="76200" y="228600"/>
            <a:ext cx="4229100" cy="1943100"/>
          </a:xfrm>
        </p:spPr>
        <p:txBody>
          <a:bodyPr>
            <a:normAutofit/>
          </a:bodyPr>
          <a:lstStyle/>
          <a:p>
            <a:r>
              <a:rPr lang="en-US" sz="4400" dirty="0">
                <a:solidFill>
                  <a:schemeClr val="tx1"/>
                </a:solidFill>
              </a:rPr>
              <a:t>FSA</a:t>
            </a:r>
            <a:br>
              <a:rPr lang="en-US" sz="4400" dirty="0">
                <a:solidFill>
                  <a:schemeClr val="tx1"/>
                </a:solidFill>
              </a:rPr>
            </a:br>
            <a:r>
              <a:rPr lang="en-US" sz="4400" dirty="0">
                <a:solidFill>
                  <a:schemeClr val="tx1"/>
                </a:solidFill>
              </a:rPr>
              <a:t>Training Tests   </a:t>
            </a:r>
          </a:p>
        </p:txBody>
      </p:sp>
      <p:pic>
        <p:nvPicPr>
          <p:cNvPr id="5" name="Picture 4"/>
          <p:cNvPicPr/>
          <p:nvPr/>
        </p:nvPicPr>
        <p:blipFill>
          <a:blip r:embed="rId3"/>
          <a:stretch>
            <a:fillRect/>
          </a:stretch>
        </p:blipFill>
        <p:spPr>
          <a:xfrm>
            <a:off x="5324475" y="0"/>
            <a:ext cx="3819525" cy="1981200"/>
          </a:xfrm>
          <a:prstGeom prst="rect">
            <a:avLst/>
          </a:prstGeom>
        </p:spPr>
      </p:pic>
    </p:spTree>
    <p:extLst>
      <p:ext uri="{BB962C8B-B14F-4D97-AF65-F5344CB8AC3E}">
        <p14:creationId xmlns:p14="http://schemas.microsoft.com/office/powerpoint/2010/main" val="3768468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839200" cy="1676400"/>
          </a:xfrm>
        </p:spPr>
        <p:txBody>
          <a:bodyPr>
            <a:noAutofit/>
          </a:bodyPr>
          <a:lstStyle/>
          <a:p>
            <a:r>
              <a:rPr lang="en-US" dirty="0"/>
              <a:t>Other Resources</a:t>
            </a:r>
            <a:br>
              <a:rPr lang="en-US" dirty="0"/>
            </a:br>
            <a:r>
              <a:rPr lang="en-US" dirty="0"/>
              <a:t>for FSA Test Administrations</a:t>
            </a:r>
          </a:p>
        </p:txBody>
      </p:sp>
      <p:sp>
        <p:nvSpPr>
          <p:cNvPr id="4" name="Slide Number Placeholder 3"/>
          <p:cNvSpPr>
            <a:spLocks noGrp="1"/>
          </p:cNvSpPr>
          <p:nvPr>
            <p:ph type="sldNum" sz="quarter" idx="4"/>
          </p:nvPr>
        </p:nvSpPr>
        <p:spPr/>
        <p:txBody>
          <a:bodyPr/>
          <a:lstStyle/>
          <a:p>
            <a:fld id="{82971C03-E4FD-42A6-B2D5-624439E425B5}" type="slidenum">
              <a:rPr lang="en-US" smtClean="0"/>
              <a:pPr/>
              <a:t>66</a:t>
            </a:fld>
            <a:endParaRPr lang="en-US" dirty="0"/>
          </a:p>
        </p:txBody>
      </p:sp>
      <p:sp>
        <p:nvSpPr>
          <p:cNvPr id="2" name="TextBox 1"/>
          <p:cNvSpPr txBox="1"/>
          <p:nvPr/>
        </p:nvSpPr>
        <p:spPr>
          <a:xfrm>
            <a:off x="222739" y="2057400"/>
            <a:ext cx="4114799" cy="48936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TDS Quick Guide </a:t>
            </a:r>
          </a:p>
          <a:p>
            <a:pPr marL="285750" indent="-285750">
              <a:spcBef>
                <a:spcPts val="600"/>
              </a:spcBef>
              <a:buFont typeface="Arial" panose="020B0604020202020204" pitchFamily="34" charset="0"/>
              <a:buChar char="•"/>
            </a:pPr>
            <a:r>
              <a:rPr lang="en-US" dirty="0"/>
              <a:t>TIDE Quick Guide </a:t>
            </a:r>
          </a:p>
          <a:p>
            <a:pPr marL="285750" indent="-285750">
              <a:spcBef>
                <a:spcPts val="600"/>
              </a:spcBef>
              <a:buFont typeface="Arial" panose="020B0604020202020204" pitchFamily="34" charset="0"/>
              <a:buChar char="•"/>
            </a:pPr>
            <a:r>
              <a:rPr lang="en-US" dirty="0"/>
              <a:t>TIDE User Guide </a:t>
            </a:r>
          </a:p>
          <a:p>
            <a:pPr marL="285750" indent="-285750">
              <a:spcBef>
                <a:spcPts val="600"/>
              </a:spcBef>
              <a:buFont typeface="Arial" panose="020B0604020202020204" pitchFamily="34" charset="0"/>
              <a:buChar char="•"/>
            </a:pPr>
            <a:r>
              <a:rPr lang="en-US" dirty="0"/>
              <a:t>TIDE Online Training Module</a:t>
            </a:r>
          </a:p>
          <a:p>
            <a:pPr marL="285750" indent="-285750">
              <a:spcBef>
                <a:spcPts val="600"/>
              </a:spcBef>
              <a:buFont typeface="Arial" panose="020B0604020202020204" pitchFamily="34" charset="0"/>
              <a:buChar char="•"/>
            </a:pPr>
            <a:r>
              <a:rPr lang="en-US" dirty="0"/>
              <a:t>Test Administrator Interface &amp; Student Interface Presentation </a:t>
            </a:r>
            <a:r>
              <a:rPr lang="en-US" cap="all" dirty="0"/>
              <a:t> </a:t>
            </a:r>
          </a:p>
          <a:p>
            <a:pPr marL="285750" indent="-285750">
              <a:spcBef>
                <a:spcPts val="600"/>
              </a:spcBef>
              <a:buFont typeface="Arial" panose="020B0604020202020204" pitchFamily="34" charset="0"/>
              <a:buChar char="•"/>
            </a:pPr>
            <a:r>
              <a:rPr lang="en-US" dirty="0"/>
              <a:t>Test Administrator User Guide</a:t>
            </a:r>
          </a:p>
          <a:p>
            <a:pPr marL="285750" indent="-285750">
              <a:spcBef>
                <a:spcPts val="600"/>
              </a:spcBef>
              <a:buFont typeface="Arial" panose="020B0604020202020204" pitchFamily="34" charset="0"/>
              <a:buChar char="•"/>
            </a:pPr>
            <a:r>
              <a:rPr lang="en-US" dirty="0"/>
              <a:t>TA Certification Course</a:t>
            </a:r>
          </a:p>
          <a:p>
            <a:pPr marL="285750" indent="-285750">
              <a:spcBef>
                <a:spcPts val="600"/>
              </a:spcBef>
              <a:buFont typeface="Arial" panose="020B0604020202020204" pitchFamily="34" charset="0"/>
              <a:buChar char="•"/>
            </a:pPr>
            <a:r>
              <a:rPr lang="en-US" dirty="0"/>
              <a:t>Practice Tests User Guide</a:t>
            </a:r>
          </a:p>
          <a:p>
            <a:pPr marL="285750" indent="-285750">
              <a:spcBef>
                <a:spcPts val="600"/>
              </a:spcBef>
              <a:buFont typeface="Arial" panose="020B0604020202020204" pitchFamily="34" charset="0"/>
              <a:buChar char="•"/>
            </a:pPr>
            <a:r>
              <a:rPr lang="en-US" dirty="0"/>
              <a:t>Practice Tests Quick Guide</a:t>
            </a:r>
          </a:p>
          <a:p>
            <a:pPr marL="285750" indent="-285750">
              <a:spcBef>
                <a:spcPts val="600"/>
              </a:spcBef>
              <a:buFont typeface="Arial" panose="020B0604020202020204" pitchFamily="34" charset="0"/>
              <a:buChar char="•"/>
            </a:pPr>
            <a:r>
              <a:rPr lang="en-US" dirty="0"/>
              <a:t>AVA User Guide</a:t>
            </a:r>
          </a:p>
          <a:p>
            <a:pPr marL="285750" indent="-285750">
              <a:spcBef>
                <a:spcPts val="600"/>
              </a:spcBef>
              <a:buFont typeface="Arial" panose="020B0604020202020204" pitchFamily="34" charset="0"/>
              <a:buChar char="•"/>
            </a:pPr>
            <a:r>
              <a:rPr lang="en-US" dirty="0"/>
              <a:t>FSA Reporting System User Guide</a:t>
            </a:r>
          </a:p>
          <a:p>
            <a:pPr marL="285750" indent="-285750">
              <a:spcBef>
                <a:spcPts val="600"/>
              </a:spcBef>
              <a:buFont typeface="Arial" panose="020B0604020202020204" pitchFamily="34" charset="0"/>
              <a:buChar char="•"/>
            </a:pPr>
            <a:r>
              <a:rPr lang="en-US" dirty="0"/>
              <a:t>Test Administration Manuals</a:t>
            </a:r>
          </a:p>
          <a:p>
            <a:pPr marL="285750" indent="-285750">
              <a:spcBef>
                <a:spcPts val="600"/>
              </a:spcBef>
              <a:buFont typeface="Arial" panose="020B0604020202020204" pitchFamily="34" charset="0"/>
              <a:buChar char="•"/>
            </a:pPr>
            <a:endParaRPr lang="en-US" dirty="0"/>
          </a:p>
        </p:txBody>
      </p:sp>
      <p:sp>
        <p:nvSpPr>
          <p:cNvPr id="5" name="TextBox 4"/>
          <p:cNvSpPr txBox="1"/>
          <p:nvPr/>
        </p:nvSpPr>
        <p:spPr>
          <a:xfrm>
            <a:off x="4876800" y="2019300"/>
            <a:ext cx="3943350" cy="44319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FSA Infrastructure Trial Guide</a:t>
            </a:r>
          </a:p>
          <a:p>
            <a:pPr marL="285750" indent="-285750">
              <a:spcBef>
                <a:spcPts val="600"/>
              </a:spcBef>
              <a:buFont typeface="Arial" panose="020B0604020202020204" pitchFamily="34" charset="0"/>
              <a:buChar char="•"/>
            </a:pPr>
            <a:r>
              <a:rPr lang="en-US" dirty="0"/>
              <a:t>Common Online Testing IDs and Descriptions</a:t>
            </a:r>
          </a:p>
          <a:p>
            <a:pPr marL="285750" indent="-285750">
              <a:spcBef>
                <a:spcPts val="600"/>
              </a:spcBef>
              <a:buFont typeface="Arial" panose="020B0604020202020204" pitchFamily="34" charset="0"/>
              <a:buChar char="•"/>
            </a:pPr>
            <a:r>
              <a:rPr lang="en-US" dirty="0"/>
              <a:t>System Requirements for Online Testing</a:t>
            </a:r>
          </a:p>
          <a:p>
            <a:pPr marL="285750" indent="-285750">
              <a:spcBef>
                <a:spcPts val="600"/>
              </a:spcBef>
              <a:buFont typeface="Arial" panose="020B0604020202020204" pitchFamily="34" charset="0"/>
              <a:buChar char="•"/>
            </a:pPr>
            <a:r>
              <a:rPr lang="en-US" dirty="0"/>
              <a:t>Accessing Listening Items on FSA ELA Reading Paper-Based Practice Tests </a:t>
            </a:r>
          </a:p>
          <a:p>
            <a:pPr marL="285750" indent="-285750">
              <a:spcBef>
                <a:spcPts val="600"/>
              </a:spcBef>
              <a:buFont typeface="Arial" panose="020B0604020202020204" pitchFamily="34" charset="0"/>
              <a:buChar char="•"/>
            </a:pPr>
            <a:r>
              <a:rPr lang="en-US" dirty="0"/>
              <a:t>Assessment Accommodations FAQ (Updated Spring 2016)</a:t>
            </a:r>
          </a:p>
          <a:p>
            <a:pPr marL="285750" indent="-285750">
              <a:spcBef>
                <a:spcPts val="600"/>
              </a:spcBef>
              <a:buFont typeface="Arial" panose="020B0604020202020204" pitchFamily="34" charset="0"/>
              <a:buChar char="•"/>
            </a:pPr>
            <a:r>
              <a:rPr lang="en-US" dirty="0"/>
              <a:t>FSA ELA Reading Instructions for Oral Presentation Accommodations</a:t>
            </a:r>
          </a:p>
          <a:p>
            <a:pPr marL="285750" indent="-285750">
              <a:spcBef>
                <a:spcPts val="600"/>
              </a:spcBef>
              <a:buFont typeface="Arial" panose="020B0604020202020204" pitchFamily="34" charset="0"/>
              <a:buChar char="•"/>
            </a:pPr>
            <a:endParaRPr lang="en-US" dirty="0"/>
          </a:p>
        </p:txBody>
      </p:sp>
    </p:spTree>
    <p:extLst>
      <p:ext uri="{BB962C8B-B14F-4D97-AF65-F5344CB8AC3E}">
        <p14:creationId xmlns:p14="http://schemas.microsoft.com/office/powerpoint/2010/main" val="1474485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2057400"/>
            <a:ext cx="8763000" cy="4114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04800" y="457201"/>
            <a:ext cx="8839200" cy="1387366"/>
          </a:xfrm>
        </p:spPr>
        <p:txBody>
          <a:bodyPr>
            <a:normAutofit/>
          </a:bodyPr>
          <a:lstStyle/>
          <a:p>
            <a:r>
              <a:rPr lang="en-US" dirty="0"/>
              <a:t>FSA </a:t>
            </a:r>
            <a:br>
              <a:rPr lang="en-US" dirty="0"/>
            </a:br>
            <a:r>
              <a:rPr lang="en-US" dirty="0"/>
              <a:t>Contact Information</a:t>
            </a:r>
            <a:r>
              <a:rPr lang="en-US" sz="4000" dirty="0"/>
              <a:t>	</a:t>
            </a:r>
          </a:p>
        </p:txBody>
      </p:sp>
      <p:sp>
        <p:nvSpPr>
          <p:cNvPr id="4" name="Slide Number Placeholder 3"/>
          <p:cNvSpPr>
            <a:spLocks noGrp="1"/>
          </p:cNvSpPr>
          <p:nvPr>
            <p:ph type="sldNum" sz="quarter" idx="4"/>
          </p:nvPr>
        </p:nvSpPr>
        <p:spPr/>
        <p:txBody>
          <a:bodyPr/>
          <a:lstStyle/>
          <a:p>
            <a:fld id="{82971C03-E4FD-42A6-B2D5-624439E425B5}" type="slidenum">
              <a:rPr lang="en-US" smtClean="0"/>
              <a:pPr/>
              <a:t>67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0905956"/>
              </p:ext>
            </p:extLst>
          </p:nvPr>
        </p:nvGraphicFramePr>
        <p:xfrm>
          <a:off x="457200" y="1981200"/>
          <a:ext cx="8481850" cy="4481085"/>
        </p:xfrm>
        <a:graphic>
          <a:graphicData uri="http://schemas.openxmlformats.org/drawingml/2006/table">
            <a:tbl>
              <a:tblPr firstRow="1" bandRow="1">
                <a:tableStyleId>{2D5ABB26-0587-4C30-8999-92F81FD0307C}</a:tableStyleId>
              </a:tblPr>
              <a:tblGrid>
                <a:gridCol w="3200401">
                  <a:extLst>
                    <a:ext uri="{9D8B030D-6E8A-4147-A177-3AD203B41FA5}">
                      <a16:colId xmlns:a16="http://schemas.microsoft.com/office/drawing/2014/main" val="20000"/>
                    </a:ext>
                  </a:extLst>
                </a:gridCol>
                <a:gridCol w="5281449">
                  <a:extLst>
                    <a:ext uri="{9D8B030D-6E8A-4147-A177-3AD203B41FA5}">
                      <a16:colId xmlns:a16="http://schemas.microsoft.com/office/drawing/2014/main" val="20001"/>
                    </a:ext>
                  </a:extLst>
                </a:gridCol>
              </a:tblGrid>
              <a:tr h="736251">
                <a:tc>
                  <a:txBody>
                    <a:bodyPr/>
                    <a:lstStyle/>
                    <a:p>
                      <a:endParaRPr lang="en-US" sz="2800" b="1" dirty="0"/>
                    </a:p>
                    <a:p>
                      <a:r>
                        <a:rPr lang="en-US" sz="2800" b="1" dirty="0"/>
                        <a:t>FSA Portal:</a:t>
                      </a:r>
                    </a:p>
                  </a:txBody>
                  <a:tcPr/>
                </a:tc>
                <a:tc>
                  <a:txBody>
                    <a:bodyPr/>
                    <a:lstStyle/>
                    <a:p>
                      <a:endParaRPr lang="en-US" sz="2800" dirty="0">
                        <a:hlinkClick r:id="rId3"/>
                      </a:endParaRPr>
                    </a:p>
                    <a:p>
                      <a:r>
                        <a:rPr lang="en-US" sz="2800" dirty="0">
                          <a:hlinkClick r:id="rId3"/>
                        </a:rPr>
                        <a:t>www.FSAssessments.org</a:t>
                      </a:r>
                      <a:endParaRPr lang="en-US" sz="2800" b="0" dirty="0"/>
                    </a:p>
                  </a:txBody>
                  <a:tcPr/>
                </a:tc>
                <a:extLst>
                  <a:ext uri="{0D108BD9-81ED-4DB2-BD59-A6C34878D82A}">
                    <a16:rowId xmlns:a16="http://schemas.microsoft.com/office/drawing/2014/main" val="10000"/>
                  </a:ext>
                </a:extLst>
              </a:tr>
              <a:tr h="746477">
                <a:tc>
                  <a:txBody>
                    <a:bodyPr/>
                    <a:lstStyle/>
                    <a:p>
                      <a:r>
                        <a:rPr lang="en-US" sz="2800" b="1" dirty="0"/>
                        <a:t>Email:</a:t>
                      </a:r>
                    </a:p>
                  </a:txBody>
                  <a:tcPr/>
                </a:tc>
                <a:tc>
                  <a:txBody>
                    <a:bodyPr/>
                    <a:lstStyle/>
                    <a:p>
                      <a:r>
                        <a:rPr lang="en-US" sz="2800" dirty="0">
                          <a:hlinkClick r:id="rId4"/>
                        </a:rPr>
                        <a:t>fsahelpdesk@air.org</a:t>
                      </a:r>
                      <a:endParaRPr lang="en-US" sz="2800" b="0" dirty="0"/>
                    </a:p>
                  </a:txBody>
                  <a:tcPr/>
                </a:tc>
                <a:extLst>
                  <a:ext uri="{0D108BD9-81ED-4DB2-BD59-A6C34878D82A}">
                    <a16:rowId xmlns:a16="http://schemas.microsoft.com/office/drawing/2014/main" val="10001"/>
                  </a:ext>
                </a:extLst>
              </a:tr>
              <a:tr h="949100">
                <a:tc>
                  <a:txBody>
                    <a:bodyPr/>
                    <a:lstStyle/>
                    <a:p>
                      <a:r>
                        <a:rPr lang="en-US" sz="2800" b="1" dirty="0"/>
                        <a:t>Toll-Free Phone:</a:t>
                      </a:r>
                    </a:p>
                  </a:txBody>
                  <a:tcPr>
                    <a:solidFill>
                      <a:schemeClr val="accent1">
                        <a:lumMod val="20000"/>
                        <a:lumOff val="80000"/>
                      </a:schemeClr>
                    </a:solidFill>
                  </a:tcPr>
                </a:tc>
                <a:tc>
                  <a:txBody>
                    <a:bodyPr/>
                    <a:lstStyle/>
                    <a:p>
                      <a:r>
                        <a:rPr lang="en-US" sz="2800" dirty="0"/>
                        <a:t>1-866-815-7246</a:t>
                      </a:r>
                      <a:endParaRPr lang="en-US" sz="2800" b="0" dirty="0"/>
                    </a:p>
                  </a:txBody>
                  <a:tcPr/>
                </a:tc>
                <a:extLst>
                  <a:ext uri="{0D108BD9-81ED-4DB2-BD59-A6C34878D82A}">
                    <a16:rowId xmlns:a16="http://schemas.microsoft.com/office/drawing/2014/main" val="10002"/>
                  </a:ext>
                </a:extLst>
              </a:tr>
              <a:tr h="1840628">
                <a:tc>
                  <a:txBody>
                    <a:bodyPr/>
                    <a:lstStyle/>
                    <a:p>
                      <a:r>
                        <a:rPr lang="en-US" sz="2800" b="1" dirty="0"/>
                        <a:t>Hours:</a:t>
                      </a:r>
                    </a:p>
                  </a:txBody>
                  <a:tcPr/>
                </a:tc>
                <a:tc>
                  <a:txBody>
                    <a:bodyPr/>
                    <a:lstStyle/>
                    <a:p>
                      <a:r>
                        <a:rPr lang="en-US" sz="2800" dirty="0"/>
                        <a:t>7:30 a.m.</a:t>
                      </a:r>
                      <a:r>
                        <a:rPr lang="en-US" sz="2800" baseline="0" dirty="0"/>
                        <a:t>–8:00 p.m. (ET)</a:t>
                      </a:r>
                    </a:p>
                    <a:p>
                      <a:r>
                        <a:rPr lang="en-US" sz="2800" baseline="0" dirty="0"/>
                        <a:t>Monday–Friday (except holidays)</a:t>
                      </a:r>
                      <a:endParaRPr lang="en-US" sz="2800" b="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8950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228600" y="533400"/>
            <a:ext cx="8305800" cy="990600"/>
          </a:xfrm>
        </p:spPr>
        <p:txBody>
          <a:bodyPr/>
          <a:lstStyle/>
          <a:p>
            <a:pPr eaLnBrk="1" hangingPunct="1"/>
            <a:r>
              <a:rPr lang="en-US" dirty="0"/>
              <a:t>NGSSS PearsonAccess: </a:t>
            </a:r>
            <a:r>
              <a:rPr lang="en-US" dirty="0">
                <a:solidFill>
                  <a:schemeClr val="accent2">
                    <a:lumMod val="50000"/>
                  </a:schemeClr>
                </a:solidFill>
              </a:rPr>
              <a:t>Blue</a:t>
            </a:r>
            <a:r>
              <a:rPr lang="en-US" dirty="0"/>
              <a:t> </a:t>
            </a:r>
            <a:r>
              <a:rPr lang="en-US" dirty="0">
                <a:solidFill>
                  <a:schemeClr val="accent2">
                    <a:lumMod val="50000"/>
                  </a:schemeClr>
                </a:solidFill>
              </a:rPr>
              <a:t>Site</a:t>
            </a:r>
          </a:p>
        </p:txBody>
      </p:sp>
      <p:sp>
        <p:nvSpPr>
          <p:cNvPr id="6147" name="Rectangle 3"/>
          <p:cNvSpPr>
            <a:spLocks noGrp="1" noChangeArrowheads="1"/>
          </p:cNvSpPr>
          <p:nvPr>
            <p:ph idx="1"/>
          </p:nvPr>
        </p:nvSpPr>
        <p:spPr>
          <a:xfrm>
            <a:off x="-33528" y="1943100"/>
            <a:ext cx="8686800" cy="4800600"/>
          </a:xfrm>
        </p:spPr>
        <p:txBody>
          <a:bodyPr/>
          <a:lstStyle/>
          <a:p>
            <a:pPr eaLnBrk="1" hangingPunct="1">
              <a:lnSpc>
                <a:spcPct val="90000"/>
              </a:lnSpc>
              <a:spcAft>
                <a:spcPts val="300"/>
              </a:spcAft>
              <a:buFontTx/>
              <a:buNone/>
            </a:pPr>
            <a:r>
              <a:rPr lang="en-US" sz="2200" b="1" dirty="0"/>
              <a:t>	 Website: </a:t>
            </a:r>
            <a:r>
              <a:rPr lang="en-US" sz="2200" dirty="0">
                <a:hlinkClick r:id="rId3"/>
              </a:rPr>
              <a:t>www.fl.pearsonaccessnext.com/fl</a:t>
            </a:r>
            <a:r>
              <a:rPr lang="en-US" sz="2200" dirty="0"/>
              <a:t>  </a:t>
            </a:r>
          </a:p>
          <a:p>
            <a:pPr lvl="1" eaLnBrk="1" hangingPunct="1">
              <a:lnSpc>
                <a:spcPct val="90000"/>
              </a:lnSpc>
              <a:spcAft>
                <a:spcPts val="300"/>
              </a:spcAft>
              <a:buFont typeface="Arial" pitchFamily="34" charset="0"/>
              <a:buChar char="•"/>
            </a:pPr>
            <a:r>
              <a:rPr lang="en-US" sz="2000" dirty="0">
                <a:cs typeface="Tahoma" pitchFamily="34" charset="0"/>
              </a:rPr>
              <a:t>A website used for almost all test preparation (e.g., PreID), setup, administration, and reporting tasks.</a:t>
            </a:r>
          </a:p>
          <a:p>
            <a:pPr lvl="1" eaLnBrk="1" hangingPunct="1">
              <a:lnSpc>
                <a:spcPct val="90000"/>
              </a:lnSpc>
              <a:spcAft>
                <a:spcPts val="300"/>
              </a:spcAft>
              <a:buFont typeface="Arial" pitchFamily="34" charset="0"/>
              <a:buChar char="•"/>
            </a:pPr>
            <a:r>
              <a:rPr lang="en-US" sz="2000" dirty="0">
                <a:cs typeface="Tahoma" pitchFamily="34" charset="0"/>
              </a:rPr>
              <a:t>Requires a username and password.</a:t>
            </a:r>
          </a:p>
          <a:p>
            <a:pPr lvl="1" eaLnBrk="1" hangingPunct="1">
              <a:lnSpc>
                <a:spcPct val="90000"/>
              </a:lnSpc>
              <a:spcAft>
                <a:spcPts val="300"/>
              </a:spcAft>
              <a:buFont typeface="Arial" pitchFamily="34" charset="0"/>
              <a:buChar char="•"/>
            </a:pPr>
            <a:r>
              <a:rPr lang="en-US" sz="2000" dirty="0">
                <a:cs typeface="Tahoma" pitchFamily="34" charset="0"/>
              </a:rPr>
              <a:t>Verify that you are working in the correct test administration each time you log in.</a:t>
            </a:r>
          </a:p>
          <a:p>
            <a:pPr marL="740664" eaLnBrk="1" hangingPunct="1">
              <a:lnSpc>
                <a:spcPct val="85000"/>
              </a:lnSpc>
            </a:pPr>
            <a:r>
              <a:rPr lang="en-US" sz="2000" dirty="0">
                <a:cs typeface="Tahoma" pitchFamily="34" charset="0"/>
              </a:rPr>
              <a:t>Link to support materials via Avocet is </a:t>
            </a:r>
            <a:r>
              <a:rPr lang="en-US" sz="2000" dirty="0"/>
              <a:t>available at </a:t>
            </a:r>
            <a:r>
              <a:rPr lang="en-US" sz="2000" b="1" dirty="0">
                <a:hlinkClick r:id="rId4"/>
              </a:rPr>
              <a:t>http://avocet.pearson.com/FL/Home</a:t>
            </a:r>
            <a:r>
              <a:rPr lang="en-US" sz="2000" dirty="0"/>
              <a:t>.</a:t>
            </a:r>
          </a:p>
          <a:p>
            <a:pPr lvl="1" eaLnBrk="1" hangingPunct="1">
              <a:lnSpc>
                <a:spcPct val="90000"/>
              </a:lnSpc>
              <a:spcAft>
                <a:spcPts val="300"/>
              </a:spcAft>
              <a:buFont typeface="Arial" pitchFamily="34" charset="0"/>
              <a:buChar char="•"/>
            </a:pPr>
            <a:r>
              <a:rPr lang="en-US" sz="2000" b="1" dirty="0">
                <a:cs typeface="Tahoma" pitchFamily="34" charset="0"/>
              </a:rPr>
              <a:t>PearsonAccess will timeout after 14 minutes of inactivity.</a:t>
            </a:r>
          </a:p>
          <a:p>
            <a:pPr lvl="1" eaLnBrk="1" hangingPunct="1">
              <a:lnSpc>
                <a:spcPct val="90000"/>
              </a:lnSpc>
              <a:spcAft>
                <a:spcPts val="300"/>
              </a:spcAft>
            </a:pPr>
            <a:endParaRPr lang="en-US" sz="2000" dirty="0">
              <a:latin typeface="Tahoma" pitchFamily="34" charset="0"/>
              <a:cs typeface="Tahoma" pitchFamily="34" charset="0"/>
            </a:endParaRPr>
          </a:p>
          <a:p>
            <a:pPr eaLnBrk="1" hangingPunct="1">
              <a:lnSpc>
                <a:spcPct val="90000"/>
              </a:lnSpc>
              <a:spcAft>
                <a:spcPts val="300"/>
              </a:spcAft>
              <a:buFontTx/>
              <a:buNone/>
            </a:pPr>
            <a:endParaRPr lang="en-US" sz="2000" dirty="0"/>
          </a:p>
        </p:txBody>
      </p:sp>
      <p:sp>
        <p:nvSpPr>
          <p:cNvPr id="6148" name="Slide Number Placeholder 7"/>
          <p:cNvSpPr>
            <a:spLocks noGrp="1"/>
          </p:cNvSpPr>
          <p:nvPr>
            <p:ph type="sldNum" sz="quarter" idx="12"/>
          </p:nvPr>
        </p:nvSpPr>
        <p:spPr>
          <a:noFill/>
        </p:spPr>
        <p:txBody>
          <a:bodyPr/>
          <a:lstStyle/>
          <a:p>
            <a:fld id="{4EB4C6B1-DDF4-4F91-9207-E759225EDC13}" type="slidenum">
              <a:rPr lang="en-US" smtClean="0"/>
              <a:pPr/>
              <a:t>68</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49952"/>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105400"/>
            <a:ext cx="4005263" cy="131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0" y="1981200"/>
            <a:ext cx="8839200" cy="4035425"/>
          </a:xfrm>
        </p:spPr>
        <p:txBody>
          <a:bodyPr/>
          <a:lstStyle/>
          <a:p>
            <a:pPr eaLnBrk="1" hangingPunct="1">
              <a:lnSpc>
                <a:spcPct val="90000"/>
              </a:lnSpc>
              <a:spcAft>
                <a:spcPts val="300"/>
              </a:spcAft>
              <a:buFontTx/>
              <a:buNone/>
            </a:pPr>
            <a:r>
              <a:rPr lang="en-US" sz="2300" b="1" dirty="0"/>
              <a:t>Website: </a:t>
            </a:r>
            <a:r>
              <a:rPr lang="en-US" sz="2300" dirty="0"/>
              <a:t> </a:t>
            </a:r>
          </a:p>
          <a:p>
            <a:pPr eaLnBrk="1" hangingPunct="1">
              <a:lnSpc>
                <a:spcPct val="90000"/>
              </a:lnSpc>
              <a:spcAft>
                <a:spcPts val="300"/>
              </a:spcAft>
            </a:pPr>
            <a:r>
              <a:rPr lang="en-US" sz="2300" dirty="0">
                <a:cs typeface="Tahoma" pitchFamily="34" charset="0"/>
              </a:rPr>
              <a:t>Accessed from the </a:t>
            </a:r>
            <a:r>
              <a:rPr lang="en-US" sz="2300" i="1" dirty="0">
                <a:cs typeface="Tahoma" pitchFamily="34" charset="0"/>
              </a:rPr>
              <a:t>Training Center</a:t>
            </a:r>
            <a:r>
              <a:rPr lang="en-US" sz="2300" dirty="0">
                <a:cs typeface="Tahoma" pitchFamily="34" charset="0"/>
              </a:rPr>
              <a:t> link on PearsonAccess Next Home page.</a:t>
            </a:r>
          </a:p>
          <a:p>
            <a:pPr eaLnBrk="1" hangingPunct="1">
              <a:lnSpc>
                <a:spcPct val="90000"/>
              </a:lnSpc>
              <a:spcAft>
                <a:spcPts val="300"/>
              </a:spcAft>
            </a:pPr>
            <a:r>
              <a:rPr lang="en-US" sz="2300" dirty="0">
                <a:cs typeface="Tahoma" pitchFamily="34" charset="0"/>
              </a:rPr>
              <a:t>Provides an opportunity to</a:t>
            </a:r>
          </a:p>
          <a:p>
            <a:pPr lvl="1" eaLnBrk="1" hangingPunct="1">
              <a:lnSpc>
                <a:spcPct val="90000"/>
              </a:lnSpc>
              <a:spcAft>
                <a:spcPts val="300"/>
              </a:spcAft>
              <a:buFont typeface="Wingdings" pitchFamily="2" charset="2"/>
              <a:buChar char="§"/>
            </a:pPr>
            <a:r>
              <a:rPr lang="en-US" sz="2000" dirty="0">
                <a:cs typeface="Tahoma" pitchFamily="34" charset="0"/>
              </a:rPr>
              <a:t>Practice PearsonAccess tasks.</a:t>
            </a:r>
          </a:p>
          <a:p>
            <a:pPr lvl="1" eaLnBrk="1" hangingPunct="1">
              <a:lnSpc>
                <a:spcPct val="90000"/>
              </a:lnSpc>
              <a:spcAft>
                <a:spcPts val="300"/>
              </a:spcAft>
              <a:buFont typeface="Wingdings" pitchFamily="2" charset="2"/>
              <a:buChar char="§"/>
            </a:pPr>
            <a:r>
              <a:rPr lang="en-US" sz="2000" dirty="0">
                <a:cs typeface="Tahoma" pitchFamily="34" charset="0"/>
              </a:rPr>
              <a:t>Manage the Infrastructure Trial in preparation for testing.</a:t>
            </a:r>
          </a:p>
          <a:p>
            <a:pPr eaLnBrk="1" hangingPunct="1">
              <a:lnSpc>
                <a:spcPct val="90000"/>
              </a:lnSpc>
              <a:spcAft>
                <a:spcPts val="300"/>
              </a:spcAft>
            </a:pPr>
            <a:r>
              <a:rPr lang="en-US" sz="2300" dirty="0">
                <a:cs typeface="Tahoma" pitchFamily="34" charset="0"/>
              </a:rPr>
              <a:t>Requires a username and password.</a:t>
            </a:r>
          </a:p>
          <a:p>
            <a:pPr eaLnBrk="1" hangingPunct="1">
              <a:lnSpc>
                <a:spcPct val="90000"/>
              </a:lnSpc>
              <a:spcAft>
                <a:spcPts val="300"/>
              </a:spcAft>
              <a:buFontTx/>
              <a:buNone/>
            </a:pPr>
            <a:endParaRPr lang="en-US" sz="2200" dirty="0"/>
          </a:p>
        </p:txBody>
      </p:sp>
      <p:sp>
        <p:nvSpPr>
          <p:cNvPr id="7172" name="Slide Number Placeholder 7"/>
          <p:cNvSpPr>
            <a:spLocks noGrp="1"/>
          </p:cNvSpPr>
          <p:nvPr>
            <p:ph type="sldNum" sz="quarter" idx="12"/>
          </p:nvPr>
        </p:nvSpPr>
        <p:spPr>
          <a:noFill/>
        </p:spPr>
        <p:txBody>
          <a:bodyPr/>
          <a:lstStyle/>
          <a:p>
            <a:fld id="{7E89B698-3032-47F2-A34D-545DBC149CAB}" type="slidenum">
              <a:rPr lang="en-US" smtClean="0"/>
              <a:pPr/>
              <a:t>69</a:t>
            </a:fld>
            <a:endParaRPr lang="en-US" dirty="0"/>
          </a:p>
        </p:txBody>
      </p:sp>
      <p:sp>
        <p:nvSpPr>
          <p:cNvPr id="7173" name="Title 5"/>
          <p:cNvSpPr>
            <a:spLocks noGrp="1"/>
          </p:cNvSpPr>
          <p:nvPr>
            <p:ph type="title"/>
          </p:nvPr>
        </p:nvSpPr>
        <p:spPr>
          <a:xfrm>
            <a:off x="228600" y="457200"/>
            <a:ext cx="8229600" cy="1143000"/>
          </a:xfrm>
        </p:spPr>
        <p:txBody>
          <a:bodyPr/>
          <a:lstStyle/>
          <a:p>
            <a:pPr marL="0" indent="0" eaLnBrk="1" hangingPunct="1">
              <a:lnSpc>
                <a:spcPct val="90000"/>
              </a:lnSpc>
              <a:spcAft>
                <a:spcPts val="300"/>
              </a:spcAft>
            </a:pPr>
            <a:r>
              <a:rPr lang="en-US" dirty="0"/>
              <a:t>NGSSS PearsonAccess: </a:t>
            </a:r>
            <a:br>
              <a:rPr lang="en-US" dirty="0"/>
            </a:br>
            <a:r>
              <a:rPr lang="en-US" dirty="0"/>
              <a:t>Training Center: </a:t>
            </a:r>
            <a:r>
              <a:rPr lang="en-US" dirty="0">
                <a:solidFill>
                  <a:srgbClr val="663300"/>
                </a:solidFill>
              </a:rPr>
              <a:t>Brown Site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24400"/>
            <a:ext cx="5000991"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96200" cy="762000"/>
          </a:xfrm>
        </p:spPr>
        <p:txBody>
          <a:bodyPr>
            <a:noAutofit/>
          </a:bodyPr>
          <a:lstStyle/>
          <a:p>
            <a:pPr algn="l"/>
            <a:r>
              <a:rPr lang="en-US" sz="4000" dirty="0"/>
              <a:t>FSA</a:t>
            </a:r>
            <a:br>
              <a:rPr lang="en-US" sz="4000" dirty="0"/>
            </a:br>
            <a:r>
              <a:rPr lang="en-US" sz="4000" dirty="0"/>
              <a:t>TIDE System Overview</a:t>
            </a:r>
          </a:p>
        </p:txBody>
      </p:sp>
      <p:sp>
        <p:nvSpPr>
          <p:cNvPr id="4" name="Slide Number Placeholder 3"/>
          <p:cNvSpPr>
            <a:spLocks noGrp="1"/>
          </p:cNvSpPr>
          <p:nvPr>
            <p:ph type="sldNum" sz="quarter" idx="12"/>
          </p:nvPr>
        </p:nvSpPr>
        <p:spPr/>
        <p:txBody>
          <a:bodyPr/>
          <a:lstStyle/>
          <a:p>
            <a:fld id="{89E68A67-840E-41CC-BCED-62C4D3E9E886}" type="slidenum">
              <a:rPr lang="en-US" smtClean="0"/>
              <a:pPr/>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46280"/>
            <a:ext cx="2508075" cy="272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43400" y="2633463"/>
            <a:ext cx="44958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Manage Users</a:t>
            </a:r>
          </a:p>
          <a:p>
            <a:pPr marL="285750" indent="-285750">
              <a:buFont typeface="Arial" panose="020B0604020202020204" pitchFamily="34" charset="0"/>
              <a:buChar char="•"/>
            </a:pPr>
            <a:r>
              <a:rPr lang="en-US" sz="2000" dirty="0"/>
              <a:t>View/Edit Student Information</a:t>
            </a:r>
          </a:p>
          <a:p>
            <a:pPr marL="742950" lvl="1" indent="-285750">
              <a:buFont typeface="Arial" panose="020B0604020202020204" pitchFamily="34" charset="0"/>
              <a:buChar char="•"/>
            </a:pPr>
            <a:r>
              <a:rPr lang="en-US" sz="2000" dirty="0"/>
              <a:t>PreID or Add Students</a:t>
            </a:r>
          </a:p>
          <a:p>
            <a:pPr marL="742950" lvl="1" indent="-285750">
              <a:buFont typeface="Arial" panose="020B0604020202020204" pitchFamily="34" charset="0"/>
              <a:buChar char="•"/>
            </a:pPr>
            <a:r>
              <a:rPr lang="en-US" sz="2000" dirty="0"/>
              <a:t>Print Student Test Tickets</a:t>
            </a:r>
          </a:p>
          <a:p>
            <a:pPr marL="742950" lvl="1" indent="-285750">
              <a:buFont typeface="Arial" panose="020B0604020202020204" pitchFamily="34" charset="0"/>
              <a:buChar char="•"/>
            </a:pPr>
            <a:r>
              <a:rPr lang="en-US" sz="2000" dirty="0"/>
              <a:t>Print On-Demand PreID Labels</a:t>
            </a:r>
          </a:p>
          <a:p>
            <a:pPr marL="742950" lvl="1" indent="-285750">
              <a:buFont typeface="Arial" panose="020B0604020202020204" pitchFamily="34" charset="0"/>
              <a:buChar char="•"/>
            </a:pPr>
            <a:r>
              <a:rPr lang="en-US" sz="2000" dirty="0"/>
              <a:t>Participation/Test Completion Reports</a:t>
            </a:r>
          </a:p>
          <a:p>
            <a:pPr marL="285750" indent="-285750">
              <a:buFont typeface="Arial" panose="020B0604020202020204" pitchFamily="34" charset="0"/>
              <a:buChar char="•"/>
            </a:pPr>
            <a:r>
              <a:rPr lang="en-US" sz="2000" dirty="0"/>
              <a:t>Invalidate Tests</a:t>
            </a:r>
          </a:p>
        </p:txBody>
      </p:sp>
    </p:spTree>
    <p:extLst>
      <p:ext uri="{BB962C8B-B14F-4D97-AF65-F5344CB8AC3E}">
        <p14:creationId xmlns:p14="http://schemas.microsoft.com/office/powerpoint/2010/main" val="4141680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br>
              <a:rPr lang="en-US" dirty="0"/>
            </a:br>
            <a:br>
              <a:rPr lang="en-US" dirty="0"/>
            </a:br>
            <a:r>
              <a:rPr lang="en-US" sz="3600" dirty="0"/>
              <a:t>NGSSS PearsonAccess:  </a:t>
            </a:r>
            <a:br>
              <a:rPr lang="en-US" sz="3600" dirty="0"/>
            </a:br>
            <a:r>
              <a:rPr lang="en-US" sz="3600" dirty="0"/>
              <a:t>Create/Update School User Accounts</a:t>
            </a:r>
            <a:br>
              <a:rPr lang="en-US" b="1" dirty="0"/>
            </a:br>
            <a:br>
              <a:rPr lang="en-US" dirty="0"/>
            </a:br>
            <a:endParaRPr lang="en-US" dirty="0"/>
          </a:p>
        </p:txBody>
      </p:sp>
      <p:sp>
        <p:nvSpPr>
          <p:cNvPr id="3" name="Content Placeholder 2"/>
          <p:cNvSpPr>
            <a:spLocks noGrp="1"/>
          </p:cNvSpPr>
          <p:nvPr>
            <p:ph idx="1"/>
          </p:nvPr>
        </p:nvSpPr>
        <p:spPr>
          <a:xfrm>
            <a:off x="228600" y="1861066"/>
            <a:ext cx="8763000" cy="4724400"/>
          </a:xfrm>
        </p:spPr>
        <p:txBody>
          <a:bodyPr/>
          <a:lstStyle/>
          <a:p>
            <a:pPr>
              <a:buFont typeface="Arial" pitchFamily="34" charset="0"/>
              <a:buChar char="•"/>
              <a:defRPr/>
            </a:pPr>
            <a:r>
              <a:rPr lang="en-US" sz="2200" dirty="0"/>
              <a:t>School user accounts are necessary to complete the CBT test activities.</a:t>
            </a:r>
          </a:p>
          <a:p>
            <a:pPr>
              <a:buFont typeface="Arial" pitchFamily="34" charset="0"/>
              <a:buChar char="•"/>
              <a:defRPr/>
            </a:pPr>
            <a:r>
              <a:rPr lang="en-US" sz="2200" dirty="0"/>
              <a:t>DAC creates accounts for School Assessment Coordinators (CBT Coordinator) for each Pearson site (operational and training center).</a:t>
            </a:r>
          </a:p>
          <a:p>
            <a:pPr lvl="1">
              <a:buFont typeface="Arial" pitchFamily="34" charset="0"/>
              <a:buChar char="•"/>
              <a:defRPr/>
            </a:pPr>
            <a:r>
              <a:rPr lang="en-US" sz="1800" dirty="0"/>
              <a:t>Create or reset your password for each Pearson site (operational and training center).</a:t>
            </a:r>
          </a:p>
          <a:p>
            <a:pPr marL="342900" lvl="1" indent="-342900">
              <a:lnSpc>
                <a:spcPct val="80000"/>
              </a:lnSpc>
              <a:buFont typeface="Arial" pitchFamily="34" charset="0"/>
              <a:buChar char="•"/>
              <a:defRPr/>
            </a:pPr>
            <a:r>
              <a:rPr lang="en-US" sz="2200" dirty="0">
                <a:cs typeface="Tahoma" pitchFamily="34" charset="0"/>
              </a:rPr>
              <a:t>Test administrators </a:t>
            </a:r>
            <a:r>
              <a:rPr lang="en-US" sz="2200" i="1" u="sng" dirty="0">
                <a:solidFill>
                  <a:srgbClr val="FF0000"/>
                </a:solidFill>
                <a:cs typeface="Tahoma" pitchFamily="34" charset="0"/>
              </a:rPr>
              <a:t>may</a:t>
            </a:r>
            <a:r>
              <a:rPr lang="en-US" sz="2200" i="1" dirty="0">
                <a:solidFill>
                  <a:srgbClr val="FF0000"/>
                </a:solidFill>
                <a:cs typeface="Tahoma" pitchFamily="34" charset="0"/>
              </a:rPr>
              <a:t> </a:t>
            </a:r>
            <a:r>
              <a:rPr lang="en-US" sz="2200" dirty="0">
                <a:cs typeface="Tahoma" pitchFamily="34" charset="0"/>
              </a:rPr>
              <a:t>monitor and resume students with a (TA) school user account.</a:t>
            </a:r>
          </a:p>
          <a:p>
            <a:pPr lvl="1">
              <a:buFont typeface="Arial" panose="020B0604020202020204" pitchFamily="34" charset="0"/>
              <a:buChar char="−"/>
              <a:defRPr/>
            </a:pPr>
            <a:r>
              <a:rPr lang="en-US" sz="2200" dirty="0"/>
              <a:t>(OPTIONAL) SAC creates school user (TA) accounts for test administrators in Pearson’s operational site</a:t>
            </a:r>
          </a:p>
          <a:p>
            <a:pPr lvl="2">
              <a:buFont typeface="Arial" panose="020B0604020202020204" pitchFamily="34" charset="0"/>
              <a:buChar char="−"/>
              <a:defRPr/>
            </a:pPr>
            <a:r>
              <a:rPr lang="en-US" sz="2200" dirty="0">
                <a:cs typeface="Tahoma" pitchFamily="34" charset="0"/>
              </a:rPr>
              <a:t>Individual accounts for each test administrator.</a:t>
            </a:r>
          </a:p>
          <a:p>
            <a:pPr lvl="2">
              <a:buFont typeface="Arial" panose="020B0604020202020204" pitchFamily="34" charset="0"/>
              <a:buChar char="−"/>
              <a:defRPr/>
            </a:pPr>
            <a:r>
              <a:rPr lang="en-US" sz="2200" dirty="0">
                <a:cs typeface="Tahoma" pitchFamily="34" charset="0"/>
              </a:rPr>
              <a:t>Test administrator will set up unique password.</a:t>
            </a:r>
          </a:p>
          <a:p>
            <a:endParaRPr lang="en-US" dirty="0"/>
          </a:p>
        </p:txBody>
      </p:sp>
      <p:sp>
        <p:nvSpPr>
          <p:cNvPr id="4" name="Slide Number Placeholder 3"/>
          <p:cNvSpPr>
            <a:spLocks noGrp="1"/>
          </p:cNvSpPr>
          <p:nvPr>
            <p:ph type="sldNum" sz="quarter" idx="12"/>
          </p:nvPr>
        </p:nvSpPr>
        <p:spPr/>
        <p:txBody>
          <a:bodyPr/>
          <a:lstStyle/>
          <a:p>
            <a:pPr>
              <a:defRPr/>
            </a:pPr>
            <a:fld id="{5C74817F-6FA5-4E8D-99B7-BCABB5A8C126}" type="slidenum">
              <a:rPr lang="en-US" smtClean="0"/>
              <a:pPr>
                <a:defRPr/>
              </a:pPr>
              <a:t>70</a:t>
            </a:fld>
            <a:endParaRPr lang="en-US" dirty="0"/>
          </a:p>
        </p:txBody>
      </p:sp>
    </p:spTree>
    <p:extLst>
      <p:ext uri="{BB962C8B-B14F-4D97-AF65-F5344CB8AC3E}">
        <p14:creationId xmlns:p14="http://schemas.microsoft.com/office/powerpoint/2010/main" val="1132029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228600" y="304800"/>
            <a:ext cx="8382000" cy="1257300"/>
          </a:xfrm>
        </p:spPr>
        <p:txBody>
          <a:bodyPr/>
          <a:lstStyle/>
          <a:p>
            <a:pPr eaLnBrk="1" hangingPunct="1"/>
            <a:r>
              <a:rPr lang="en-US" dirty="0"/>
              <a:t>NGSSS PearsonAccess: Proctor Caching</a:t>
            </a:r>
          </a:p>
        </p:txBody>
      </p:sp>
      <p:sp>
        <p:nvSpPr>
          <p:cNvPr id="8195" name="Rectangle 3"/>
          <p:cNvSpPr>
            <a:spLocks noGrp="1" noChangeArrowheads="1"/>
          </p:cNvSpPr>
          <p:nvPr>
            <p:ph idx="1"/>
          </p:nvPr>
        </p:nvSpPr>
        <p:spPr>
          <a:xfrm>
            <a:off x="152400" y="1828800"/>
            <a:ext cx="8786813" cy="4514850"/>
          </a:xfrm>
        </p:spPr>
        <p:txBody>
          <a:bodyPr/>
          <a:lstStyle/>
          <a:p>
            <a:pPr eaLnBrk="1" hangingPunct="1"/>
            <a:r>
              <a:rPr lang="en-US" sz="2000" dirty="0"/>
              <a:t>Proctor Caching is a process of loading or “caching” test content locally on a computer at the school level.</a:t>
            </a:r>
          </a:p>
          <a:p>
            <a:pPr eaLnBrk="1" hangingPunct="1"/>
            <a:r>
              <a:rPr lang="en-US" sz="2000" dirty="0">
                <a:cs typeface="Tahoma" pitchFamily="34" charset="0"/>
              </a:rPr>
              <a:t>Does not require a separate caching server and can run on any workstation on the network that meets minimum requirements.</a:t>
            </a:r>
          </a:p>
          <a:p>
            <a:pPr eaLnBrk="1" hangingPunct="1"/>
            <a:r>
              <a:rPr lang="en-US" sz="2000" dirty="0">
                <a:cs typeface="Tahoma" pitchFamily="34" charset="0"/>
              </a:rPr>
              <a:t>Proctor Caching software is provided by Pearson. </a:t>
            </a:r>
          </a:p>
          <a:p>
            <a:pPr lvl="1" eaLnBrk="1" hangingPunct="1"/>
            <a:r>
              <a:rPr lang="en-US" sz="1600" dirty="0">
                <a:solidFill>
                  <a:srgbClr val="FF0000"/>
                </a:solidFill>
                <a:cs typeface="Tahoma" pitchFamily="34" charset="0"/>
              </a:rPr>
              <a:t>New software update highly recommended to download for faster caching (see weekly briefing #19797).</a:t>
            </a:r>
          </a:p>
          <a:p>
            <a:pPr eaLnBrk="1" hangingPunct="1"/>
            <a:r>
              <a:rPr lang="en-US" sz="2000" dirty="0">
                <a:cs typeface="Tahoma" pitchFamily="34" charset="0"/>
              </a:rPr>
              <a:t>Reduces test delays due to network congestion.</a:t>
            </a:r>
          </a:p>
          <a:p>
            <a:pPr eaLnBrk="1" hangingPunct="1"/>
            <a:r>
              <a:rPr lang="en-US" sz="2000" dirty="0">
                <a:cs typeface="Tahoma" pitchFamily="34" charset="0"/>
              </a:rPr>
              <a:t>Provides students with a more seamless testing experience.</a:t>
            </a:r>
          </a:p>
          <a:p>
            <a:pPr eaLnBrk="1" hangingPunct="1"/>
            <a:r>
              <a:rPr lang="en-US" sz="2000" b="1" dirty="0">
                <a:cs typeface="Tahoma" pitchFamily="34" charset="0"/>
              </a:rPr>
              <a:t>Required</a:t>
            </a:r>
            <a:r>
              <a:rPr lang="en-US" sz="2000" dirty="0">
                <a:cs typeface="Tahoma" pitchFamily="34" charset="0"/>
              </a:rPr>
              <a:t> </a:t>
            </a:r>
            <a:r>
              <a:rPr lang="en-US" sz="2000" b="1" dirty="0">
                <a:cs typeface="Tahoma" pitchFamily="34" charset="0"/>
              </a:rPr>
              <a:t>for all NGSSS (FCAT 2.0 and EOC) computer-based testing in Florida.</a:t>
            </a:r>
          </a:p>
        </p:txBody>
      </p:sp>
      <p:sp>
        <p:nvSpPr>
          <p:cNvPr id="8196" name="Slide Number Placeholder 7"/>
          <p:cNvSpPr>
            <a:spLocks noGrp="1"/>
          </p:cNvSpPr>
          <p:nvPr>
            <p:ph type="sldNum" sz="quarter" idx="12"/>
          </p:nvPr>
        </p:nvSpPr>
        <p:spPr>
          <a:noFill/>
        </p:spPr>
        <p:txBody>
          <a:bodyPr/>
          <a:lstStyle/>
          <a:p>
            <a:fld id="{A49FDA1E-C0A4-48CF-9ED2-76E37BA471DD}" type="slidenum">
              <a:rPr lang="en-US" smtClean="0"/>
              <a:pPr/>
              <a:t>71</a:t>
            </a:fld>
            <a:endParaRPr lang="en-US" dirty="0"/>
          </a:p>
        </p:txBody>
      </p:sp>
      <p:pic>
        <p:nvPicPr>
          <p:cNvPr id="8197" name="Picture 7"/>
          <p:cNvPicPr>
            <a:picLocks noChangeAspect="1" noChangeArrowheads="1"/>
          </p:cNvPicPr>
          <p:nvPr/>
        </p:nvPicPr>
        <p:blipFill>
          <a:blip r:embed="rId3" cstate="print"/>
          <a:srcRect/>
          <a:stretch>
            <a:fillRect/>
          </a:stretch>
        </p:blipFill>
        <p:spPr bwMode="auto">
          <a:xfrm>
            <a:off x="2133599" y="4908550"/>
            <a:ext cx="4767263" cy="1949450"/>
          </a:xfrm>
          <a:prstGeom prst="rect">
            <a:avLst/>
          </a:prstGeom>
          <a:noFill/>
          <a:ln w="9525">
            <a:solidFill>
              <a:srgbClr val="000000"/>
            </a:solid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04800" y="457200"/>
            <a:ext cx="8229600" cy="1143000"/>
          </a:xfrm>
        </p:spPr>
        <p:txBody>
          <a:bodyPr/>
          <a:lstStyle/>
          <a:p>
            <a:pPr eaLnBrk="1" hangingPunct="1"/>
            <a:r>
              <a:rPr lang="en-US" dirty="0"/>
              <a:t>NGSSS PearsonAccess: </a:t>
            </a:r>
            <a:br>
              <a:rPr lang="en-US" dirty="0"/>
            </a:br>
            <a:r>
              <a:rPr lang="en-US" dirty="0"/>
              <a:t>Testing Platform</a:t>
            </a:r>
          </a:p>
        </p:txBody>
      </p:sp>
      <p:sp>
        <p:nvSpPr>
          <p:cNvPr id="3" name="Text Placeholder 2"/>
          <p:cNvSpPr>
            <a:spLocks noGrp="1"/>
          </p:cNvSpPr>
          <p:nvPr>
            <p:ph type="body" sz="quarter" idx="3"/>
          </p:nvPr>
        </p:nvSpPr>
        <p:spPr>
          <a:xfrm>
            <a:off x="167640" y="1600200"/>
            <a:ext cx="8156575" cy="639762"/>
          </a:xfrm>
        </p:spPr>
        <p:txBody>
          <a:bodyPr/>
          <a:lstStyle/>
          <a:p>
            <a:r>
              <a:rPr lang="en-US" dirty="0"/>
              <a:t>TestNav 8</a:t>
            </a:r>
          </a:p>
        </p:txBody>
      </p:sp>
      <p:sp>
        <p:nvSpPr>
          <p:cNvPr id="4" name="Content Placeholder 3"/>
          <p:cNvSpPr>
            <a:spLocks noGrp="1"/>
          </p:cNvSpPr>
          <p:nvPr>
            <p:ph sz="quarter" idx="4"/>
          </p:nvPr>
        </p:nvSpPr>
        <p:spPr>
          <a:xfrm>
            <a:off x="228600" y="2286000"/>
            <a:ext cx="8689975" cy="4149725"/>
          </a:xfrm>
        </p:spPr>
        <p:txBody>
          <a:bodyPr/>
          <a:lstStyle/>
          <a:p>
            <a:r>
              <a:rPr lang="en-US" sz="2000" dirty="0"/>
              <a:t>Is used for CBT NGSSS assessments, including FCAT 2.0 Reading Retake, and Algebra 1 Retake, Biology 1, Civics, and US History EOC administrations only.</a:t>
            </a:r>
          </a:p>
          <a:p>
            <a:r>
              <a:rPr lang="en-US" sz="2000" dirty="0"/>
              <a:t>Web-based platform - </a:t>
            </a:r>
            <a:r>
              <a:rPr lang="en-US" sz="2000" dirty="0">
                <a:cs typeface="Tahoma" pitchFamily="34" charset="0"/>
              </a:rPr>
              <a:t>only Proctor Cache software application needs to be installed.</a:t>
            </a:r>
          </a:p>
          <a:p>
            <a:r>
              <a:rPr lang="en-US" sz="2000" i="1" dirty="0">
                <a:cs typeface="Tahoma" pitchFamily="34" charset="0"/>
              </a:rPr>
              <a:t>Optional</a:t>
            </a:r>
            <a:r>
              <a:rPr lang="en-US" sz="2000" dirty="0">
                <a:cs typeface="Tahoma" pitchFamily="34" charset="0"/>
              </a:rPr>
              <a:t> TestNav app available for download – eliminates JAVA issues.</a:t>
            </a:r>
          </a:p>
          <a:p>
            <a:pPr marL="457200" lvl="1" indent="0">
              <a:buNone/>
            </a:pPr>
            <a:r>
              <a:rPr lang="en-US" sz="1800" dirty="0">
                <a:solidFill>
                  <a:srgbClr val="FF0000"/>
                </a:solidFill>
              </a:rPr>
              <a:t>-- The updated TestNav app is available at: </a:t>
            </a:r>
            <a:r>
              <a:rPr lang="en-US" sz="1800" u="sng" dirty="0">
                <a:solidFill>
                  <a:srgbClr val="FF0000"/>
                </a:solidFill>
                <a:hlinkClick r:id="rId3"/>
              </a:rPr>
              <a:t>http://download.testnav.com/</a:t>
            </a:r>
            <a:r>
              <a:rPr lang="en-US" sz="1800" dirty="0">
                <a:solidFill>
                  <a:srgbClr val="FF0000"/>
                </a:solidFill>
              </a:rPr>
              <a:t>. </a:t>
            </a:r>
          </a:p>
          <a:p>
            <a:pPr marL="457200" lvl="1" indent="0">
              <a:buNone/>
            </a:pPr>
            <a:r>
              <a:rPr lang="en-US" sz="1800" dirty="0">
                <a:solidFill>
                  <a:srgbClr val="FF0000"/>
                </a:solidFill>
              </a:rPr>
              <a:t>-- See Briefing# 19797</a:t>
            </a:r>
          </a:p>
          <a:p>
            <a:r>
              <a:rPr lang="en-US" sz="2000" dirty="0"/>
              <a:t>Integrates accommodated forms (text-to-speech and masking) for eligible students, based on an IEP or Section 504 Plan.</a:t>
            </a:r>
          </a:p>
        </p:txBody>
      </p:sp>
      <p:sp>
        <p:nvSpPr>
          <p:cNvPr id="9220" name="Slide Number Placeholder 8"/>
          <p:cNvSpPr>
            <a:spLocks noGrp="1"/>
          </p:cNvSpPr>
          <p:nvPr>
            <p:ph type="sldNum" sz="quarter" idx="12"/>
          </p:nvPr>
        </p:nvSpPr>
        <p:spPr>
          <a:noFill/>
        </p:spPr>
        <p:txBody>
          <a:bodyPr/>
          <a:lstStyle/>
          <a:p>
            <a:fld id="{ABCDF917-BB9F-47D7-8911-6F733F3811C8}" type="slidenum">
              <a:rPr lang="en-US" smtClean="0"/>
              <a:pPr/>
              <a:t>72</a:t>
            </a:fld>
            <a:endParaRPr lang="en-US" dirty="0"/>
          </a:p>
        </p:txBody>
      </p:sp>
      <p:pic>
        <p:nvPicPr>
          <p:cNvPr id="9221" name="Picture 10"/>
          <p:cNvPicPr>
            <a:picLocks noChangeAspect="1" noChangeArrowheads="1"/>
          </p:cNvPicPr>
          <p:nvPr/>
        </p:nvPicPr>
        <p:blipFill>
          <a:blip r:embed="rId4" cstate="print"/>
          <a:srcRect/>
          <a:stretch>
            <a:fillRect/>
          </a:stretch>
        </p:blipFill>
        <p:spPr bwMode="auto">
          <a:xfrm>
            <a:off x="6019800" y="4844821"/>
            <a:ext cx="2971800" cy="1983952"/>
          </a:xfrm>
          <a:prstGeom prst="rect">
            <a:avLst/>
          </a:prstGeom>
          <a:noFill/>
          <a:ln w="9525">
            <a:solidFill>
              <a:srgbClr val="000000"/>
            </a:solidFill>
            <a:miter lim="800000"/>
            <a:headEnd/>
            <a:tailEnd/>
          </a:ln>
        </p:spPr>
      </p:pic>
      <p:sp>
        <p:nvSpPr>
          <p:cNvPr id="9222" name="TextBox 9"/>
          <p:cNvSpPr txBox="1">
            <a:spLocks noChangeArrowheads="1"/>
          </p:cNvSpPr>
          <p:nvPr/>
        </p:nvSpPr>
        <p:spPr bwMode="auto">
          <a:xfrm>
            <a:off x="533400" y="5396676"/>
            <a:ext cx="3468130" cy="880241"/>
          </a:xfrm>
          <a:prstGeom prst="rect">
            <a:avLst/>
          </a:prstGeom>
          <a:noFill/>
          <a:ln w="9525">
            <a:noFill/>
            <a:miter lim="800000"/>
            <a:headEnd/>
            <a:tailEnd/>
          </a:ln>
        </p:spPr>
        <p:txBody>
          <a:bodyPr wrap="square">
            <a:spAutoFit/>
          </a:bodyPr>
          <a:lstStyle/>
          <a:p>
            <a:pPr>
              <a:lnSpc>
                <a:spcPct val="80000"/>
              </a:lnSpc>
              <a:spcBef>
                <a:spcPct val="20000"/>
              </a:spcBef>
            </a:pPr>
            <a:r>
              <a:rPr lang="en-US" sz="1600" dirty="0">
                <a:solidFill>
                  <a:srgbClr val="FF0000"/>
                </a:solidFill>
              </a:rPr>
              <a:t>Note: This is the URL (case-sensitive) used for testing this Fall; it is different from the URL used for the Infrastructure Trial.  </a:t>
            </a:r>
          </a:p>
        </p:txBody>
      </p:sp>
      <p:cxnSp>
        <p:nvCxnSpPr>
          <p:cNvPr id="8" name="Straight Arrow Connector 7"/>
          <p:cNvCxnSpPr/>
          <p:nvPr/>
        </p:nvCxnSpPr>
        <p:spPr>
          <a:xfrm flipV="1">
            <a:off x="4114800" y="5175787"/>
            <a:ext cx="1637270" cy="7678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04800" y="457200"/>
            <a:ext cx="8534400" cy="1257300"/>
          </a:xfrm>
        </p:spPr>
        <p:txBody>
          <a:bodyPr/>
          <a:lstStyle/>
          <a:p>
            <a:pPr eaLnBrk="1" hangingPunct="1"/>
            <a:r>
              <a:rPr lang="en-US" dirty="0"/>
              <a:t>NGSSS PearsonAccess: ePAT</a:t>
            </a:r>
            <a:endParaRPr lang="en-US" sz="3600" dirty="0"/>
          </a:p>
        </p:txBody>
      </p:sp>
      <p:sp>
        <p:nvSpPr>
          <p:cNvPr id="11267" name="Content Placeholder 2"/>
          <p:cNvSpPr>
            <a:spLocks noGrp="1"/>
          </p:cNvSpPr>
          <p:nvPr>
            <p:ph idx="1"/>
          </p:nvPr>
        </p:nvSpPr>
        <p:spPr>
          <a:xfrm>
            <a:off x="457200" y="2057400"/>
            <a:ext cx="8218488" cy="3810000"/>
          </a:xfrm>
        </p:spPr>
        <p:txBody>
          <a:bodyPr/>
          <a:lstStyle/>
          <a:p>
            <a:pPr lvl="1" eaLnBrk="1" hangingPunct="1">
              <a:buFont typeface="Arial" pitchFamily="34" charset="0"/>
              <a:buChar char="•"/>
            </a:pPr>
            <a:r>
              <a:rPr lang="en-US" sz="2000" b="1" dirty="0">
                <a:cs typeface="Tahoma" pitchFamily="34" charset="0"/>
              </a:rPr>
              <a:t>E</a:t>
            </a:r>
            <a:r>
              <a:rPr lang="en-US" sz="2000" dirty="0">
                <a:cs typeface="Tahoma" pitchFamily="34" charset="0"/>
              </a:rPr>
              <a:t>lectronic </a:t>
            </a:r>
            <a:r>
              <a:rPr lang="en-US" sz="2000" b="1" dirty="0">
                <a:cs typeface="Tahoma" pitchFamily="34" charset="0"/>
              </a:rPr>
              <a:t>P</a:t>
            </a:r>
            <a:r>
              <a:rPr lang="en-US" sz="2000" dirty="0">
                <a:cs typeface="Tahoma" pitchFamily="34" charset="0"/>
              </a:rPr>
              <a:t>ractice </a:t>
            </a:r>
            <a:r>
              <a:rPr lang="en-US" sz="2000" b="1" dirty="0">
                <a:cs typeface="Tahoma" pitchFamily="34" charset="0"/>
              </a:rPr>
              <a:t>A</a:t>
            </a:r>
            <a:r>
              <a:rPr lang="en-US" sz="2000" dirty="0">
                <a:cs typeface="Tahoma" pitchFamily="34" charset="0"/>
              </a:rPr>
              <a:t>ssessment </a:t>
            </a:r>
            <a:r>
              <a:rPr lang="en-US" sz="2000" b="1" dirty="0">
                <a:cs typeface="Tahoma" pitchFamily="34" charset="0"/>
              </a:rPr>
              <a:t>T</a:t>
            </a:r>
            <a:r>
              <a:rPr lang="en-US" sz="2000" dirty="0">
                <a:cs typeface="Tahoma" pitchFamily="34" charset="0"/>
              </a:rPr>
              <a:t>ool (ePAT)</a:t>
            </a:r>
          </a:p>
          <a:p>
            <a:pPr lvl="1" eaLnBrk="1" hangingPunct="1">
              <a:buFont typeface="Arial" pitchFamily="34" charset="0"/>
              <a:buChar char="•"/>
            </a:pPr>
            <a:r>
              <a:rPr lang="en-US" sz="2000" dirty="0">
                <a:cs typeface="Tahoma" pitchFamily="34" charset="0"/>
              </a:rPr>
              <a:t>Provides students an opportunity to practice using the computer-based platform prior to testing. </a:t>
            </a:r>
          </a:p>
          <a:p>
            <a:pPr lvl="1" eaLnBrk="1" hangingPunct="1">
              <a:buFont typeface="Arial" pitchFamily="34" charset="0"/>
              <a:buChar char="•"/>
            </a:pPr>
            <a:r>
              <a:rPr lang="en-US" sz="2000" dirty="0">
                <a:cs typeface="Tahoma" pitchFamily="34" charset="0"/>
              </a:rPr>
              <a:t>ePATs are available from the </a:t>
            </a:r>
            <a:r>
              <a:rPr lang="en-US" sz="2000" dirty="0">
                <a:cs typeface="Tahoma" pitchFamily="34" charset="0"/>
                <a:hlinkClick r:id="rId3"/>
              </a:rPr>
              <a:t>www.fl.pearsonaccessnext.com</a:t>
            </a:r>
            <a:r>
              <a:rPr lang="en-US" sz="2000" dirty="0">
                <a:cs typeface="Tahoma" pitchFamily="34" charset="0"/>
              </a:rPr>
              <a:t> home page</a:t>
            </a:r>
          </a:p>
          <a:p>
            <a:pPr lvl="1" eaLnBrk="1" hangingPunct="1">
              <a:buFont typeface="Arial" pitchFamily="34" charset="0"/>
              <a:buChar char="•"/>
            </a:pPr>
            <a:r>
              <a:rPr lang="en-US" sz="2000" dirty="0">
                <a:cs typeface="Tahoma" pitchFamily="34" charset="0"/>
              </a:rPr>
              <a:t>Accommodated ePATs are also available. </a:t>
            </a:r>
          </a:p>
          <a:p>
            <a:pPr lvl="1" eaLnBrk="1" hangingPunct="1">
              <a:buFont typeface="Arial" pitchFamily="34" charset="0"/>
              <a:buChar char="•"/>
            </a:pPr>
            <a:r>
              <a:rPr lang="en-US" sz="2000" dirty="0">
                <a:cs typeface="Tahoma" pitchFamily="34" charset="0"/>
              </a:rPr>
              <a:t>Scripts and instructions for administering the ePATs are posted in Avocet, accessible from the home page.</a:t>
            </a:r>
            <a:endParaRPr lang="en-US" sz="1600" dirty="0">
              <a:cs typeface="Tahoma" pitchFamily="34" charset="0"/>
            </a:endParaRPr>
          </a:p>
          <a:p>
            <a:pPr lvl="1" eaLnBrk="1" hangingPunct="1">
              <a:buFont typeface="Wingdings" pitchFamily="2" charset="2"/>
              <a:buChar char="§"/>
            </a:pPr>
            <a:endParaRPr lang="en-US" sz="2000" dirty="0">
              <a:latin typeface="Tahoma" pitchFamily="34" charset="0"/>
              <a:cs typeface="Tahoma" pitchFamily="34" charset="0"/>
            </a:endParaRPr>
          </a:p>
          <a:p>
            <a:pPr lvl="1" eaLnBrk="1" hangingPunct="1">
              <a:buFont typeface="Wingdings" pitchFamily="2" charset="2"/>
              <a:buChar char="§"/>
            </a:pPr>
            <a:endParaRPr lang="en-US" sz="2000" dirty="0">
              <a:latin typeface="Tahoma" pitchFamily="34" charset="0"/>
              <a:cs typeface="Tahoma" pitchFamily="34" charset="0"/>
            </a:endParaRPr>
          </a:p>
          <a:p>
            <a:pPr eaLnBrk="1" hangingPunct="1">
              <a:buFontTx/>
              <a:buNone/>
            </a:pPr>
            <a:endParaRPr lang="en-US" dirty="0"/>
          </a:p>
        </p:txBody>
      </p:sp>
      <p:sp>
        <p:nvSpPr>
          <p:cNvPr id="11268" name="Slide Number Placeholder 3"/>
          <p:cNvSpPr>
            <a:spLocks noGrp="1"/>
          </p:cNvSpPr>
          <p:nvPr>
            <p:ph type="sldNum" sz="quarter" idx="12"/>
          </p:nvPr>
        </p:nvSpPr>
        <p:spPr>
          <a:noFill/>
        </p:spPr>
        <p:txBody>
          <a:bodyPr/>
          <a:lstStyle/>
          <a:p>
            <a:fld id="{43983B7B-E18D-4B56-A40C-EC11429F395C}" type="slidenum">
              <a:rPr lang="en-US" smtClean="0"/>
              <a:pPr/>
              <a:t>73</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421" y="4953000"/>
            <a:ext cx="6229350" cy="167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381000"/>
            <a:ext cx="8229600" cy="1066800"/>
          </a:xfrm>
        </p:spPr>
        <p:txBody>
          <a:bodyPr/>
          <a:lstStyle/>
          <a:p>
            <a:pPr eaLnBrk="1" hangingPunct="1"/>
            <a:br>
              <a:rPr lang="en-US" dirty="0"/>
            </a:br>
            <a:r>
              <a:rPr lang="en-US" dirty="0"/>
              <a:t>NGSSS PearsonAccess:</a:t>
            </a:r>
            <a:br>
              <a:rPr lang="en-US" dirty="0"/>
            </a:br>
            <a:r>
              <a:rPr lang="en-US" dirty="0"/>
              <a:t>CBT Resources</a:t>
            </a:r>
            <a:br>
              <a:rPr lang="en-US" b="1" dirty="0"/>
            </a:br>
            <a:endParaRPr lang="en-US" dirty="0"/>
          </a:p>
        </p:txBody>
      </p:sp>
      <p:sp>
        <p:nvSpPr>
          <p:cNvPr id="29699" name="Rectangle 3"/>
          <p:cNvSpPr>
            <a:spLocks noGrp="1" noChangeArrowheads="1"/>
          </p:cNvSpPr>
          <p:nvPr>
            <p:ph idx="1"/>
          </p:nvPr>
        </p:nvSpPr>
        <p:spPr>
          <a:xfrm>
            <a:off x="76200" y="1828800"/>
            <a:ext cx="8927818" cy="5029200"/>
          </a:xfrm>
        </p:spPr>
        <p:txBody>
          <a:bodyPr/>
          <a:lstStyle/>
          <a:p>
            <a:pPr eaLnBrk="1" hangingPunct="1"/>
            <a:r>
              <a:rPr lang="en-US" sz="1800" i="1" dirty="0"/>
              <a:t>The TestNav 8 Online User Guide, </a:t>
            </a:r>
            <a:r>
              <a:rPr lang="en-US" sz="1800" dirty="0"/>
              <a:t>provides guidelines to prepare before testing and to help resolve CBT issues during testing, available from the Pearson home page, select the </a:t>
            </a:r>
            <a:r>
              <a:rPr lang="en-US" sz="1800" b="1" i="1" dirty="0"/>
              <a:t>TestNav 8 Online User Guide link.</a:t>
            </a:r>
            <a:endParaRPr lang="en-US" sz="1800" b="1" dirty="0"/>
          </a:p>
          <a:p>
            <a:r>
              <a:rPr lang="en-US" sz="1800" dirty="0"/>
              <a:t>TestNav 8 Technology Coordinator Resource Website (</a:t>
            </a:r>
            <a:r>
              <a:rPr lang="en-US" sz="1800" dirty="0">
                <a:hlinkClick r:id="rId3"/>
              </a:rPr>
              <a:t>www.FLAssessments.com/TestNav8</a:t>
            </a:r>
            <a:r>
              <a:rPr lang="en-US" sz="1800" dirty="0"/>
              <a:t>) provides resources and training materials for school technology coordinators. </a:t>
            </a:r>
          </a:p>
          <a:p>
            <a:r>
              <a:rPr lang="en-US" sz="1800" dirty="0"/>
              <a:t>Avocet NEW! (Online Reference Tool) provides </a:t>
            </a:r>
            <a:r>
              <a:rPr lang="en-US" sz="1800" dirty="0">
                <a:cs typeface="Tahoma" pitchFamily="34" charset="0"/>
              </a:rPr>
              <a:t>links to support materials. </a:t>
            </a:r>
            <a:endParaRPr lang="en-US" sz="1800" dirty="0"/>
          </a:p>
          <a:p>
            <a:pPr eaLnBrk="1" hangingPunct="1"/>
            <a:r>
              <a:rPr lang="en-US" sz="1800" dirty="0"/>
              <a:t>Resources for CBT, including information about test setup, best practices, and training modules and other resources are available from the home page at </a:t>
            </a:r>
            <a:r>
              <a:rPr lang="en-US" sz="1800" dirty="0">
                <a:hlinkClick r:id="rId4"/>
              </a:rPr>
              <a:t>www.fl.PearsonAccessnext.com</a:t>
            </a:r>
            <a:r>
              <a:rPr lang="en-US" sz="1800" dirty="0"/>
              <a:t>, select </a:t>
            </a:r>
            <a:r>
              <a:rPr lang="en-US" sz="1800" b="1" i="1" dirty="0"/>
              <a:t>PearsonAccessNext Online User Guide </a:t>
            </a:r>
            <a:r>
              <a:rPr lang="en-US" sz="1800" i="1" dirty="0"/>
              <a:t>link or</a:t>
            </a:r>
            <a:endParaRPr lang="en-US" sz="2000" i="1" dirty="0"/>
          </a:p>
          <a:p>
            <a:pPr eaLnBrk="1" hangingPunct="1"/>
            <a:endParaRPr lang="en-US" sz="2000" i="1" dirty="0"/>
          </a:p>
          <a:p>
            <a:pPr eaLnBrk="1" hangingPunct="1"/>
            <a:endParaRPr lang="en-US" sz="2000" i="1" dirty="0"/>
          </a:p>
          <a:p>
            <a:pPr eaLnBrk="1" hangingPunct="1"/>
            <a:endParaRPr lang="en-US" sz="2000" i="1" dirty="0"/>
          </a:p>
          <a:p>
            <a:pPr eaLnBrk="1" hangingPunct="1"/>
            <a:endParaRPr lang="en-US" sz="2000" i="1" dirty="0"/>
          </a:p>
          <a:p>
            <a:pPr eaLnBrk="1" hangingPunct="1"/>
            <a:endParaRPr lang="en-US" sz="2000" i="1" dirty="0"/>
          </a:p>
          <a:p>
            <a:pPr eaLnBrk="1" hangingPunct="1"/>
            <a:endParaRPr lang="en-US" sz="2000" i="1" dirty="0"/>
          </a:p>
        </p:txBody>
      </p:sp>
      <p:sp>
        <p:nvSpPr>
          <p:cNvPr id="29700" name="Slide Number Placeholder 5"/>
          <p:cNvSpPr>
            <a:spLocks noGrp="1"/>
          </p:cNvSpPr>
          <p:nvPr>
            <p:ph type="sldNum" sz="quarter" idx="12"/>
          </p:nvPr>
        </p:nvSpPr>
        <p:spPr>
          <a:noFill/>
        </p:spPr>
        <p:txBody>
          <a:bodyPr/>
          <a:lstStyle/>
          <a:p>
            <a:fld id="{03232895-B58A-414C-9390-642AC89D9933}" type="slidenum">
              <a:rPr lang="en-US" smtClean="0"/>
              <a:pPr/>
              <a:t>74</a:t>
            </a:fld>
            <a:endParaRPr lang="en-US"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419600"/>
            <a:ext cx="43529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5638800" y="5572125"/>
            <a:ext cx="2057400" cy="600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438400"/>
            <a:ext cx="8610600" cy="4144963"/>
          </a:xfrm>
        </p:spPr>
        <p:txBody>
          <a:bodyPr/>
          <a:lstStyle/>
          <a:p>
            <a:pPr marL="0" indent="0" algn="ctr">
              <a:buNone/>
            </a:pPr>
            <a:r>
              <a:rPr lang="en-US" sz="6000" dirty="0"/>
              <a:t>NGSSS </a:t>
            </a:r>
          </a:p>
          <a:p>
            <a:pPr marL="0" indent="0" algn="ctr">
              <a:buNone/>
            </a:pPr>
            <a:r>
              <a:rPr lang="en-US" sz="6000" dirty="0"/>
              <a:t>(FCAT 2.0 &amp; EOCs) </a:t>
            </a:r>
          </a:p>
          <a:p>
            <a:pPr marL="0" indent="0" algn="ctr">
              <a:buNone/>
            </a:pPr>
            <a:r>
              <a:rPr lang="en-US" sz="6000" dirty="0"/>
              <a:t>Pearson CBT Materials </a:t>
            </a:r>
          </a:p>
          <a:p>
            <a:pPr marL="0" indent="0" algn="ctr">
              <a:buNone/>
            </a:pPr>
            <a:r>
              <a:rPr lang="en-US" sz="6000" dirty="0"/>
              <a:t>Needed, as applicable:</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75</a:t>
            </a:fld>
            <a:endParaRPr lang="en-US" dirty="0"/>
          </a:p>
        </p:txBody>
      </p:sp>
    </p:spTree>
    <p:extLst>
      <p:ext uri="{BB962C8B-B14F-4D97-AF65-F5344CB8AC3E}">
        <p14:creationId xmlns:p14="http://schemas.microsoft.com/office/powerpoint/2010/main" val="1081391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3"/>
          <p:cNvSpPr>
            <a:spLocks noGrp="1" noChangeArrowheads="1"/>
          </p:cNvSpPr>
          <p:nvPr>
            <p:ph type="title"/>
          </p:nvPr>
        </p:nvSpPr>
        <p:spPr>
          <a:xfrm>
            <a:off x="304800" y="457200"/>
            <a:ext cx="8734424" cy="1143000"/>
          </a:xfrm>
        </p:spPr>
        <p:txBody>
          <a:bodyPr/>
          <a:lstStyle/>
          <a:p>
            <a:pPr eaLnBrk="1" hangingPunct="1"/>
            <a:r>
              <a:rPr lang="en-US" dirty="0"/>
              <a:t>NGSSS PearsonAccess:</a:t>
            </a:r>
            <a:br>
              <a:rPr lang="en-US" dirty="0"/>
            </a:br>
            <a:r>
              <a:rPr lang="en-US" dirty="0"/>
              <a:t>Student Authorization Tickets</a:t>
            </a:r>
          </a:p>
        </p:txBody>
      </p:sp>
      <p:sp>
        <p:nvSpPr>
          <p:cNvPr id="54275" name="Content Placeholder 50"/>
          <p:cNvSpPr>
            <a:spLocks noGrp="1"/>
          </p:cNvSpPr>
          <p:nvPr>
            <p:ph idx="1"/>
          </p:nvPr>
        </p:nvSpPr>
        <p:spPr>
          <a:xfrm>
            <a:off x="0" y="1828800"/>
            <a:ext cx="5334000" cy="5029200"/>
          </a:xfrm>
        </p:spPr>
        <p:txBody>
          <a:bodyPr/>
          <a:lstStyle/>
          <a:p>
            <a:pPr eaLnBrk="1" hangingPunct="1"/>
            <a:r>
              <a:rPr lang="en-US" sz="1800" dirty="0"/>
              <a:t>For each test session, each student needs a Username and a password, which are printed on the Student Authorization Tickets. </a:t>
            </a:r>
          </a:p>
          <a:p>
            <a:pPr eaLnBrk="1" hangingPunct="1"/>
            <a:endParaRPr lang="en-US" sz="1800" dirty="0"/>
          </a:p>
          <a:p>
            <a:pPr eaLnBrk="1" hangingPunct="1"/>
            <a:r>
              <a:rPr lang="en-US" sz="1800" dirty="0"/>
              <a:t>Students will need a pen or pencil during testing to sign their tickets. </a:t>
            </a:r>
          </a:p>
          <a:p>
            <a:pPr marL="0" indent="0" eaLnBrk="1" hangingPunct="1">
              <a:buNone/>
            </a:pPr>
            <a:endParaRPr lang="en-US" sz="1800" dirty="0"/>
          </a:p>
          <a:p>
            <a:pPr eaLnBrk="1" hangingPunct="1"/>
            <a:r>
              <a:rPr lang="en-US" sz="1800" b="1" dirty="0"/>
              <a:t>Provide each student their ticket only AFTER all students have entered the testing room, as instructed in the script, and all tickets must be collected BEFORE students leave the testing room</a:t>
            </a:r>
            <a:r>
              <a:rPr lang="en-US" sz="1800" dirty="0"/>
              <a:t>.</a:t>
            </a:r>
          </a:p>
          <a:p>
            <a:pPr eaLnBrk="1" hangingPunct="1"/>
            <a:endParaRPr lang="en-US" sz="1800" dirty="0"/>
          </a:p>
          <a:p>
            <a:pPr eaLnBrk="1" hangingPunct="1"/>
            <a:r>
              <a:rPr lang="en-US" sz="1800" dirty="0"/>
              <a:t>Student Authorization Tickets must be handled in a secure manner and returned to the school assessment coordinator immediately after each day of testing is completed. </a:t>
            </a:r>
          </a:p>
          <a:p>
            <a:pPr eaLnBrk="1" hangingPunct="1"/>
            <a:endParaRPr lang="en-US" sz="1800" dirty="0"/>
          </a:p>
          <a:p>
            <a:pPr eaLnBrk="1" hangingPunct="1"/>
            <a:r>
              <a:rPr lang="en-US" sz="1800" dirty="0"/>
              <a:t>Keep Student Authorization Tickets securely stored at all times.</a:t>
            </a:r>
          </a:p>
          <a:p>
            <a:pPr eaLnBrk="1" hangingPunct="1"/>
            <a:endParaRPr lang="en-US" sz="2400" dirty="0"/>
          </a:p>
          <a:p>
            <a:pPr eaLnBrk="1" hangingPunct="1"/>
            <a:endParaRPr lang="en-US" sz="2400" dirty="0"/>
          </a:p>
        </p:txBody>
      </p:sp>
      <p:sp>
        <p:nvSpPr>
          <p:cNvPr id="54276" name="Slide Number Placeholder 5"/>
          <p:cNvSpPr>
            <a:spLocks noGrp="1"/>
          </p:cNvSpPr>
          <p:nvPr>
            <p:ph type="sldNum" sz="quarter" idx="12"/>
          </p:nvPr>
        </p:nvSpPr>
        <p:spPr>
          <a:noFill/>
        </p:spPr>
        <p:txBody>
          <a:bodyPr/>
          <a:lstStyle/>
          <a:p>
            <a:fld id="{B3217A46-164B-447B-BFF9-2198E36B8B73}" type="slidenum">
              <a:rPr lang="en-US" smtClean="0"/>
              <a:pPr/>
              <a:t>76</a:t>
            </a:fld>
            <a:endParaRPr lang="en-US" dirty="0"/>
          </a:p>
        </p:txBody>
      </p:sp>
      <p:pic>
        <p:nvPicPr>
          <p:cNvPr id="8" name="Picture 7"/>
          <p:cNvPicPr>
            <a:picLocks noChangeAspect="1"/>
          </p:cNvPicPr>
          <p:nvPr/>
        </p:nvPicPr>
        <p:blipFill>
          <a:blip r:embed="rId3"/>
          <a:stretch>
            <a:fillRect/>
          </a:stretch>
        </p:blipFill>
        <p:spPr>
          <a:xfrm>
            <a:off x="5981937" y="3505200"/>
            <a:ext cx="3057287" cy="3204490"/>
          </a:xfrm>
          <a:prstGeom prst="rect">
            <a:avLst/>
          </a:prstGeom>
        </p:spPr>
      </p:pic>
      <p:pic>
        <p:nvPicPr>
          <p:cNvPr id="9" name="Picture 8"/>
          <p:cNvPicPr>
            <a:picLocks noChangeAspect="1"/>
          </p:cNvPicPr>
          <p:nvPr/>
        </p:nvPicPr>
        <p:blipFill>
          <a:blip r:embed="rId4"/>
          <a:stretch>
            <a:fillRect/>
          </a:stretch>
        </p:blipFill>
        <p:spPr>
          <a:xfrm>
            <a:off x="5210509" y="1600200"/>
            <a:ext cx="3933491" cy="1516033"/>
          </a:xfrm>
          <a:prstGeom prst="rect">
            <a:avLst/>
          </a:prstGeom>
          <a:ln>
            <a:solidFill>
              <a:schemeClr val="bg2">
                <a:lumMod val="90000"/>
                <a:lumOff val="10000"/>
              </a:schemeClr>
            </a:solid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403867" y="208148"/>
            <a:ext cx="8740133" cy="726682"/>
          </a:xfrm>
          <a:prstGeom prst="rect">
            <a:avLst/>
          </a:prstGeom>
          <a:noFill/>
          <a:ln>
            <a:noFill/>
          </a:ln>
        </p:spPr>
        <p:txBody>
          <a:bodyPr lIns="0" tIns="0" rIns="0" bIns="0" anchor="t" anchorCtr="0">
            <a:noAutofit/>
          </a:bodyPr>
          <a:lstStyle/>
          <a:p>
            <a:pPr lvl="0">
              <a:lnSpc>
                <a:spcPct val="117647"/>
              </a:lnSpc>
              <a:spcBef>
                <a:spcPts val="0"/>
              </a:spcBef>
              <a:buClr>
                <a:schemeClr val="dk2"/>
              </a:buClr>
              <a:buSzPct val="25000"/>
            </a:pPr>
            <a:r>
              <a:rPr lang="en-US" dirty="0"/>
              <a:t>NGSSS PearsonAccess:</a:t>
            </a:r>
            <a:br>
              <a:rPr lang="en-US" dirty="0"/>
            </a:br>
            <a:r>
              <a:rPr lang="en-GB" dirty="0"/>
              <a:t>Student Authorization Tickets</a:t>
            </a:r>
          </a:p>
        </p:txBody>
      </p:sp>
      <p:sp>
        <p:nvSpPr>
          <p:cNvPr id="806" name="Shape 806"/>
          <p:cNvSpPr txBox="1">
            <a:spLocks noGrp="1"/>
          </p:cNvSpPr>
          <p:nvPr>
            <p:ph type="body" idx="4294967295"/>
          </p:nvPr>
        </p:nvSpPr>
        <p:spPr>
          <a:xfrm>
            <a:off x="403865" y="1856110"/>
            <a:ext cx="7956415" cy="345331"/>
          </a:xfrm>
          <a:prstGeom prst="rect">
            <a:avLst/>
          </a:prstGeom>
          <a:noFill/>
          <a:ln>
            <a:noFill/>
          </a:ln>
        </p:spPr>
        <p:txBody>
          <a:bodyPr lIns="0" tIns="0" rIns="0" bIns="0" anchor="t" anchorCtr="0">
            <a:noAutofit/>
          </a:bodyPr>
          <a:lstStyle/>
          <a:p>
            <a:pPr fontAlgn="base"/>
            <a:r>
              <a:rPr lang="en-US" sz="1800" dirty="0"/>
              <a:t>Added the ability to print/reprint selected tickets within a session</a:t>
            </a:r>
          </a:p>
          <a:p>
            <a:pPr marL="285750" indent="-285750" fontAlgn="base">
              <a:buFont typeface="Arial" panose="020B0604020202020204" pitchFamily="34" charset="0"/>
              <a:buChar char="•"/>
            </a:pPr>
            <a:endParaRPr lang="en-US" sz="1800" dirty="0"/>
          </a:p>
          <a:p>
            <a:pPr lvl="0" rtl="0">
              <a:lnSpc>
                <a:spcPct val="105555"/>
              </a:lnSpc>
              <a:spcBef>
                <a:spcPts val="0"/>
              </a:spcBef>
              <a:buClr>
                <a:schemeClr val="dk2"/>
              </a:buClr>
              <a:buSzPct val="25000"/>
              <a:buFont typeface="Arial"/>
              <a:buNone/>
            </a:pPr>
            <a:endParaRPr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sz="1800" dirty="0">
              <a:solidFill>
                <a:schemeClr val="dk2"/>
              </a:solidFill>
            </a:endParaRPr>
          </a:p>
          <a:p>
            <a:pPr lvl="0" rtl="0">
              <a:lnSpc>
                <a:spcPct val="105555"/>
              </a:lnSpc>
              <a:spcBef>
                <a:spcPts val="0"/>
              </a:spcBef>
              <a:buClr>
                <a:schemeClr val="dk2"/>
              </a:buClr>
              <a:buSzPct val="25000"/>
              <a:buFont typeface="Arial"/>
              <a:buNone/>
            </a:pPr>
            <a:endParaRPr sz="1800" dirty="0">
              <a:solidFill>
                <a:schemeClr val="dk2"/>
              </a:solidFill>
            </a:endParaRPr>
          </a:p>
        </p:txBody>
      </p:sp>
      <p:pic>
        <p:nvPicPr>
          <p:cNvPr id="4" name="Picture 3"/>
          <p:cNvPicPr>
            <a:picLocks noChangeAspect="1"/>
          </p:cNvPicPr>
          <p:nvPr/>
        </p:nvPicPr>
        <p:blipFill>
          <a:blip r:embed="rId3"/>
          <a:stretch>
            <a:fillRect/>
          </a:stretch>
        </p:blipFill>
        <p:spPr>
          <a:xfrm>
            <a:off x="2651600" y="2606928"/>
            <a:ext cx="5195036" cy="4008050"/>
          </a:xfrm>
          <a:prstGeom prst="rect">
            <a:avLst/>
          </a:prstGeom>
          <a:ln>
            <a:solidFill>
              <a:srgbClr val="000000"/>
            </a:solidFill>
          </a:ln>
        </p:spPr>
      </p:pic>
      <p:sp>
        <p:nvSpPr>
          <p:cNvPr id="5" name="TextBox 4"/>
          <p:cNvSpPr txBox="1"/>
          <p:nvPr/>
        </p:nvSpPr>
        <p:spPr>
          <a:xfrm>
            <a:off x="6912980" y="2176041"/>
            <a:ext cx="1481561" cy="861774"/>
          </a:xfrm>
          <a:prstGeom prst="rect">
            <a:avLst/>
          </a:prstGeom>
          <a:noFill/>
        </p:spPr>
        <p:txBody>
          <a:bodyPr wrap="square" lIns="0" tIns="0" rIns="0" bIns="0" rtlCol="0">
            <a:spAutoFit/>
          </a:bodyPr>
          <a:lstStyle/>
          <a:p>
            <a:r>
              <a:rPr lang="en-US" sz="1400" dirty="0">
                <a:solidFill>
                  <a:srgbClr val="FF0000"/>
                </a:solidFill>
              </a:rPr>
              <a:t>Only 1 student test selected to print the authorization ticket </a:t>
            </a:r>
          </a:p>
        </p:txBody>
      </p:sp>
      <p:sp>
        <p:nvSpPr>
          <p:cNvPr id="6" name="Rectangle 5"/>
          <p:cNvSpPr/>
          <p:nvPr/>
        </p:nvSpPr>
        <p:spPr>
          <a:xfrm>
            <a:off x="3676135" y="5334000"/>
            <a:ext cx="2830011" cy="307777"/>
          </a:xfrm>
          <a:prstGeom prst="rect">
            <a:avLst/>
          </a:prstGeom>
        </p:spPr>
        <p:txBody>
          <a:bodyPr wrap="square">
            <a:spAutoFit/>
          </a:bodyPr>
          <a:lstStyle/>
          <a:p>
            <a:r>
              <a:rPr lang="en-US" sz="1400" dirty="0">
                <a:solidFill>
                  <a:srgbClr val="FF0000"/>
                </a:solidFill>
              </a:rPr>
              <a:t>2 student tests in this session</a:t>
            </a:r>
          </a:p>
        </p:txBody>
      </p:sp>
      <p:cxnSp>
        <p:nvCxnSpPr>
          <p:cNvPr id="9" name="Straight Arrow Connector 8"/>
          <p:cNvCxnSpPr/>
          <p:nvPr/>
        </p:nvCxnSpPr>
        <p:spPr>
          <a:xfrm flipV="1">
            <a:off x="4933165" y="1678947"/>
            <a:ext cx="315953" cy="497094"/>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44547" y="4922767"/>
            <a:ext cx="1022522" cy="153889"/>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77</a:t>
            </a:fld>
            <a:endParaRPr lang="en-GB" dirty="0"/>
          </a:p>
        </p:txBody>
      </p:sp>
    </p:spTree>
    <p:extLst>
      <p:ext uri="{BB962C8B-B14F-4D97-AF65-F5344CB8AC3E}">
        <p14:creationId xmlns:p14="http://schemas.microsoft.com/office/powerpoint/2010/main" val="2612184803"/>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1"/>
          <p:cNvSpPr>
            <a:spLocks noGrp="1"/>
          </p:cNvSpPr>
          <p:nvPr>
            <p:ph type="title"/>
          </p:nvPr>
        </p:nvSpPr>
        <p:spPr>
          <a:xfrm>
            <a:off x="228600" y="533400"/>
            <a:ext cx="8845296" cy="1143000"/>
          </a:xfrm>
        </p:spPr>
        <p:txBody>
          <a:bodyPr/>
          <a:lstStyle/>
          <a:p>
            <a:pPr eaLnBrk="1" hangingPunct="1">
              <a:spcBef>
                <a:spcPts val="600"/>
              </a:spcBef>
              <a:defRPr/>
            </a:pPr>
            <a:r>
              <a:rPr lang="en-US" dirty="0"/>
              <a:t>NGSSS PearsonAccess:</a:t>
            </a:r>
            <a:br>
              <a:rPr lang="en-US" dirty="0"/>
            </a:br>
            <a:r>
              <a:rPr lang="en-US" dirty="0"/>
              <a:t>Session Roster</a:t>
            </a:r>
          </a:p>
        </p:txBody>
      </p:sp>
      <p:sp>
        <p:nvSpPr>
          <p:cNvPr id="53" name="Content Placeholder 52"/>
          <p:cNvSpPr>
            <a:spLocks noGrp="1"/>
          </p:cNvSpPr>
          <p:nvPr>
            <p:ph idx="1"/>
          </p:nvPr>
        </p:nvSpPr>
        <p:spPr>
          <a:xfrm>
            <a:off x="304800" y="1905000"/>
            <a:ext cx="8610600" cy="5105400"/>
          </a:xfrm>
        </p:spPr>
        <p:txBody>
          <a:bodyPr/>
          <a:lstStyle/>
          <a:p>
            <a:pPr eaLnBrk="1" hangingPunct="1">
              <a:spcBef>
                <a:spcPts val="600"/>
              </a:spcBef>
              <a:defRPr/>
            </a:pPr>
            <a:r>
              <a:rPr lang="en-US" sz="1800" dirty="0"/>
              <a:t>A Session Roster is a list of all students scheduled in a test session that displays important information including: </a:t>
            </a:r>
          </a:p>
          <a:p>
            <a:pPr lvl="1" eaLnBrk="1" hangingPunct="1">
              <a:spcBef>
                <a:spcPts val="600"/>
              </a:spcBef>
              <a:buFont typeface="Wingdings" pitchFamily="2" charset="2"/>
              <a:buChar char="§"/>
              <a:defRPr/>
            </a:pPr>
            <a:r>
              <a:rPr lang="en-US" sz="1400" dirty="0">
                <a:ea typeface="+mn-ea"/>
                <a:cs typeface="+mn-cs"/>
              </a:rPr>
              <a:t>Test Administration</a:t>
            </a:r>
          </a:p>
          <a:p>
            <a:pPr lvl="1" eaLnBrk="1" hangingPunct="1">
              <a:spcBef>
                <a:spcPts val="600"/>
              </a:spcBef>
              <a:buFont typeface="Wingdings" pitchFamily="2" charset="2"/>
              <a:buChar char="§"/>
              <a:defRPr/>
            </a:pPr>
            <a:r>
              <a:rPr lang="en-US" sz="1400" dirty="0">
                <a:ea typeface="+mn-ea"/>
                <a:cs typeface="+mn-cs"/>
              </a:rPr>
              <a:t>Session Name and School</a:t>
            </a:r>
          </a:p>
          <a:p>
            <a:pPr lvl="1" eaLnBrk="1" hangingPunct="1">
              <a:spcBef>
                <a:spcPts val="600"/>
              </a:spcBef>
              <a:buFont typeface="Wingdings" pitchFamily="2" charset="2"/>
              <a:buChar char="§"/>
              <a:defRPr/>
            </a:pPr>
            <a:r>
              <a:rPr lang="en-US" sz="1400" dirty="0">
                <a:ea typeface="+mn-ea"/>
                <a:cs typeface="+mn-cs"/>
              </a:rPr>
              <a:t>Test to be Administered</a:t>
            </a:r>
          </a:p>
          <a:p>
            <a:pPr lvl="1" eaLnBrk="1" hangingPunct="1">
              <a:spcBef>
                <a:spcPts val="600"/>
              </a:spcBef>
              <a:buFont typeface="Wingdings" pitchFamily="2" charset="2"/>
              <a:buChar char="§"/>
              <a:defRPr/>
            </a:pPr>
            <a:r>
              <a:rPr lang="en-US" sz="1400" dirty="0">
                <a:ea typeface="+mn-ea"/>
                <a:cs typeface="+mn-cs"/>
              </a:rPr>
              <a:t>Password</a:t>
            </a:r>
          </a:p>
          <a:p>
            <a:pPr lvl="1" eaLnBrk="1" hangingPunct="1">
              <a:spcBef>
                <a:spcPts val="600"/>
              </a:spcBef>
              <a:buFont typeface="Wingdings" pitchFamily="2" charset="2"/>
              <a:buChar char="§"/>
              <a:defRPr/>
            </a:pPr>
            <a:r>
              <a:rPr lang="en-US" sz="1400" dirty="0">
                <a:ea typeface="+mn-ea"/>
                <a:cs typeface="+mn-cs"/>
              </a:rPr>
              <a:t>Student Name</a:t>
            </a:r>
          </a:p>
          <a:p>
            <a:pPr lvl="1" eaLnBrk="1" hangingPunct="1">
              <a:spcBef>
                <a:spcPts val="600"/>
              </a:spcBef>
              <a:buFont typeface="Wingdings" pitchFamily="2" charset="2"/>
              <a:buChar char="§"/>
              <a:defRPr/>
            </a:pPr>
            <a:r>
              <a:rPr lang="en-US" sz="1400" dirty="0">
                <a:ea typeface="+mn-ea"/>
                <a:cs typeface="+mn-cs"/>
              </a:rPr>
              <a:t>Florida Student ID #</a:t>
            </a:r>
          </a:p>
          <a:p>
            <a:pPr lvl="1" eaLnBrk="1" hangingPunct="1">
              <a:spcBef>
                <a:spcPts val="600"/>
              </a:spcBef>
              <a:buFont typeface="Wingdings" pitchFamily="2" charset="2"/>
              <a:buChar char="§"/>
              <a:defRPr/>
            </a:pPr>
            <a:r>
              <a:rPr lang="en-US" sz="1400" dirty="0"/>
              <a:t>S</a:t>
            </a:r>
            <a:r>
              <a:rPr lang="en-US" sz="1400" dirty="0">
                <a:ea typeface="+mn-ea"/>
                <a:cs typeface="+mn-cs"/>
              </a:rPr>
              <a:t>tudent Date of Birth</a:t>
            </a:r>
          </a:p>
          <a:p>
            <a:pPr lvl="1" eaLnBrk="1" hangingPunct="1">
              <a:spcBef>
                <a:spcPts val="600"/>
              </a:spcBef>
              <a:buFont typeface="Wingdings" pitchFamily="2" charset="2"/>
              <a:buChar char="§"/>
              <a:defRPr/>
            </a:pPr>
            <a:r>
              <a:rPr lang="en-US" sz="1400" dirty="0">
                <a:ea typeface="+mn-ea"/>
                <a:cs typeface="+mn-cs"/>
              </a:rPr>
              <a:t>Class Information</a:t>
            </a:r>
          </a:p>
          <a:p>
            <a:pPr lvl="1" eaLnBrk="1" hangingPunct="1">
              <a:spcBef>
                <a:spcPts val="600"/>
              </a:spcBef>
              <a:buFont typeface="Wingdings" pitchFamily="2" charset="2"/>
              <a:buChar char="§"/>
              <a:defRPr/>
            </a:pPr>
            <a:r>
              <a:rPr lang="en-US" sz="1400" dirty="0">
                <a:ea typeface="+mn-ea"/>
                <a:cs typeface="+mn-cs"/>
              </a:rPr>
              <a:t>Test Form/Form Group Type</a:t>
            </a:r>
          </a:p>
          <a:p>
            <a:pPr lvl="1" eaLnBrk="1" hangingPunct="1">
              <a:spcBef>
                <a:spcPts val="600"/>
              </a:spcBef>
              <a:buFont typeface="Wingdings" pitchFamily="2" charset="2"/>
              <a:buChar char="§"/>
              <a:defRPr/>
            </a:pPr>
            <a:r>
              <a:rPr lang="en-US" sz="1400" dirty="0">
                <a:ea typeface="+mn-ea"/>
                <a:cs typeface="+mn-cs"/>
              </a:rPr>
              <a:t>Usernames</a:t>
            </a:r>
          </a:p>
          <a:p>
            <a:pPr lvl="1" eaLnBrk="1" hangingPunct="1">
              <a:spcBef>
                <a:spcPts val="600"/>
              </a:spcBef>
              <a:buFont typeface="Wingdings" pitchFamily="2" charset="2"/>
              <a:buChar char="§"/>
              <a:defRPr/>
            </a:pPr>
            <a:r>
              <a:rPr lang="en-US" sz="1400" dirty="0">
                <a:ea typeface="+mn-ea"/>
                <a:cs typeface="+mn-cs"/>
              </a:rPr>
              <a:t>Blank space to record attendance information and accommodations used </a:t>
            </a:r>
          </a:p>
          <a:p>
            <a:pPr eaLnBrk="1" hangingPunct="1">
              <a:spcBef>
                <a:spcPts val="600"/>
              </a:spcBef>
              <a:defRPr/>
            </a:pPr>
            <a:r>
              <a:rPr lang="en-US" sz="1800" dirty="0"/>
              <a:t>The Session Roster may be used to record required administration information.</a:t>
            </a:r>
          </a:p>
          <a:p>
            <a:pPr eaLnBrk="1" hangingPunct="1">
              <a:spcBef>
                <a:spcPts val="600"/>
              </a:spcBef>
              <a:defRPr/>
            </a:pPr>
            <a:r>
              <a:rPr lang="en-US" sz="1800" b="1" dirty="0"/>
              <a:t>Session Rosters must be handled in a secure manner and returned to the school assessment coordinator immediately after each test session is completed</a:t>
            </a:r>
            <a:r>
              <a:rPr lang="en-US" sz="1800" dirty="0"/>
              <a:t>.</a:t>
            </a:r>
          </a:p>
          <a:p>
            <a:pPr eaLnBrk="1" hangingPunct="1">
              <a:defRPr/>
            </a:pPr>
            <a:endParaRPr lang="en-US" sz="2400" dirty="0"/>
          </a:p>
          <a:p>
            <a:pPr eaLnBrk="1" hangingPunct="1">
              <a:defRPr/>
            </a:pPr>
            <a:endParaRPr lang="en-US" sz="2400" dirty="0"/>
          </a:p>
        </p:txBody>
      </p:sp>
      <p:sp>
        <p:nvSpPr>
          <p:cNvPr id="57348" name="Slide Number Placeholder 5"/>
          <p:cNvSpPr>
            <a:spLocks noGrp="1"/>
          </p:cNvSpPr>
          <p:nvPr>
            <p:ph type="sldNum" sz="quarter" idx="12"/>
          </p:nvPr>
        </p:nvSpPr>
        <p:spPr>
          <a:noFill/>
        </p:spPr>
        <p:txBody>
          <a:bodyPr/>
          <a:lstStyle/>
          <a:p>
            <a:fld id="{E958FAD9-207F-4BD8-A8EF-3D572B1E67C3}" type="slidenum">
              <a:rPr lang="en-US" smtClean="0"/>
              <a:pPr/>
              <a:t>78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38400"/>
            <a:ext cx="4953001" cy="2695575"/>
          </a:xfrm>
          <a:prstGeom prst="rect">
            <a:avLst/>
          </a:prstGeom>
          <a:solidFill>
            <a:schemeClr val="tx1"/>
          </a:solid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5490" y="457200"/>
            <a:ext cx="8673709" cy="1295400"/>
          </a:xfrm>
        </p:spPr>
        <p:txBody>
          <a:bodyPr/>
          <a:lstStyle/>
          <a:p>
            <a:pPr eaLnBrk="1" hangingPunct="1"/>
            <a:r>
              <a:rPr lang="en-US" dirty="0"/>
              <a:t>NGSSS PearsonAccess:</a:t>
            </a:r>
            <a:br>
              <a:rPr lang="en-US" dirty="0"/>
            </a:br>
            <a:r>
              <a:rPr lang="en-US" dirty="0"/>
              <a:t>Test Group Code</a:t>
            </a:r>
          </a:p>
        </p:txBody>
      </p:sp>
      <p:graphicFrame>
        <p:nvGraphicFramePr>
          <p:cNvPr id="26640" name="Group 16"/>
          <p:cNvGraphicFramePr>
            <a:graphicFrameLocks noGrp="1"/>
          </p:cNvGraphicFramePr>
          <p:nvPr>
            <p:ph type="tbl" idx="1"/>
            <p:extLst>
              <p:ext uri="{D42A27DB-BD31-4B8C-83A1-F6EECF244321}">
                <p14:modId xmlns:p14="http://schemas.microsoft.com/office/powerpoint/2010/main" val="2856195409"/>
              </p:ext>
            </p:extLst>
          </p:nvPr>
        </p:nvGraphicFramePr>
        <p:xfrm>
          <a:off x="685800" y="1981200"/>
          <a:ext cx="7239000" cy="1981200"/>
        </p:xfrm>
        <a:graphic>
          <a:graphicData uri="http://schemas.openxmlformats.org/drawingml/2006/table">
            <a:tbl>
              <a:tblPr firstRow="1">
                <a:tableStyleId>{5940675A-B579-460E-94D1-54222C63F5DA}</a:tableStyleId>
              </a:tblPr>
              <a:tblGrid>
                <a:gridCol w="7239000">
                  <a:extLst>
                    <a:ext uri="{9D8B030D-6E8A-4147-A177-3AD203B41FA5}">
                      <a16:colId xmlns:a16="http://schemas.microsoft.com/office/drawing/2014/main" val="20000"/>
                    </a:ext>
                  </a:extLst>
                </a:gridCol>
              </a:tblGrid>
              <a:tr h="47171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400" u="none" strike="noStrike" cap="none" normalizeH="0" baseline="0" dirty="0">
                          <a:ln>
                            <a:noFill/>
                          </a:ln>
                          <a:effectLst/>
                          <a:latin typeface="+mn-lt"/>
                          <a:cs typeface="Tahoma" pitchFamily="34" charset="0"/>
                        </a:rPr>
                        <a:t>Test Group Code</a:t>
                      </a:r>
                      <a:endParaRPr kumimoji="0" lang="en-US" sz="2400" b="1" i="0" u="none" strike="noStrike" cap="none" normalizeH="0" baseline="0" dirty="0">
                        <a:ln>
                          <a:noFill/>
                        </a:ln>
                        <a:solidFill>
                          <a:srgbClr val="FFFFFF"/>
                        </a:solidFill>
                        <a:effectLst/>
                        <a:latin typeface="+mn-lt"/>
                        <a:cs typeface="Tahoma" pitchFamily="34" charset="0"/>
                      </a:endParaRPr>
                    </a:p>
                  </a:txBody>
                  <a:tcPr horzOverflow="overflow"/>
                </a:tc>
                <a:extLst>
                  <a:ext uri="{0D108BD9-81ED-4DB2-BD59-A6C34878D82A}">
                    <a16:rowId xmlns:a16="http://schemas.microsoft.com/office/drawing/2014/main" val="10000"/>
                  </a:ext>
                </a:extLst>
              </a:tr>
              <a:tr h="1509486">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kumimoji="0" lang="en-US" sz="1500" u="none" strike="noStrike" cap="none" normalizeH="0" baseline="0" dirty="0">
                          <a:ln>
                            <a:noFill/>
                          </a:ln>
                          <a:effectLst/>
                          <a:latin typeface="+mn-lt"/>
                          <a:cs typeface="Tahoma" pitchFamily="34" charset="0"/>
                        </a:rPr>
                        <a:t>A unique four-digit number created by school assessment coordinators used to identify groups of students tested together.  The test group code is entered after the Welcome screen and Testing Rules Acknowledgment and before students see the first question.</a:t>
                      </a:r>
                      <a:endParaRPr kumimoji="0" lang="en-US" sz="1500" b="0" i="0" u="none" strike="noStrike" cap="none" normalizeH="0" baseline="0" dirty="0">
                        <a:ln>
                          <a:noFill/>
                        </a:ln>
                        <a:solidFill>
                          <a:srgbClr val="000000"/>
                        </a:solidFill>
                        <a:effectLst/>
                        <a:latin typeface="+mn-lt"/>
                        <a:cs typeface="Tahoma" pitchFamily="34" charset="0"/>
                      </a:endParaRPr>
                    </a:p>
                  </a:txBody>
                  <a:tcPr horzOverflow="overflow"/>
                </a:tc>
                <a:extLst>
                  <a:ext uri="{0D108BD9-81ED-4DB2-BD59-A6C34878D82A}">
                    <a16:rowId xmlns:a16="http://schemas.microsoft.com/office/drawing/2014/main" val="10001"/>
                  </a:ext>
                </a:extLst>
              </a:tr>
            </a:tbl>
          </a:graphicData>
        </a:graphic>
      </p:graphicFrame>
      <p:sp>
        <p:nvSpPr>
          <p:cNvPr id="61455" name="Slide Number Placeholder 7"/>
          <p:cNvSpPr>
            <a:spLocks noGrp="1"/>
          </p:cNvSpPr>
          <p:nvPr>
            <p:ph type="sldNum" sz="quarter" idx="12"/>
          </p:nvPr>
        </p:nvSpPr>
        <p:spPr>
          <a:noFill/>
        </p:spPr>
        <p:txBody>
          <a:bodyPr/>
          <a:lstStyle/>
          <a:p>
            <a:fld id="{B713CF0B-53F9-4E8B-AB40-6AC35D2411DE}" type="slidenum">
              <a:rPr lang="en-US" smtClean="0"/>
              <a:pPr/>
              <a:t>79</a:t>
            </a:fld>
            <a:endParaRPr lang="en-US" dirty="0"/>
          </a:p>
        </p:txBody>
      </p:sp>
      <p:pic>
        <p:nvPicPr>
          <p:cNvPr id="61456" name="Picture 17"/>
          <p:cNvPicPr>
            <a:picLocks noChangeAspect="1" noChangeArrowheads="1"/>
          </p:cNvPicPr>
          <p:nvPr/>
        </p:nvPicPr>
        <p:blipFill>
          <a:blip r:embed="rId3" cstate="print"/>
          <a:srcRect/>
          <a:stretch>
            <a:fillRect/>
          </a:stretch>
        </p:blipFill>
        <p:spPr bwMode="auto">
          <a:xfrm>
            <a:off x="3505200" y="4188052"/>
            <a:ext cx="864382" cy="2633662"/>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6294" y="914400"/>
            <a:ext cx="8534400" cy="566738"/>
          </a:xfrm>
        </p:spPr>
        <p:txBody>
          <a:bodyPr>
            <a:noAutofit/>
          </a:bodyPr>
          <a:lstStyle/>
          <a:p>
            <a:pPr algn="l"/>
            <a:r>
              <a:rPr lang="en-US" sz="4000" dirty="0"/>
              <a:t>FSA </a:t>
            </a:r>
            <a:br>
              <a:rPr lang="en-US" sz="4000" dirty="0"/>
            </a:br>
            <a:r>
              <a:rPr lang="en-US" sz="4000" dirty="0"/>
              <a:t>Accessing TIDE</a:t>
            </a:r>
          </a:p>
        </p:txBody>
      </p:sp>
      <p:sp>
        <p:nvSpPr>
          <p:cNvPr id="8" name="Slide Number Placeholder 7"/>
          <p:cNvSpPr>
            <a:spLocks noGrp="1"/>
          </p:cNvSpPr>
          <p:nvPr>
            <p:ph type="sldNum" sz="quarter" idx="12"/>
          </p:nvPr>
        </p:nvSpPr>
        <p:spPr/>
        <p:txBody>
          <a:bodyPr/>
          <a:lstStyle/>
          <a:p>
            <a:fld id="{89E68A67-840E-41CC-BCED-62C4D3E9E886}" type="slidenum">
              <a:rPr lang="en-US" smtClean="0"/>
              <a:pPr/>
              <a:t>8</a:t>
            </a:fld>
            <a:endParaRPr lang="en-US" dirty="0"/>
          </a:p>
        </p:txBody>
      </p:sp>
      <p:sp>
        <p:nvSpPr>
          <p:cNvPr id="7" name="TextBox 6"/>
          <p:cNvSpPr txBox="1"/>
          <p:nvPr/>
        </p:nvSpPr>
        <p:spPr>
          <a:xfrm>
            <a:off x="60959" y="2294478"/>
            <a:ext cx="4567295" cy="1569660"/>
          </a:xfrm>
          <a:prstGeom prst="rect">
            <a:avLst/>
          </a:prstGeom>
          <a:noFill/>
        </p:spPr>
        <p:txBody>
          <a:bodyPr wrap="square" rtlCol="0">
            <a:spAutoFit/>
          </a:bodyPr>
          <a:lstStyle/>
          <a:p>
            <a:pPr marL="228600" indent="-228600">
              <a:buFont typeface="Arial" pitchFamily="34" charset="0"/>
              <a:buChar char="•"/>
            </a:pPr>
            <a:r>
              <a:rPr lang="en-US" sz="2400" dirty="0">
                <a:cs typeface="Arial" pitchFamily="34" charset="0"/>
              </a:rPr>
              <a:t>Go to the portal  </a:t>
            </a:r>
            <a:r>
              <a:rPr lang="en-US" sz="2400" dirty="0">
                <a:cs typeface="Arial" pitchFamily="34" charset="0"/>
                <a:hlinkClick r:id="rId3"/>
              </a:rPr>
              <a:t>www.FSAssessments.org</a:t>
            </a:r>
            <a:endParaRPr lang="en-US" sz="2400" dirty="0">
              <a:cs typeface="Arial" pitchFamily="34" charset="0"/>
            </a:endParaRPr>
          </a:p>
          <a:p>
            <a:pPr marL="228600" indent="-228600">
              <a:buFont typeface="Arial" pitchFamily="34" charset="0"/>
              <a:buChar char="•"/>
            </a:pPr>
            <a:endParaRPr lang="en-US" sz="2400" dirty="0">
              <a:cs typeface="Arial" pitchFamily="34" charset="0"/>
            </a:endParaRPr>
          </a:p>
          <a:p>
            <a:pPr marL="228600" indent="-228600">
              <a:buFont typeface="Arial" pitchFamily="34" charset="0"/>
              <a:buChar char="•"/>
            </a:pPr>
            <a:r>
              <a:rPr lang="en-US" sz="2400" dirty="0">
                <a:cs typeface="Arial" pitchFamily="34" charset="0"/>
              </a:rPr>
              <a:t>Click the “TIDE” icon</a:t>
            </a:r>
            <a:endParaRPr lang="en-US" sz="2400"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50148"/>
            <a:ext cx="2719387" cy="105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8290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4800" y="457200"/>
            <a:ext cx="8839200" cy="1143000"/>
          </a:xfrm>
        </p:spPr>
        <p:txBody>
          <a:bodyPr/>
          <a:lstStyle/>
          <a:p>
            <a:pPr eaLnBrk="1" hangingPunct="1"/>
            <a:r>
              <a:rPr lang="en-US" dirty="0"/>
              <a:t>NGSSS PearsonAccess:</a:t>
            </a:r>
            <a:br>
              <a:rPr lang="en-US" dirty="0"/>
            </a:br>
            <a:r>
              <a:rPr lang="en-US" dirty="0"/>
              <a:t>CBT Work Folders</a:t>
            </a:r>
          </a:p>
        </p:txBody>
      </p:sp>
      <p:sp>
        <p:nvSpPr>
          <p:cNvPr id="68611" name="Rectangle 3"/>
          <p:cNvSpPr>
            <a:spLocks noGrp="1" noChangeArrowheads="1"/>
          </p:cNvSpPr>
          <p:nvPr>
            <p:ph idx="1"/>
          </p:nvPr>
        </p:nvSpPr>
        <p:spPr>
          <a:xfrm>
            <a:off x="304800" y="1828800"/>
            <a:ext cx="8610600" cy="4800600"/>
          </a:xfrm>
        </p:spPr>
        <p:txBody>
          <a:bodyPr/>
          <a:lstStyle/>
          <a:p>
            <a:pPr eaLnBrk="1" hangingPunct="1">
              <a:spcBef>
                <a:spcPts val="1200"/>
              </a:spcBef>
            </a:pPr>
            <a:r>
              <a:rPr lang="en-US" sz="2400" dirty="0"/>
              <a:t>The Florida Computer-Based Testing Work Folder is a blank piece of yellow 11x17 paper folded in half with grid paper on the back page. </a:t>
            </a:r>
          </a:p>
          <a:p>
            <a:pPr eaLnBrk="1" hangingPunct="1">
              <a:spcBef>
                <a:spcPts val="1200"/>
              </a:spcBef>
            </a:pPr>
            <a:r>
              <a:rPr lang="en-US" sz="2400" dirty="0"/>
              <a:t>For the NGSSS Algebra 1 Retake and Biology 1 CBT test sessions, students are provided with work folders to work the problems. </a:t>
            </a:r>
          </a:p>
          <a:p>
            <a:pPr eaLnBrk="1" hangingPunct="1">
              <a:spcBef>
                <a:spcPts val="1200"/>
              </a:spcBef>
            </a:pPr>
            <a:r>
              <a:rPr lang="en-US" sz="2400" dirty="0"/>
              <a:t>Distribute work folders to students at the beginning of each test session. </a:t>
            </a:r>
          </a:p>
          <a:p>
            <a:pPr eaLnBrk="1" hangingPunct="1">
              <a:spcBef>
                <a:spcPts val="1200"/>
              </a:spcBef>
            </a:pPr>
            <a:r>
              <a:rPr lang="en-US" sz="2400" dirty="0"/>
              <a:t>Ensure that students have enough desk space to use their folders.</a:t>
            </a:r>
          </a:p>
          <a:p>
            <a:pPr eaLnBrk="1" hangingPunct="1">
              <a:spcBef>
                <a:spcPts val="1200"/>
              </a:spcBef>
            </a:pPr>
            <a:r>
              <a:rPr lang="en-US" sz="2400" dirty="0"/>
              <a:t>Once students complete the test, collect all work folders and return them to the school assessment coordinator. </a:t>
            </a:r>
          </a:p>
          <a:p>
            <a:pPr eaLnBrk="1" hangingPunct="1">
              <a:spcBef>
                <a:spcPts val="1200"/>
              </a:spcBef>
            </a:pPr>
            <a:r>
              <a:rPr lang="en-US" sz="2400" b="1" dirty="0"/>
              <a:t>Used work folders are secure materials</a:t>
            </a:r>
            <a:r>
              <a:rPr lang="en-US" sz="2400" dirty="0"/>
              <a:t>.</a:t>
            </a:r>
          </a:p>
          <a:p>
            <a:pPr eaLnBrk="1" hangingPunct="1"/>
            <a:endParaRPr lang="en-US" sz="1900" dirty="0"/>
          </a:p>
        </p:txBody>
      </p:sp>
      <p:sp>
        <p:nvSpPr>
          <p:cNvPr id="68612" name="Slide Number Placeholder 5"/>
          <p:cNvSpPr>
            <a:spLocks noGrp="1"/>
          </p:cNvSpPr>
          <p:nvPr>
            <p:ph type="sldNum" sz="quarter" idx="12"/>
          </p:nvPr>
        </p:nvSpPr>
        <p:spPr>
          <a:noFill/>
        </p:spPr>
        <p:txBody>
          <a:bodyPr/>
          <a:lstStyle/>
          <a:p>
            <a:fld id="{EC881171-D4E6-4633-B7B8-942279A667DD}"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04800" y="457200"/>
            <a:ext cx="8686800" cy="1143000"/>
          </a:xfrm>
        </p:spPr>
        <p:txBody>
          <a:bodyPr/>
          <a:lstStyle/>
          <a:p>
            <a:pPr eaLnBrk="1" hangingPunct="1"/>
            <a:r>
              <a:rPr lang="en-US" dirty="0"/>
              <a:t>NGSSS PearsonAccess:</a:t>
            </a:r>
            <a:br>
              <a:rPr lang="en-US" dirty="0"/>
            </a:br>
            <a:r>
              <a:rPr lang="en-US" dirty="0"/>
              <a:t>CBT Worksheets</a:t>
            </a:r>
            <a:endParaRPr lang="en-US" sz="3200" dirty="0"/>
          </a:p>
        </p:txBody>
      </p:sp>
      <p:sp>
        <p:nvSpPr>
          <p:cNvPr id="69635" name="Content Placeholder 2"/>
          <p:cNvSpPr>
            <a:spLocks noGrp="1"/>
          </p:cNvSpPr>
          <p:nvPr>
            <p:ph idx="1"/>
          </p:nvPr>
        </p:nvSpPr>
        <p:spPr>
          <a:xfrm>
            <a:off x="304800" y="1828800"/>
            <a:ext cx="8610600" cy="5029200"/>
          </a:xfrm>
        </p:spPr>
        <p:txBody>
          <a:bodyPr/>
          <a:lstStyle/>
          <a:p>
            <a:pPr eaLnBrk="1" hangingPunct="1">
              <a:spcBef>
                <a:spcPts val="15"/>
              </a:spcBef>
              <a:buFont typeface="Arial" pitchFamily="34" charset="0"/>
              <a:buChar char="•"/>
            </a:pPr>
            <a:r>
              <a:rPr lang="en-US" sz="2000" dirty="0"/>
              <a:t>The CBT Worksheet is an 8 1/2x11 page (located in PearsonAccess) that </a:t>
            </a:r>
            <a:r>
              <a:rPr lang="en-US" sz="2000" u="sng" dirty="0"/>
              <a:t>may</a:t>
            </a:r>
            <a:r>
              <a:rPr lang="en-US" sz="2000" dirty="0"/>
              <a:t> be copied and distributed to students at the beginning of a test session.  </a:t>
            </a:r>
          </a:p>
          <a:p>
            <a:pPr eaLnBrk="1" hangingPunct="1">
              <a:buFont typeface="Arial" pitchFamily="34" charset="0"/>
              <a:buChar char="•"/>
            </a:pPr>
            <a:endParaRPr lang="en-US" sz="2000" dirty="0"/>
          </a:p>
          <a:p>
            <a:pPr eaLnBrk="1" hangingPunct="1">
              <a:spcBef>
                <a:spcPts val="20"/>
              </a:spcBef>
              <a:buFont typeface="Arial" pitchFamily="34" charset="0"/>
              <a:buChar char="•"/>
            </a:pPr>
            <a:r>
              <a:rPr lang="en-US" sz="2000" dirty="0"/>
              <a:t>(Optional) For the NGSSS FCAT 2.0 Reading Retake, Civics, and US History EOC CBT test sessions, students </a:t>
            </a:r>
            <a:r>
              <a:rPr lang="en-US" sz="2000" i="1" dirty="0"/>
              <a:t>may</a:t>
            </a:r>
            <a:r>
              <a:rPr lang="en-US" sz="2000" dirty="0"/>
              <a:t> be provided with worksheets to take notes. </a:t>
            </a:r>
          </a:p>
          <a:p>
            <a:pPr marL="0" indent="0" eaLnBrk="1" hangingPunct="1">
              <a:spcBef>
                <a:spcPts val="20"/>
              </a:spcBef>
              <a:buNone/>
            </a:pPr>
            <a:endParaRPr lang="en-US" sz="2000" dirty="0"/>
          </a:p>
          <a:p>
            <a:pPr eaLnBrk="1" hangingPunct="1">
              <a:buFont typeface="Arial" pitchFamily="34" charset="0"/>
              <a:buChar char="•"/>
            </a:pPr>
            <a:r>
              <a:rPr lang="en-US" sz="2000" dirty="0"/>
              <a:t>If your school is providing hard copies of the CBT Worksheet, a sufficient number of copies should be available for all students taking the assessment. </a:t>
            </a:r>
          </a:p>
          <a:p>
            <a:pPr eaLnBrk="1" hangingPunct="1">
              <a:buNone/>
            </a:pPr>
            <a:endParaRPr lang="en-US" sz="2000" dirty="0"/>
          </a:p>
          <a:p>
            <a:pPr eaLnBrk="1" hangingPunct="1">
              <a:buFont typeface="Arial" pitchFamily="34" charset="0"/>
              <a:buChar char="•"/>
            </a:pPr>
            <a:r>
              <a:rPr lang="en-US" sz="2000" dirty="0"/>
              <a:t>Students must have enough desk space to use their worksheets.</a:t>
            </a:r>
          </a:p>
          <a:p>
            <a:pPr eaLnBrk="1" hangingPunct="1">
              <a:buNone/>
            </a:pPr>
            <a:endParaRPr lang="en-US" sz="2000" dirty="0"/>
          </a:p>
          <a:p>
            <a:pPr eaLnBrk="1" hangingPunct="1">
              <a:buFont typeface="Arial" pitchFamily="34" charset="0"/>
              <a:buChar char="•"/>
            </a:pPr>
            <a:r>
              <a:rPr lang="en-US" sz="2000" dirty="0"/>
              <a:t>Once students complete a test session, collect all worksheets and return them to the school assessment coordinator. </a:t>
            </a:r>
          </a:p>
          <a:p>
            <a:pPr eaLnBrk="1" hangingPunct="1">
              <a:buNone/>
            </a:pPr>
            <a:endParaRPr lang="en-US" sz="2000" dirty="0"/>
          </a:p>
          <a:p>
            <a:pPr eaLnBrk="1" hangingPunct="1">
              <a:buFont typeface="Arial" pitchFamily="34" charset="0"/>
              <a:buChar char="•"/>
            </a:pPr>
            <a:r>
              <a:rPr lang="en-US" sz="2000" b="1" dirty="0"/>
              <a:t>Used worksheets are secure materials.</a:t>
            </a:r>
          </a:p>
          <a:p>
            <a:pPr eaLnBrk="1" hangingPunct="1"/>
            <a:endParaRPr lang="en-US" sz="2800" dirty="0"/>
          </a:p>
        </p:txBody>
      </p:sp>
      <p:sp>
        <p:nvSpPr>
          <p:cNvPr id="69636" name="Slide Number Placeholder 3"/>
          <p:cNvSpPr>
            <a:spLocks noGrp="1"/>
          </p:cNvSpPr>
          <p:nvPr>
            <p:ph type="sldNum" sz="quarter" idx="12"/>
          </p:nvPr>
        </p:nvSpPr>
        <p:spPr>
          <a:noFill/>
        </p:spPr>
        <p:txBody>
          <a:bodyPr/>
          <a:lstStyle/>
          <a:p>
            <a:fld id="{E76FD2C6-53DC-4F68-B6C0-22CE2E094596}"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1"/>
          <p:cNvSpPr>
            <a:spLocks noGrp="1"/>
          </p:cNvSpPr>
          <p:nvPr>
            <p:ph type="title"/>
          </p:nvPr>
        </p:nvSpPr>
        <p:spPr>
          <a:xfrm>
            <a:off x="152400" y="457200"/>
            <a:ext cx="8839200" cy="1143000"/>
          </a:xfrm>
        </p:spPr>
        <p:txBody>
          <a:bodyPr/>
          <a:lstStyle/>
          <a:p>
            <a:pPr eaLnBrk="1" hangingPunct="1"/>
            <a:r>
              <a:rPr lang="en-US" dirty="0"/>
              <a:t>NGSSS PearsonAccess:</a:t>
            </a:r>
            <a:br>
              <a:rPr lang="en-US" dirty="0"/>
            </a:br>
            <a:r>
              <a:rPr lang="en-US" dirty="0"/>
              <a:t>Approved Four-Function Calculators</a:t>
            </a:r>
          </a:p>
        </p:txBody>
      </p:sp>
      <p:sp>
        <p:nvSpPr>
          <p:cNvPr id="67587" name="Content Placeholder 12"/>
          <p:cNvSpPr>
            <a:spLocks noGrp="1"/>
          </p:cNvSpPr>
          <p:nvPr>
            <p:ph idx="1"/>
          </p:nvPr>
        </p:nvSpPr>
        <p:spPr>
          <a:xfrm>
            <a:off x="228600" y="2057400"/>
            <a:ext cx="8610600" cy="4297363"/>
          </a:xfrm>
        </p:spPr>
        <p:txBody>
          <a:bodyPr/>
          <a:lstStyle/>
          <a:p>
            <a:pPr eaLnBrk="1" hangingPunct="1">
              <a:spcBef>
                <a:spcPts val="0"/>
              </a:spcBef>
              <a:spcAft>
                <a:spcPts val="0"/>
              </a:spcAft>
              <a:buFontTx/>
              <a:buNone/>
            </a:pPr>
            <a:r>
              <a:rPr lang="en-US" sz="2800" b="1" dirty="0"/>
              <a:t>Four-Function Calculator</a:t>
            </a:r>
          </a:p>
          <a:p>
            <a:pPr eaLnBrk="1" hangingPunct="1">
              <a:lnSpc>
                <a:spcPct val="100000"/>
              </a:lnSpc>
              <a:spcBef>
                <a:spcPts val="0"/>
              </a:spcBef>
              <a:spcAft>
                <a:spcPts val="0"/>
              </a:spcAft>
            </a:pPr>
            <a:r>
              <a:rPr lang="en-US" sz="2400" dirty="0"/>
              <a:t>The computer-based TestNav8 NGSSS Algebra 1 and Biology 1 EOC assessments have a built-in four-function calculator.</a:t>
            </a:r>
          </a:p>
          <a:p>
            <a:pPr eaLnBrk="1" hangingPunct="1">
              <a:spcBef>
                <a:spcPts val="0"/>
              </a:spcBef>
              <a:spcAft>
                <a:spcPts val="0"/>
              </a:spcAft>
            </a:pPr>
            <a:endParaRPr lang="en-US" sz="2400" dirty="0"/>
          </a:p>
          <a:p>
            <a:pPr eaLnBrk="1" hangingPunct="1">
              <a:spcBef>
                <a:spcPts val="0"/>
              </a:spcBef>
              <a:spcAft>
                <a:spcPts val="0"/>
              </a:spcAft>
            </a:pPr>
            <a:r>
              <a:rPr lang="en-US" sz="2400" dirty="0"/>
              <a:t>Students may use the built-in calculator, or they may use a handheld four-function calculator.</a:t>
            </a:r>
          </a:p>
          <a:p>
            <a:pPr marL="0" indent="0" eaLnBrk="1" hangingPunct="1">
              <a:spcBef>
                <a:spcPts val="0"/>
              </a:spcBef>
              <a:spcAft>
                <a:spcPts val="0"/>
              </a:spcAft>
              <a:buNone/>
            </a:pPr>
            <a:endParaRPr lang="en-US" sz="2200" dirty="0"/>
          </a:p>
        </p:txBody>
      </p:sp>
      <p:sp>
        <p:nvSpPr>
          <p:cNvPr id="67588" name="Slide Number Placeholder 5"/>
          <p:cNvSpPr>
            <a:spLocks noGrp="1"/>
          </p:cNvSpPr>
          <p:nvPr>
            <p:ph type="sldNum" sz="quarter" idx="12"/>
          </p:nvPr>
        </p:nvSpPr>
        <p:spPr>
          <a:noFill/>
        </p:spPr>
        <p:txBody>
          <a:bodyPr/>
          <a:lstStyle/>
          <a:p>
            <a:fld id="{DFFCBED6-423F-4D2C-BA90-A53D3EC86ACA}" type="slidenum">
              <a:rPr lang="en-US" smtClean="0"/>
              <a:pPr/>
              <a:t>82</a:t>
            </a:fld>
            <a:endParaRPr lang="en-US" dirty="0"/>
          </a:p>
        </p:txBody>
      </p:sp>
      <p:pic>
        <p:nvPicPr>
          <p:cNvPr id="2050" name="Picture 2" descr="http://tse1.mm.bing.net/th?&amp;id=OIP.Mb30bf47bb2bafc8038afb1ba2949ae77H0&amp;w=198&amp;h=198&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267200"/>
            <a:ext cx="18859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24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162050"/>
          </a:xfrm>
        </p:spPr>
        <p:txBody>
          <a:bodyPr/>
          <a:lstStyle/>
          <a:p>
            <a:r>
              <a:rPr lang="en-US" sz="4000" b="0" dirty="0"/>
              <a:t>NGSSS PearsonAccess:</a:t>
            </a:r>
            <a:br>
              <a:rPr lang="en-US" sz="4000" b="0" dirty="0"/>
            </a:br>
            <a:r>
              <a:rPr lang="en-US" sz="4000" b="0" dirty="0"/>
              <a:t>Seal Code</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59325" y="2133600"/>
            <a:ext cx="4384675" cy="256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2"/>
          </p:nvPr>
        </p:nvSpPr>
        <p:spPr>
          <a:xfrm>
            <a:off x="457200" y="2057400"/>
            <a:ext cx="4343400" cy="4068763"/>
          </a:xfrm>
        </p:spPr>
        <p:txBody>
          <a:bodyPr/>
          <a:lstStyle/>
          <a:p>
            <a:pPr marL="285750" indent="-285750">
              <a:buFont typeface="Arial" panose="020B0604020202020204" pitchFamily="34" charset="0"/>
              <a:buChar char="•"/>
            </a:pPr>
            <a:r>
              <a:rPr lang="en-US" sz="2600" dirty="0"/>
              <a:t>Unique four-digit number </a:t>
            </a:r>
          </a:p>
          <a:p>
            <a:pPr marL="285750" indent="-285750">
              <a:buFont typeface="Arial" panose="020B0604020202020204" pitchFamily="34" charset="0"/>
              <a:buChar char="•"/>
            </a:pPr>
            <a:r>
              <a:rPr lang="en-US" sz="2600" dirty="0"/>
              <a:t>Used on Day 2, </a:t>
            </a:r>
          </a:p>
          <a:p>
            <a:pPr marL="742950" lvl="1" indent="-285750">
              <a:buFont typeface="Arial" panose="020B0604020202020204" pitchFamily="34" charset="0"/>
              <a:buChar char="•"/>
            </a:pPr>
            <a:r>
              <a:rPr lang="en-US" sz="2400" dirty="0"/>
              <a:t>to access Session 2  of the FCAT 2.0 Reading Retake</a:t>
            </a:r>
          </a:p>
          <a:p>
            <a:pPr marL="285750" indent="-285750">
              <a:buFont typeface="Arial" panose="020B0604020202020204" pitchFamily="34" charset="0"/>
              <a:buChar char="•"/>
            </a:pPr>
            <a:r>
              <a:rPr lang="en-US" sz="2600" dirty="0"/>
              <a:t>Print from PearsonAccess Next</a:t>
            </a:r>
          </a:p>
          <a:p>
            <a:pPr marL="285750" indent="-285750">
              <a:buFont typeface="Arial" panose="020B0604020202020204" pitchFamily="34" charset="0"/>
              <a:buChar char="•"/>
            </a:pPr>
            <a:r>
              <a:rPr lang="en-US" sz="2600" b="1" dirty="0"/>
              <a:t>Seal codes are secure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83</a:t>
            </a:fld>
            <a:endParaRPr lang="en-US" dirty="0"/>
          </a:p>
        </p:txBody>
      </p:sp>
    </p:spTree>
    <p:extLst>
      <p:ext uri="{BB962C8B-B14F-4D97-AF65-F5344CB8AC3E}">
        <p14:creationId xmlns:p14="http://schemas.microsoft.com/office/powerpoint/2010/main" val="3627638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514600"/>
            <a:ext cx="8610600" cy="4068763"/>
          </a:xfrm>
        </p:spPr>
        <p:txBody>
          <a:bodyPr/>
          <a:lstStyle/>
          <a:p>
            <a:pPr marL="0" indent="0" algn="ctr">
              <a:buNone/>
            </a:pPr>
            <a:r>
              <a:rPr lang="en-US" sz="6000" dirty="0"/>
              <a:t>NGSSS </a:t>
            </a:r>
          </a:p>
          <a:p>
            <a:pPr marL="0" indent="0" algn="ctr">
              <a:buNone/>
            </a:pPr>
            <a:r>
              <a:rPr lang="en-US" sz="6000" dirty="0"/>
              <a:t>(FCAT 2.0 &amp; EOCs) </a:t>
            </a:r>
          </a:p>
          <a:p>
            <a:pPr marL="0" indent="0" algn="ctr">
              <a:buNone/>
            </a:pPr>
            <a:r>
              <a:rPr lang="en-US" sz="6000" dirty="0"/>
              <a:t>PearsonAccess</a:t>
            </a:r>
          </a:p>
          <a:p>
            <a:pPr marL="0" indent="0" algn="ctr">
              <a:buNone/>
            </a:pPr>
            <a:r>
              <a:rPr lang="en-US" sz="6000" dirty="0"/>
              <a:t>Before Testing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84</a:t>
            </a:fld>
            <a:endParaRPr lang="en-US" dirty="0"/>
          </a:p>
        </p:txBody>
      </p:sp>
    </p:spTree>
    <p:extLst>
      <p:ext uri="{BB962C8B-B14F-4D97-AF65-F5344CB8AC3E}">
        <p14:creationId xmlns:p14="http://schemas.microsoft.com/office/powerpoint/2010/main" val="5505862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685800"/>
            <a:ext cx="8763000" cy="862012"/>
          </a:xfrm>
        </p:spPr>
        <p:txBody>
          <a:bodyPr/>
          <a:lstStyle/>
          <a:p>
            <a:pPr eaLnBrk="1" hangingPunct="1"/>
            <a:r>
              <a:rPr lang="en-US" dirty="0"/>
              <a:t>NGSSS PearsonAccess:</a:t>
            </a:r>
            <a:br>
              <a:rPr lang="en-US" dirty="0"/>
            </a:br>
            <a:r>
              <a:rPr lang="en-US" dirty="0"/>
              <a:t>Organizing Test Sessions</a:t>
            </a:r>
          </a:p>
        </p:txBody>
      </p:sp>
      <p:sp>
        <p:nvSpPr>
          <p:cNvPr id="24579" name="Rectangle 3"/>
          <p:cNvSpPr>
            <a:spLocks noGrp="1" noChangeArrowheads="1"/>
          </p:cNvSpPr>
          <p:nvPr>
            <p:ph idx="1"/>
          </p:nvPr>
        </p:nvSpPr>
        <p:spPr>
          <a:xfrm>
            <a:off x="304800" y="1828800"/>
            <a:ext cx="8602662" cy="4876800"/>
          </a:xfrm>
        </p:spPr>
        <p:txBody>
          <a:bodyPr/>
          <a:lstStyle/>
          <a:p>
            <a:pPr eaLnBrk="1" hangingPunct="1">
              <a:spcBef>
                <a:spcPct val="0"/>
              </a:spcBef>
            </a:pPr>
            <a:r>
              <a:rPr lang="en-US" sz="2400" dirty="0"/>
              <a:t>Three ways of organizing test sessions</a:t>
            </a:r>
          </a:p>
          <a:p>
            <a:pPr marL="800100" lvl="1" indent="-342900" eaLnBrk="1" hangingPunct="1">
              <a:spcBef>
                <a:spcPct val="0"/>
              </a:spcBef>
              <a:buFont typeface="Wingdings" pitchFamily="2" charset="2"/>
              <a:buAutoNum type="arabicPeriod"/>
            </a:pPr>
            <a:r>
              <a:rPr lang="en-US" sz="2400" b="1" dirty="0">
                <a:cs typeface="Tahoma" pitchFamily="34" charset="0"/>
              </a:rPr>
              <a:t>By Test Group</a:t>
            </a:r>
            <a:r>
              <a:rPr lang="en-US" sz="2400" dirty="0">
                <a:cs typeface="Tahoma" pitchFamily="34" charset="0"/>
              </a:rPr>
              <a:t> – only includes students in a particular group (e.g., class, testing room) who will be testing together</a:t>
            </a:r>
          </a:p>
          <a:p>
            <a:pPr marL="800100" lvl="1" indent="-342900" eaLnBrk="1" hangingPunct="1">
              <a:spcBef>
                <a:spcPct val="0"/>
              </a:spcBef>
              <a:buFont typeface="Arial" pitchFamily="34" charset="0"/>
              <a:buNone/>
            </a:pPr>
            <a:r>
              <a:rPr lang="en-US" sz="2400" b="1" dirty="0">
                <a:cs typeface="Tahoma" pitchFamily="34" charset="0"/>
              </a:rPr>
              <a:t>2. 	By Test Day</a:t>
            </a:r>
            <a:r>
              <a:rPr lang="en-US" sz="2400" dirty="0">
                <a:cs typeface="Tahoma" pitchFamily="34" charset="0"/>
              </a:rPr>
              <a:t> – includes all students in a school to be tested in a subject on a particular day</a:t>
            </a:r>
          </a:p>
          <a:p>
            <a:pPr marL="800100" lvl="1" indent="-342900" eaLnBrk="1" hangingPunct="1">
              <a:spcBef>
                <a:spcPct val="0"/>
              </a:spcBef>
              <a:buFont typeface="Arial" pitchFamily="34" charset="0"/>
              <a:buNone/>
            </a:pPr>
            <a:r>
              <a:rPr lang="en-US" sz="2400" b="1" dirty="0">
                <a:cs typeface="Tahoma" pitchFamily="34" charset="0"/>
              </a:rPr>
              <a:t>3.	By Test Administration</a:t>
            </a:r>
            <a:r>
              <a:rPr lang="en-US" sz="2400" dirty="0">
                <a:cs typeface="Tahoma" pitchFamily="34" charset="0"/>
              </a:rPr>
              <a:t> – includes all students scheduled to be tested in a subject during the entire test administration.</a:t>
            </a:r>
            <a:br>
              <a:rPr lang="en-US" sz="2400" dirty="0">
                <a:cs typeface="Tahoma" pitchFamily="34" charset="0"/>
              </a:rPr>
            </a:br>
            <a:endParaRPr lang="en-US" sz="2400" dirty="0">
              <a:cs typeface="Tahoma" pitchFamily="34" charset="0"/>
            </a:endParaRPr>
          </a:p>
          <a:p>
            <a:pPr marL="800100" lvl="1" indent="-342900" eaLnBrk="1" hangingPunct="1">
              <a:spcBef>
                <a:spcPct val="0"/>
              </a:spcBef>
              <a:buFont typeface="Arial" pitchFamily="34" charset="0"/>
              <a:buNone/>
            </a:pPr>
            <a:br>
              <a:rPr lang="en-US" sz="2000" dirty="0">
                <a:cs typeface="Tahoma" pitchFamily="34" charset="0"/>
              </a:rPr>
            </a:br>
            <a:endParaRPr lang="en-US" sz="2000" b="1" dirty="0">
              <a:cs typeface="Tahoma" pitchFamily="34" charset="0"/>
            </a:endParaRPr>
          </a:p>
        </p:txBody>
      </p:sp>
      <p:sp>
        <p:nvSpPr>
          <p:cNvPr id="24580" name="Rectangle 4"/>
          <p:cNvSpPr>
            <a:spLocks noChangeArrowheads="1"/>
          </p:cNvSpPr>
          <p:nvPr/>
        </p:nvSpPr>
        <p:spPr bwMode="auto">
          <a:xfrm>
            <a:off x="419100" y="4286250"/>
            <a:ext cx="82296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chemeClr val="hlink"/>
              </a:buClr>
              <a:buFontTx/>
              <a:buChar char="•"/>
            </a:pPr>
            <a:endParaRPr lang="en-US" sz="2600" b="0" dirty="0"/>
          </a:p>
        </p:txBody>
      </p:sp>
      <p:sp>
        <p:nvSpPr>
          <p:cNvPr id="7" name="Slide Number Placeholder 6"/>
          <p:cNvSpPr>
            <a:spLocks noGrp="1"/>
          </p:cNvSpPr>
          <p:nvPr>
            <p:ph type="sldNum" sz="quarter" idx="12"/>
          </p:nvPr>
        </p:nvSpPr>
        <p:spPr/>
        <p:txBody>
          <a:bodyPr/>
          <a:lstStyle/>
          <a:p>
            <a:pPr>
              <a:defRPr/>
            </a:pPr>
            <a:fld id="{81765215-B37C-47A1-9207-8DE9A4CBD46B}" type="slidenum">
              <a:rPr lang="en-US"/>
              <a:pPr>
                <a:defRPr/>
              </a:pPr>
              <a:t>85</a:t>
            </a:fld>
            <a:endParaRPr lang="en-US" dirty="0"/>
          </a:p>
        </p:txBody>
      </p:sp>
    </p:spTree>
    <p:extLst>
      <p:ext uri="{BB962C8B-B14F-4D97-AF65-F5344CB8AC3E}">
        <p14:creationId xmlns:p14="http://schemas.microsoft.com/office/powerpoint/2010/main" val="24214451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457200"/>
            <a:ext cx="8229600" cy="1097280"/>
          </a:xfrm>
        </p:spPr>
        <p:txBody>
          <a:bodyPr/>
          <a:lstStyle/>
          <a:p>
            <a:r>
              <a:rPr lang="en-US" dirty="0"/>
              <a:t>NGSSS PearsonAccess: </a:t>
            </a:r>
            <a:br>
              <a:rPr lang="en-US" dirty="0"/>
            </a:br>
            <a:r>
              <a:rPr lang="en-US" dirty="0"/>
              <a:t>Create/Edit Students</a:t>
            </a:r>
            <a:endParaRPr lang="en-US" baseline="30000" dirty="0"/>
          </a:p>
        </p:txBody>
      </p:sp>
      <p:sp>
        <p:nvSpPr>
          <p:cNvPr id="2" name="Rectangle 1"/>
          <p:cNvSpPr/>
          <p:nvPr/>
        </p:nvSpPr>
        <p:spPr>
          <a:xfrm>
            <a:off x="457200" y="5715000"/>
            <a:ext cx="8138160" cy="646331"/>
          </a:xfrm>
          <a:prstGeom prst="rect">
            <a:avLst/>
          </a:prstGeom>
        </p:spPr>
        <p:txBody>
          <a:bodyPr wrap="square">
            <a:spAutoFit/>
          </a:bodyPr>
          <a:lstStyle/>
          <a:p>
            <a:pPr marL="285750" lvl="0" indent="-285750">
              <a:buFont typeface="Arial" panose="020B0604020202020204" pitchFamily="34" charset="0"/>
              <a:buChar char="•"/>
            </a:pPr>
            <a:r>
              <a:rPr lang="en-US" dirty="0">
                <a:solidFill>
                  <a:prstClr val="black"/>
                </a:solidFill>
              </a:rPr>
              <a:t>Setup tasks must be completed before students can test, including enrollment, registration, test assignments and class assignments. </a:t>
            </a:r>
          </a:p>
        </p:txBody>
      </p:sp>
      <p:sp>
        <p:nvSpPr>
          <p:cNvPr id="7" name="Slide Number Placeholder 6"/>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86</a:t>
            </a:fld>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62007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2561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8489" y="1994294"/>
            <a:ext cx="8174982" cy="4315934"/>
          </a:xfrm>
          <a:prstGeom prst="rect">
            <a:avLst/>
          </a:prstGeom>
          <a:ln>
            <a:solidFill>
              <a:srgbClr val="000000"/>
            </a:solidFill>
          </a:ln>
        </p:spPr>
      </p:pic>
      <p:pic>
        <p:nvPicPr>
          <p:cNvPr id="6" name="Picture 4"/>
          <p:cNvPicPr>
            <a:picLocks noChangeAspect="1" noChangeArrowheads="1"/>
          </p:cNvPicPr>
          <p:nvPr/>
        </p:nvPicPr>
        <p:blipFill>
          <a:blip r:embed="rId4"/>
          <a:srcRect/>
          <a:stretch>
            <a:fillRect/>
          </a:stretch>
        </p:blipFill>
        <p:spPr bwMode="auto">
          <a:xfrm>
            <a:off x="518489" y="3431580"/>
            <a:ext cx="2479354" cy="526962"/>
          </a:xfrm>
          <a:prstGeom prst="rect">
            <a:avLst/>
          </a:prstGeom>
          <a:noFill/>
          <a:ln w="9525">
            <a:noFill/>
            <a:miter lim="800000"/>
            <a:headEnd/>
            <a:tailEnd/>
          </a:ln>
        </p:spPr>
      </p:pic>
      <p:sp>
        <p:nvSpPr>
          <p:cNvPr id="7" name="Rectangle 6"/>
          <p:cNvSpPr/>
          <p:nvPr/>
        </p:nvSpPr>
        <p:spPr>
          <a:xfrm>
            <a:off x="338941" y="3237861"/>
            <a:ext cx="2838449" cy="914400"/>
          </a:xfrm>
          <a:prstGeom prst="rect">
            <a:avLst/>
          </a:prstGeom>
          <a:noFill/>
          <a:ln cmpd="sng">
            <a:solidFill>
              <a:srgbClr val="DD0101">
                <a:alpha val="98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8" name="Slide Number Placeholder 7"/>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87</a:t>
            </a:fld>
            <a:endParaRPr lang="en-GB" dirty="0"/>
          </a:p>
        </p:txBody>
      </p:sp>
      <p:sp>
        <p:nvSpPr>
          <p:cNvPr id="2" name="Rectangle 1"/>
          <p:cNvSpPr/>
          <p:nvPr/>
        </p:nvSpPr>
        <p:spPr>
          <a:xfrm>
            <a:off x="468332" y="304800"/>
            <a:ext cx="7802081" cy="1323439"/>
          </a:xfrm>
          <a:prstGeom prst="rect">
            <a:avLst/>
          </a:prstGeom>
        </p:spPr>
        <p:txBody>
          <a:bodyPr wrap="square">
            <a:spAutoFit/>
          </a:bodyPr>
          <a:lstStyle/>
          <a:p>
            <a:r>
              <a:rPr lang="en-US" sz="4000" dirty="0">
                <a:latin typeface="+mj-lt"/>
              </a:rPr>
              <a:t>NGSSS PearsonAccess: Create/Edit Students</a:t>
            </a:r>
          </a:p>
        </p:txBody>
      </p:sp>
    </p:spTree>
    <p:extLst>
      <p:ext uri="{BB962C8B-B14F-4D97-AF65-F5344CB8AC3E}">
        <p14:creationId xmlns:p14="http://schemas.microsoft.com/office/powerpoint/2010/main" val="2114581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 y="1800958"/>
            <a:ext cx="6200775" cy="292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533400"/>
            <a:ext cx="8229600" cy="914400"/>
          </a:xfrm>
        </p:spPr>
        <p:txBody>
          <a:bodyPr/>
          <a:lstStyle/>
          <a:p>
            <a:r>
              <a:rPr lang="en-US" dirty="0"/>
              <a:t>NGSSS PearsonAccess:</a:t>
            </a:r>
            <a:br>
              <a:rPr lang="en-US" dirty="0"/>
            </a:br>
            <a:r>
              <a:rPr lang="en-US" dirty="0"/>
              <a:t>Creating Test Sessions</a:t>
            </a:r>
          </a:p>
        </p:txBody>
      </p:sp>
      <p:sp>
        <p:nvSpPr>
          <p:cNvPr id="9" name="Oval 8"/>
          <p:cNvSpPr/>
          <p:nvPr/>
        </p:nvSpPr>
        <p:spPr>
          <a:xfrm>
            <a:off x="838200" y="2754923"/>
            <a:ext cx="774550" cy="376518"/>
          </a:xfrm>
          <a:prstGeom prst="ellipse">
            <a:avLst/>
          </a:prstGeom>
          <a:no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88</a:t>
            </a:fld>
            <a:endParaRPr lang="en-GB"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343400"/>
            <a:ext cx="4953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2362200" y="5638800"/>
            <a:ext cx="1600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7444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PearsonAccess:</a:t>
            </a:r>
            <a:br>
              <a:rPr lang="en-US" dirty="0"/>
            </a:br>
            <a:r>
              <a:rPr lang="en-US" dirty="0"/>
              <a:t>Test Session Details</a:t>
            </a:r>
          </a:p>
        </p:txBody>
      </p:sp>
      <p:sp>
        <p:nvSpPr>
          <p:cNvPr id="6" name="Slide Number Placeholder 5"/>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89</a:t>
            </a:fld>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37042"/>
            <a:ext cx="6134100" cy="3733800"/>
          </a:xfrm>
          <a:prstGeom prst="rect">
            <a:avLst/>
          </a:prstGeom>
          <a:solidFill>
            <a:schemeClr val="tx1"/>
          </a:solidFill>
          <a:ln>
            <a:solidFill>
              <a:schemeClr val="tx1"/>
            </a:solidFill>
          </a:ln>
        </p:spPr>
      </p:pic>
    </p:spTree>
    <p:extLst>
      <p:ext uri="{BB962C8B-B14F-4D97-AF65-F5344CB8AC3E}">
        <p14:creationId xmlns:p14="http://schemas.microsoft.com/office/powerpoint/2010/main" val="284484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457200"/>
            <a:ext cx="7391400" cy="1143000"/>
          </a:xfrm>
        </p:spPr>
        <p:txBody>
          <a:bodyPr>
            <a:noAutofit/>
          </a:bodyPr>
          <a:lstStyle/>
          <a:p>
            <a:r>
              <a:rPr lang="en-US" dirty="0">
                <a:cs typeface="Arial" pitchFamily="34" charset="0"/>
              </a:rPr>
              <a:t>FSA</a:t>
            </a:r>
            <a:br>
              <a:rPr lang="en-US" dirty="0">
                <a:cs typeface="Arial" pitchFamily="34" charset="0"/>
              </a:rPr>
            </a:br>
            <a:r>
              <a:rPr lang="en-US" dirty="0">
                <a:cs typeface="Arial" pitchFamily="34" charset="0"/>
              </a:rPr>
              <a:t>Accessing TIDE </a:t>
            </a:r>
            <a:r>
              <a:rPr lang="en-US" dirty="0"/>
              <a:t>(cont.)</a:t>
            </a:r>
          </a:p>
        </p:txBody>
      </p:sp>
      <p:sp>
        <p:nvSpPr>
          <p:cNvPr id="3" name="Content Placeholder 2"/>
          <p:cNvSpPr>
            <a:spLocks noGrp="1"/>
          </p:cNvSpPr>
          <p:nvPr>
            <p:ph idx="1"/>
          </p:nvPr>
        </p:nvSpPr>
        <p:spPr>
          <a:xfrm>
            <a:off x="381000" y="1905000"/>
            <a:ext cx="8305800" cy="4267200"/>
          </a:xfrm>
        </p:spPr>
        <p:txBody>
          <a:bodyPr>
            <a:noAutofit/>
          </a:bodyPr>
          <a:lstStyle/>
          <a:p>
            <a:pPr lvl="0">
              <a:spcAft>
                <a:spcPts val="600"/>
              </a:spcAft>
              <a:buFont typeface="Wingdings" panose="05000000000000000000" pitchFamily="2" charset="2"/>
              <a:buChar char="Ø"/>
            </a:pPr>
            <a:r>
              <a:rPr lang="en-US" sz="2000" dirty="0"/>
              <a:t>To access TIDE, you will need:</a:t>
            </a:r>
          </a:p>
          <a:p>
            <a:pPr marL="1280160" lvl="3">
              <a:spcBef>
                <a:spcPts val="0"/>
              </a:spcBef>
              <a:buFont typeface="Arial" panose="020B0604020202020204" pitchFamily="34" charset="0"/>
              <a:buChar char="•"/>
            </a:pPr>
            <a:r>
              <a:rPr lang="en-US" sz="2000" dirty="0"/>
              <a:t>Username (email address) and password</a:t>
            </a:r>
          </a:p>
          <a:p>
            <a:pPr marL="1280160" lvl="3">
              <a:spcBef>
                <a:spcPts val="0"/>
              </a:spcBef>
              <a:buFont typeface="Arial" panose="020B0604020202020204" pitchFamily="34" charset="0"/>
              <a:buChar char="•"/>
            </a:pPr>
            <a:r>
              <a:rPr lang="en-US" sz="2000" dirty="0"/>
              <a:t>High-speed internet connection</a:t>
            </a:r>
          </a:p>
          <a:p>
            <a:pPr marL="1280160" lvl="3">
              <a:spcBef>
                <a:spcPts val="0"/>
              </a:spcBef>
              <a:buFont typeface="Arial" panose="020B0604020202020204" pitchFamily="34" charset="0"/>
              <a:buChar char="•"/>
            </a:pPr>
            <a:r>
              <a:rPr lang="en-US" sz="2000" dirty="0"/>
              <a:t>Supported Internet browser</a:t>
            </a:r>
          </a:p>
          <a:p>
            <a:pPr marL="1280160" lvl="3">
              <a:spcBef>
                <a:spcPts val="0"/>
              </a:spcBef>
              <a:buFont typeface="Arial" panose="020B0604020202020204" pitchFamily="34" charset="0"/>
              <a:buChar char="•"/>
            </a:pPr>
            <a:r>
              <a:rPr lang="en-US" sz="2000" dirty="0"/>
              <a:t>JavaScript; and Disabled pop-up blockers</a:t>
            </a:r>
          </a:p>
          <a:p>
            <a:pPr lvl="0">
              <a:spcAft>
                <a:spcPts val="600"/>
              </a:spcAft>
              <a:buFont typeface="Wingdings" panose="05000000000000000000" pitchFamily="2" charset="2"/>
              <a:buChar char="Ø"/>
            </a:pPr>
            <a:r>
              <a:rPr lang="en-US" sz="2000" dirty="0"/>
              <a:t>School Assessment Coordinators (SACs) are responsible for entering other school-level users into TIDE:</a:t>
            </a:r>
          </a:p>
          <a:p>
            <a:pPr lvl="1">
              <a:spcAft>
                <a:spcPts val="600"/>
              </a:spcAft>
              <a:buFont typeface="Courier New" panose="02070309020205020404" pitchFamily="49" charset="0"/>
              <a:buChar char="o"/>
            </a:pPr>
            <a:r>
              <a:rPr lang="en-US" sz="2000" dirty="0"/>
              <a:t>School Assessment Coordinator (</a:t>
            </a:r>
            <a:r>
              <a:rPr lang="en-US" sz="2000" b="1" dirty="0"/>
              <a:t>SAC</a:t>
            </a:r>
            <a:r>
              <a:rPr lang="en-US" sz="2000" dirty="0"/>
              <a:t>) and/or </a:t>
            </a:r>
          </a:p>
          <a:p>
            <a:pPr lvl="1">
              <a:spcAft>
                <a:spcPts val="600"/>
              </a:spcAft>
              <a:buFont typeface="Courier New" panose="02070309020205020404" pitchFamily="49" charset="0"/>
              <a:buChar char="o"/>
            </a:pPr>
            <a:r>
              <a:rPr lang="en-US" sz="2000" dirty="0"/>
              <a:t>Test Administrator (</a:t>
            </a:r>
            <a:r>
              <a:rPr lang="en-US" sz="2000" b="1" dirty="0"/>
              <a:t>TA</a:t>
            </a:r>
            <a:r>
              <a:rPr lang="en-US" sz="2000" dirty="0"/>
              <a:t>) accounts.  </a:t>
            </a:r>
          </a:p>
          <a:p>
            <a:pPr lvl="0">
              <a:spcAft>
                <a:spcPts val="600"/>
              </a:spcAft>
              <a:buFont typeface="Wingdings" panose="05000000000000000000" pitchFamily="2" charset="2"/>
              <a:buChar char="Ø"/>
            </a:pPr>
            <a:r>
              <a:rPr lang="en-US" sz="2000" dirty="0"/>
              <a:t>Once the account is set up, the username and password will be used to access all FSA systems (TIDE, Test Administrator [TA] Interface, Assessment Viewing Application, FSA Reporting System).</a:t>
            </a:r>
          </a:p>
          <a:p>
            <a:pPr lvl="0">
              <a:spcAft>
                <a:spcPts val="600"/>
              </a:spcAft>
            </a:pPr>
            <a:endParaRPr lang="en-US" sz="2200" dirty="0"/>
          </a:p>
          <a:p>
            <a:pPr algn="ctr">
              <a:buNone/>
            </a:pPr>
            <a:endParaRPr lang="en-US" sz="1100" b="1" dirty="0">
              <a:latin typeface="+mj-lt"/>
            </a:endParaRPr>
          </a:p>
        </p:txBody>
      </p:sp>
      <p:sp>
        <p:nvSpPr>
          <p:cNvPr id="5" name="Slide Number Placeholder 4"/>
          <p:cNvSpPr>
            <a:spLocks noGrp="1"/>
          </p:cNvSpPr>
          <p:nvPr>
            <p:ph type="sldNum" sz="quarter" idx="12"/>
          </p:nvPr>
        </p:nvSpPr>
        <p:spPr/>
        <p:txBody>
          <a:bodyPr/>
          <a:lstStyle/>
          <a:p>
            <a:fld id="{89E68A67-840E-41CC-BCED-62C4D3E9E886}" type="slidenum">
              <a:rPr lang="en-US" smtClean="0"/>
              <a:pPr/>
              <a:t>9</a:t>
            </a:fld>
            <a:endParaRPr lang="en-US" dirty="0"/>
          </a:p>
        </p:txBody>
      </p:sp>
    </p:spTree>
    <p:extLst>
      <p:ext uri="{BB962C8B-B14F-4D97-AF65-F5344CB8AC3E}">
        <p14:creationId xmlns:p14="http://schemas.microsoft.com/office/powerpoint/2010/main" val="2169531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r>
              <a:rPr lang="en-US" dirty="0"/>
              <a:t>NGSSS PearsonAccess:</a:t>
            </a:r>
            <a:br>
              <a:rPr lang="en-US" dirty="0"/>
            </a:br>
            <a:r>
              <a:rPr lang="en-US" dirty="0"/>
              <a:t>Assigning Accommodated Form </a:t>
            </a:r>
          </a:p>
        </p:txBody>
      </p:sp>
      <p:sp>
        <p:nvSpPr>
          <p:cNvPr id="3" name="Content Placeholder 2"/>
          <p:cNvSpPr>
            <a:spLocks noGrp="1"/>
          </p:cNvSpPr>
          <p:nvPr>
            <p:ph idx="1"/>
          </p:nvPr>
        </p:nvSpPr>
        <p:spPr>
          <a:xfrm>
            <a:off x="228600" y="1828800"/>
            <a:ext cx="8610600" cy="4525963"/>
          </a:xfrm>
        </p:spPr>
        <p:txBody>
          <a:bodyPr/>
          <a:lstStyle/>
          <a:p>
            <a:r>
              <a:rPr lang="en-US" sz="2400" dirty="0"/>
              <a:t>Set up a separate test session for each group of students who will use accommodated forms </a:t>
            </a:r>
            <a:r>
              <a:rPr lang="en-US" sz="2400" u="sng" dirty="0"/>
              <a:t>or</a:t>
            </a:r>
          </a:p>
          <a:p>
            <a:r>
              <a:rPr lang="en-US" sz="2400" dirty="0"/>
              <a:t>Set up in a non-accommodated session (MAIN) and individually assign each accommodated form(s) to each student</a:t>
            </a:r>
          </a:p>
          <a:p>
            <a:pPr lvl="1"/>
            <a:r>
              <a:rPr lang="en-US" sz="2400" dirty="0"/>
              <a:t>Select the </a:t>
            </a:r>
            <a:r>
              <a:rPr lang="en-US" sz="2400" b="1" dirty="0"/>
              <a:t>Form </a:t>
            </a:r>
            <a:r>
              <a:rPr lang="en-US" sz="2400" dirty="0"/>
              <a:t>type from the drop-down menu</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90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7239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546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dirty="0"/>
              <a:t>NGSSS PearsonAccess:</a:t>
            </a:r>
            <a:br>
              <a:rPr lang="en-US" dirty="0"/>
            </a:br>
            <a:r>
              <a:rPr lang="en-US" dirty="0">
                <a:solidFill>
                  <a:schemeClr val="tx1"/>
                </a:solidFill>
              </a:rPr>
              <a:t>Add, Remove or Move</a:t>
            </a:r>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91</a:t>
            </a:fld>
            <a:endParaRPr lang="en-US" dirty="0"/>
          </a:p>
        </p:txBody>
      </p:sp>
      <p:sp>
        <p:nvSpPr>
          <p:cNvPr id="5" name="Rectangle 4"/>
          <p:cNvSpPr/>
          <p:nvPr/>
        </p:nvSpPr>
        <p:spPr>
          <a:xfrm>
            <a:off x="4152654" y="3244334"/>
            <a:ext cx="838691" cy="369332"/>
          </a:xfrm>
          <a:prstGeom prst="rect">
            <a:avLst/>
          </a:prstGeom>
        </p:spPr>
        <p:txBody>
          <a:bodyPr wrap="none">
            <a:spAutoFit/>
          </a:bodyPr>
          <a:lstStyle/>
          <a:p>
            <a:r>
              <a:rPr lang="en-US" dirty="0"/>
              <a:t>(cont.)</a:t>
            </a:r>
          </a:p>
        </p:txBody>
      </p:sp>
      <p:pic>
        <p:nvPicPr>
          <p:cNvPr id="7" name="Content Placeholder 4"/>
          <p:cNvPicPr>
            <a:picLocks noGrp="1" noChangeAspect="1"/>
          </p:cNvPicPr>
          <p:nvPr>
            <p:ph idx="1"/>
          </p:nvPr>
        </p:nvPicPr>
        <p:blipFill>
          <a:blip r:embed="rId3"/>
          <a:stretch>
            <a:fillRect/>
          </a:stretch>
        </p:blipFill>
        <p:spPr>
          <a:xfrm>
            <a:off x="456332" y="2362200"/>
            <a:ext cx="4535013" cy="3329504"/>
          </a:xfrm>
          <a:prstGeom prst="rect">
            <a:avLst/>
          </a:prstGeom>
          <a:effectLst>
            <a:outerShdw blurRad="63500" sx="102000" sy="102000" algn="ctr" rotWithShape="0">
              <a:prstClr val="black">
                <a:alpha val="40000"/>
              </a:prstClr>
            </a:outerShdw>
          </a:effectLst>
        </p:spPr>
      </p:pic>
      <p:sp>
        <p:nvSpPr>
          <p:cNvPr id="6" name="Rectangle 5"/>
          <p:cNvSpPr/>
          <p:nvPr/>
        </p:nvSpPr>
        <p:spPr>
          <a:xfrm>
            <a:off x="5181600" y="2362200"/>
            <a:ext cx="3809999"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rPr>
              <a:t>When test sessions are created in PearsonAccess</a:t>
            </a:r>
            <a:r>
              <a:rPr lang="en-US" sz="2400" baseline="30000" dirty="0">
                <a:solidFill>
                  <a:srgbClr val="000000"/>
                </a:solidFill>
              </a:rPr>
              <a:t>next</a:t>
            </a:r>
            <a:r>
              <a:rPr lang="en-US" sz="2400" dirty="0">
                <a:solidFill>
                  <a:srgbClr val="000000"/>
                </a:solidFill>
              </a:rPr>
              <a:t>, you can select tasks to add students to sessions, remove students from sessions and move students between sessions.</a:t>
            </a:r>
          </a:p>
        </p:txBody>
      </p:sp>
      <p:sp>
        <p:nvSpPr>
          <p:cNvPr id="10" name="Rounded Rectangle 9"/>
          <p:cNvSpPr/>
          <p:nvPr/>
        </p:nvSpPr>
        <p:spPr>
          <a:xfrm>
            <a:off x="685800" y="4800600"/>
            <a:ext cx="1814052" cy="6931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89920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7599"/>
            <a:ext cx="8610600" cy="954001"/>
          </a:xfrm>
        </p:spPr>
        <p:txBody>
          <a:bodyPr/>
          <a:lstStyle/>
          <a:p>
            <a:r>
              <a:rPr lang="en-US" dirty="0"/>
              <a:t>NGSSS PearsonAccess: </a:t>
            </a:r>
            <a:br>
              <a:rPr lang="en-US" dirty="0"/>
            </a:br>
            <a:r>
              <a:rPr lang="en-US" dirty="0"/>
              <a:t>Adding a Student to a Test Session</a:t>
            </a:r>
          </a:p>
        </p:txBody>
      </p:sp>
      <p:pic>
        <p:nvPicPr>
          <p:cNvPr id="10" name="Picture 2"/>
          <p:cNvPicPr>
            <a:picLocks noGrp="1" noChangeAspect="1" noChangeArrowheads="1"/>
          </p:cNvPicPr>
          <p:nvPr>
            <p:ph idx="4294967295"/>
          </p:nvPr>
        </p:nvPicPr>
        <p:blipFill>
          <a:blip r:embed="rId3"/>
          <a:srcRect/>
          <a:stretch>
            <a:fillRect/>
          </a:stretch>
        </p:blipFill>
        <p:spPr bwMode="auto">
          <a:xfrm>
            <a:off x="1295400" y="1524000"/>
            <a:ext cx="4395234" cy="2190476"/>
          </a:xfrm>
          <a:prstGeom prst="rect">
            <a:avLst/>
          </a:prstGeom>
          <a:noFill/>
          <a:ln w="9525">
            <a:solidFill>
              <a:schemeClr val="tx1"/>
            </a:solidFill>
            <a:miter lim="800000"/>
            <a:headEnd/>
            <a:tailEnd/>
          </a:ln>
        </p:spPr>
      </p:pic>
      <p:pic>
        <p:nvPicPr>
          <p:cNvPr id="11" name="Picture 3"/>
          <p:cNvPicPr>
            <a:picLocks noChangeAspect="1" noChangeArrowheads="1"/>
          </p:cNvPicPr>
          <p:nvPr/>
        </p:nvPicPr>
        <p:blipFill>
          <a:blip r:embed="rId4"/>
          <a:srcRect/>
          <a:stretch>
            <a:fillRect/>
          </a:stretch>
        </p:blipFill>
        <p:spPr bwMode="auto">
          <a:xfrm>
            <a:off x="1989332" y="3810000"/>
            <a:ext cx="6293224" cy="2774617"/>
          </a:xfrm>
          <a:prstGeom prst="rect">
            <a:avLst/>
          </a:prstGeom>
          <a:noFill/>
          <a:ln w="9525">
            <a:solidFill>
              <a:schemeClr val="tx1"/>
            </a:solidFill>
            <a:miter lim="800000"/>
            <a:headEnd/>
            <a:tailEnd/>
          </a:ln>
        </p:spPr>
      </p:pic>
      <p:sp>
        <p:nvSpPr>
          <p:cNvPr id="16" name="Oval 15"/>
          <p:cNvSpPr/>
          <p:nvPr/>
        </p:nvSpPr>
        <p:spPr>
          <a:xfrm>
            <a:off x="2903586" y="3235232"/>
            <a:ext cx="1914861" cy="395771"/>
          </a:xfrm>
          <a:prstGeom prst="ellipse">
            <a:avLst/>
          </a:prstGeom>
          <a:noFill/>
          <a:ln w="158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5135944" y="5943600"/>
            <a:ext cx="1534289" cy="508000"/>
          </a:xfrm>
          <a:prstGeom prst="ellipse">
            <a:avLst/>
          </a:prstGeom>
          <a:noFill/>
          <a:ln cmpd="sng">
            <a:solidFill>
              <a:srgbClr val="DD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92</a:t>
            </a:fld>
            <a:endParaRPr lang="en-GB" dirty="0"/>
          </a:p>
        </p:txBody>
      </p:sp>
    </p:spTree>
    <p:extLst>
      <p:ext uri="{BB962C8B-B14F-4D97-AF65-F5344CB8AC3E}">
        <p14:creationId xmlns:p14="http://schemas.microsoft.com/office/powerpoint/2010/main" val="991663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7599"/>
            <a:ext cx="8650778" cy="1096875"/>
          </a:xfrm>
        </p:spPr>
        <p:txBody>
          <a:bodyPr/>
          <a:lstStyle/>
          <a:p>
            <a:r>
              <a:rPr lang="en-US" dirty="0"/>
              <a:t>NGSSS PearsonAccess: </a:t>
            </a:r>
            <a:br>
              <a:rPr lang="en-US" dirty="0"/>
            </a:br>
            <a:r>
              <a:rPr lang="en-US" dirty="0"/>
              <a:t>Adding a Student to a Session (cont.)</a:t>
            </a:r>
          </a:p>
        </p:txBody>
      </p:sp>
      <p:pic>
        <p:nvPicPr>
          <p:cNvPr id="4" name="Picture 2"/>
          <p:cNvPicPr>
            <a:picLocks noGrp="1" noChangeAspect="1" noChangeArrowheads="1"/>
          </p:cNvPicPr>
          <p:nvPr>
            <p:ph idx="4294967295"/>
          </p:nvPr>
        </p:nvPicPr>
        <p:blipFill>
          <a:blip r:embed="rId3"/>
          <a:srcRect/>
          <a:stretch>
            <a:fillRect/>
          </a:stretch>
        </p:blipFill>
        <p:spPr bwMode="auto">
          <a:xfrm>
            <a:off x="301214" y="1634285"/>
            <a:ext cx="5421854" cy="2991503"/>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a:srcRect/>
          <a:stretch>
            <a:fillRect/>
          </a:stretch>
        </p:blipFill>
        <p:spPr bwMode="auto">
          <a:xfrm>
            <a:off x="6043613" y="3429000"/>
            <a:ext cx="2943225" cy="3171825"/>
          </a:xfrm>
          <a:prstGeom prst="rect">
            <a:avLst/>
          </a:prstGeom>
          <a:noFill/>
          <a:ln w="9525">
            <a:solidFill>
              <a:schemeClr val="tx1"/>
            </a:solidFill>
            <a:miter lim="800000"/>
            <a:headEnd/>
            <a:tailEnd/>
          </a:ln>
        </p:spPr>
      </p:pic>
      <p:sp>
        <p:nvSpPr>
          <p:cNvPr id="6" name="Oval 5"/>
          <p:cNvSpPr/>
          <p:nvPr/>
        </p:nvSpPr>
        <p:spPr>
          <a:xfrm>
            <a:off x="1021977" y="3076687"/>
            <a:ext cx="1839558" cy="352313"/>
          </a:xfrm>
          <a:prstGeom prst="ellipse">
            <a:avLst/>
          </a:prstGeom>
          <a:noFill/>
          <a:ln w="15875">
            <a:solidFill>
              <a:srgbClr val="FF0000">
                <a:alpha val="96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93</a:t>
            </a:fld>
            <a:endParaRPr lang="en-GB" dirty="0"/>
          </a:p>
        </p:txBody>
      </p:sp>
    </p:spTree>
    <p:extLst>
      <p:ext uri="{BB962C8B-B14F-4D97-AF65-F5344CB8AC3E}">
        <p14:creationId xmlns:p14="http://schemas.microsoft.com/office/powerpoint/2010/main" val="2649485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10600" cy="1096875"/>
          </a:xfrm>
        </p:spPr>
        <p:txBody>
          <a:bodyPr/>
          <a:lstStyle/>
          <a:p>
            <a:r>
              <a:rPr lang="en-US" dirty="0"/>
              <a:t>NGSSS PearsonAccess: </a:t>
            </a:r>
            <a:br>
              <a:rPr lang="en-US" dirty="0"/>
            </a:br>
            <a:r>
              <a:rPr lang="en-US" dirty="0"/>
              <a:t>Adding a Student to a Session (cont.)</a:t>
            </a:r>
          </a:p>
        </p:txBody>
      </p:sp>
      <p:pic>
        <p:nvPicPr>
          <p:cNvPr id="4" name="Picture 2"/>
          <p:cNvPicPr>
            <a:picLocks noGrp="1" noChangeAspect="1" noChangeArrowheads="1"/>
          </p:cNvPicPr>
          <p:nvPr>
            <p:ph idx="4294967295"/>
          </p:nvPr>
        </p:nvPicPr>
        <p:blipFill>
          <a:blip r:embed="rId3"/>
          <a:srcRect/>
          <a:stretch>
            <a:fillRect/>
          </a:stretch>
        </p:blipFill>
        <p:spPr bwMode="auto">
          <a:xfrm>
            <a:off x="457200" y="1849439"/>
            <a:ext cx="8229599" cy="3959690"/>
          </a:xfrm>
          <a:prstGeom prst="rect">
            <a:avLst/>
          </a:prstGeom>
          <a:noFill/>
          <a:ln w="9525">
            <a:solidFill>
              <a:schemeClr val="bg2">
                <a:lumMod val="90000"/>
                <a:lumOff val="10000"/>
              </a:schemeClr>
            </a:solidFill>
            <a:miter lim="800000"/>
            <a:headEnd/>
            <a:tailEnd/>
          </a:ln>
        </p:spPr>
      </p:pic>
      <p:sp>
        <p:nvSpPr>
          <p:cNvPr id="5" name="Slide Number Placeholder 4"/>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94</a:t>
            </a:fld>
            <a:endParaRPr lang="en-GB" dirty="0"/>
          </a:p>
        </p:txBody>
      </p:sp>
    </p:spTree>
    <p:extLst>
      <p:ext uri="{BB962C8B-B14F-4D97-AF65-F5344CB8AC3E}">
        <p14:creationId xmlns:p14="http://schemas.microsoft.com/office/powerpoint/2010/main" val="20627505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171450" y="1828800"/>
            <a:ext cx="8972550" cy="1905000"/>
          </a:xfrm>
        </p:spPr>
        <p:txBody>
          <a:bodyPr/>
          <a:lstStyle/>
          <a:p>
            <a:pPr marL="0" indent="0" eaLnBrk="1" hangingPunct="1">
              <a:lnSpc>
                <a:spcPct val="90000"/>
              </a:lnSpc>
              <a:buNone/>
              <a:tabLst>
                <a:tab pos="800100" algn="l"/>
              </a:tabLst>
              <a:defRPr/>
            </a:pPr>
            <a:r>
              <a:rPr lang="en-US" sz="2400" dirty="0"/>
              <a:t>To prepare a test session or multiple test sessions:</a:t>
            </a:r>
          </a:p>
          <a:p>
            <a:pPr marL="457200" indent="-457200" eaLnBrk="1" hangingPunct="1">
              <a:lnSpc>
                <a:spcPct val="90000"/>
              </a:lnSpc>
              <a:buAutoNum type="arabicPeriod"/>
              <a:tabLst>
                <a:tab pos="800100" algn="l"/>
              </a:tabLst>
              <a:defRPr/>
            </a:pPr>
            <a:r>
              <a:rPr lang="en-US" sz="2400" dirty="0"/>
              <a:t>From </a:t>
            </a:r>
            <a:r>
              <a:rPr lang="en-US" sz="2400" b="1" dirty="0"/>
              <a:t>Testing&gt;Sessions</a:t>
            </a:r>
            <a:r>
              <a:rPr lang="en-US" sz="2400" dirty="0"/>
              <a:t>, select the session or session that will be Prepared.  Click </a:t>
            </a:r>
            <a:r>
              <a:rPr lang="en-US" sz="2400" b="1" dirty="0"/>
              <a:t>Go to Students in Sessions</a:t>
            </a:r>
          </a:p>
          <a:p>
            <a:pPr marL="457200" indent="-457200" eaLnBrk="1" hangingPunct="1">
              <a:lnSpc>
                <a:spcPct val="90000"/>
              </a:lnSpc>
              <a:buAutoNum type="arabicPeriod"/>
              <a:tabLst>
                <a:tab pos="800100" algn="l"/>
              </a:tabLst>
              <a:defRPr/>
            </a:pPr>
            <a:r>
              <a:rPr lang="en-US" sz="2400" dirty="0"/>
              <a:t>Select the session in the Sessions list or select </a:t>
            </a:r>
            <a:r>
              <a:rPr lang="en-US" sz="2400" b="1" dirty="0"/>
              <a:t>Combined View </a:t>
            </a:r>
            <a:r>
              <a:rPr lang="en-US" sz="2400" dirty="0"/>
              <a:t>if preparing multiple sessions.</a:t>
            </a:r>
          </a:p>
          <a:p>
            <a:pPr marL="457200" indent="-457200" eaLnBrk="1" hangingPunct="1">
              <a:lnSpc>
                <a:spcPct val="90000"/>
              </a:lnSpc>
              <a:buAutoNum type="arabicPeriod"/>
              <a:tabLst>
                <a:tab pos="800100" algn="l"/>
              </a:tabLst>
              <a:defRPr/>
            </a:pPr>
            <a:r>
              <a:rPr lang="en-US" sz="2400" dirty="0"/>
              <a:t>Click </a:t>
            </a:r>
            <a:r>
              <a:rPr lang="en-US" sz="2400" b="1" dirty="0"/>
              <a:t>Prepare</a:t>
            </a:r>
            <a:r>
              <a:rPr lang="en-US" sz="2400" dirty="0"/>
              <a:t> or </a:t>
            </a:r>
            <a:r>
              <a:rPr lang="en-US" sz="2400" b="1" dirty="0"/>
              <a:t>Prepare All</a:t>
            </a:r>
            <a:r>
              <a:rPr lang="en-US" sz="2400" dirty="0"/>
              <a:t>.</a:t>
            </a:r>
          </a:p>
          <a:p>
            <a:pPr marL="457200" indent="-457200" eaLnBrk="1" hangingPunct="1">
              <a:lnSpc>
                <a:spcPct val="90000"/>
              </a:lnSpc>
              <a:buAutoNum type="arabicPeriod"/>
              <a:tabLst>
                <a:tab pos="800100" algn="l"/>
              </a:tabLst>
              <a:defRPr/>
            </a:pPr>
            <a:r>
              <a:rPr lang="en-US" sz="2400" dirty="0"/>
              <a:t>Provide the technology coordinator with information about this </a:t>
            </a:r>
          </a:p>
        </p:txBody>
      </p:sp>
      <p:sp>
        <p:nvSpPr>
          <p:cNvPr id="74755" name="Rectangle 4"/>
          <p:cNvSpPr>
            <a:spLocks noChangeArrowheads="1"/>
          </p:cNvSpPr>
          <p:nvPr/>
        </p:nvSpPr>
        <p:spPr bwMode="auto">
          <a:xfrm>
            <a:off x="469900" y="4252913"/>
            <a:ext cx="8229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chemeClr val="hlink"/>
              </a:buClr>
              <a:buFontTx/>
              <a:buChar char="•"/>
            </a:pPr>
            <a:endParaRPr lang="en-US" sz="2600" b="0" dirty="0"/>
          </a:p>
        </p:txBody>
      </p:sp>
      <p:sp>
        <p:nvSpPr>
          <p:cNvPr id="8" name="Slide Number Placeholder 7"/>
          <p:cNvSpPr>
            <a:spLocks noGrp="1"/>
          </p:cNvSpPr>
          <p:nvPr>
            <p:ph type="sldNum" sz="quarter" idx="12"/>
          </p:nvPr>
        </p:nvSpPr>
        <p:spPr/>
        <p:txBody>
          <a:bodyPr/>
          <a:lstStyle/>
          <a:p>
            <a:pPr>
              <a:defRPr/>
            </a:pPr>
            <a:fld id="{80060E45-4452-4FC3-9396-9C4C1A724F2D}" type="slidenum">
              <a:rPr lang="en-US"/>
              <a:pPr>
                <a:defRPr/>
              </a:pPr>
              <a:t>95</a:t>
            </a:fld>
            <a:endParaRPr lang="en-US" dirty="0"/>
          </a:p>
        </p:txBody>
      </p:sp>
      <p:sp>
        <p:nvSpPr>
          <p:cNvPr id="6" name="Rectangle 2"/>
          <p:cNvSpPr txBox="1">
            <a:spLocks noChangeArrowheads="1"/>
          </p:cNvSpPr>
          <p:nvPr/>
        </p:nvSpPr>
        <p:spPr bwMode="auto">
          <a:xfrm>
            <a:off x="304800" y="609600"/>
            <a:ext cx="8394700" cy="847725"/>
          </a:xfrm>
          <a:prstGeom prst="rect">
            <a:avLst/>
          </a:prstGeom>
          <a:noFill/>
          <a:ln w="9525">
            <a:noFill/>
            <a:miter lim="800000"/>
            <a:headEnd/>
            <a:tailEnd/>
          </a:ln>
        </p:spPr>
        <p:txBody>
          <a:bodyPr anchor="ctr"/>
          <a:lstStyle/>
          <a:p>
            <a:pPr>
              <a:defRPr/>
            </a:pPr>
            <a:r>
              <a:rPr lang="en-US" sz="4000" dirty="0"/>
              <a:t>NGSSS </a:t>
            </a:r>
            <a:r>
              <a:rPr lang="en-US" sz="4000" b="0" dirty="0">
                <a:latin typeface="+mj-lt"/>
                <a:ea typeface="+mj-ea"/>
                <a:cs typeface="Tahoma" pitchFamily="34" charset="0"/>
              </a:rPr>
              <a:t>PearsonAccess:</a:t>
            </a:r>
          </a:p>
          <a:p>
            <a:pPr>
              <a:defRPr/>
            </a:pPr>
            <a:r>
              <a:rPr lang="en-US" sz="4000" b="0" dirty="0">
                <a:latin typeface="+mj-lt"/>
                <a:ea typeface="+mj-ea"/>
                <a:cs typeface="Tahoma" pitchFamily="34" charset="0"/>
              </a:rPr>
              <a:t>Prepare the Test Sessions</a:t>
            </a:r>
            <a:endParaRPr lang="en-US" sz="4000" dirty="0">
              <a:latin typeface="+mj-lt"/>
              <a:cs typeface="Tahom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00600"/>
            <a:ext cx="6096000" cy="185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185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47675" y="473074"/>
            <a:ext cx="7956427" cy="1127125"/>
          </a:xfrm>
          <a:prstGeom prst="rect">
            <a:avLst/>
          </a:prstGeom>
          <a:noFill/>
          <a:ln>
            <a:noFill/>
          </a:ln>
        </p:spPr>
        <p:txBody>
          <a:bodyPr lIns="0" tIns="0" rIns="0" bIns="0" anchor="t" anchorCtr="0">
            <a:noAutofit/>
          </a:bodyPr>
          <a:lstStyle/>
          <a:p>
            <a:pPr>
              <a:defRPr/>
            </a:pPr>
            <a:r>
              <a:rPr lang="en-US" dirty="0"/>
              <a:t>NGSSS </a:t>
            </a:r>
            <a:r>
              <a:rPr lang="en-US" dirty="0">
                <a:cs typeface="Tahoma" pitchFamily="34" charset="0"/>
              </a:rPr>
              <a:t>PearsonAccess:</a:t>
            </a:r>
            <a:br>
              <a:rPr lang="en-US" dirty="0">
                <a:cs typeface="Tahoma" pitchFamily="34" charset="0"/>
              </a:rPr>
            </a:br>
            <a:r>
              <a:rPr lang="en-US" dirty="0">
                <a:cs typeface="Tahoma" pitchFamily="34" charset="0"/>
              </a:rPr>
              <a:t>Prepare Sessions in Advance</a:t>
            </a:r>
          </a:p>
        </p:txBody>
      </p:sp>
      <p:sp>
        <p:nvSpPr>
          <p:cNvPr id="654" name="Shape 654"/>
          <p:cNvSpPr txBox="1">
            <a:spLocks noGrp="1"/>
          </p:cNvSpPr>
          <p:nvPr>
            <p:ph type="body" idx="4294967295"/>
          </p:nvPr>
        </p:nvSpPr>
        <p:spPr>
          <a:xfrm>
            <a:off x="307975" y="1981200"/>
            <a:ext cx="8037388" cy="2055174"/>
          </a:xfrm>
          <a:prstGeom prst="rect">
            <a:avLst/>
          </a:prstGeom>
          <a:noFill/>
          <a:ln>
            <a:noFill/>
          </a:ln>
        </p:spPr>
        <p:txBody>
          <a:bodyPr lIns="0" tIns="0" rIns="0" bIns="0" anchor="t" anchorCtr="0">
            <a:noAutofit/>
          </a:bodyPr>
          <a:lstStyle/>
          <a:p>
            <a:pPr fontAlgn="base">
              <a:lnSpc>
                <a:spcPct val="100000"/>
              </a:lnSpc>
            </a:pPr>
            <a:r>
              <a:rPr lang="en-US" sz="2400" dirty="0"/>
              <a:t>This new process has allowed the removal of restrictions on number of students in a session.  In past Pearson had recommended a session size of 200 or fewer students (had to be under 500 to start the session). </a:t>
            </a:r>
          </a:p>
          <a:p>
            <a:pPr fontAlgn="base">
              <a:lnSpc>
                <a:spcPct val="100000"/>
              </a:lnSpc>
            </a:pPr>
            <a:r>
              <a:rPr lang="en-US" sz="2400" dirty="0"/>
              <a:t>Schools can prepare sessions a week before testing.</a:t>
            </a:r>
          </a:p>
          <a:p>
            <a:pPr fontAlgn="base">
              <a:lnSpc>
                <a:spcPct val="100000"/>
              </a:lnSpc>
            </a:pPr>
            <a:r>
              <a:rPr lang="en-US" sz="2400" dirty="0"/>
              <a:t>It has also allowed the return of Start All/Stop All/Restart All Sessions capability.</a:t>
            </a:r>
          </a:p>
          <a:p>
            <a:pPr lvl="0" fontAlgn="base"/>
            <a:endParaRPr lang="en-US" dirty="0">
              <a:solidFill>
                <a:schemeClr val="dk2"/>
              </a:solidFill>
            </a:endParaRPr>
          </a:p>
          <a:p>
            <a:pPr lvl="0" fontAlgn="base"/>
            <a:endParaRPr lang="en-US" dirty="0">
              <a:solidFill>
                <a:schemeClr val="dk2"/>
              </a:solidFill>
            </a:endParaRPr>
          </a:p>
          <a:p>
            <a:pPr lvl="0" fontAlgn="base"/>
            <a:endParaRPr lang="en-US" dirty="0">
              <a:solidFill>
                <a:schemeClr val="dk2"/>
              </a:solidFill>
            </a:endParaRPr>
          </a:p>
          <a:p>
            <a:pPr lvl="0" fontAlgn="base"/>
            <a:endParaRPr lang="en-US" dirty="0">
              <a:solidFill>
                <a:schemeClr val="dk2"/>
              </a:solidFill>
            </a:endParaRPr>
          </a:p>
          <a:p>
            <a:pPr lvl="0" fontAlgn="base"/>
            <a:endParaRPr lang="en-US" dirty="0">
              <a:solidFill>
                <a:schemeClr val="dk2"/>
              </a:solidFill>
            </a:endParaRPr>
          </a:p>
          <a:p>
            <a:pPr lvl="0" fontAlgn="base"/>
            <a:endParaRPr lang="en-US" dirty="0">
              <a:solidFill>
                <a:schemeClr val="dk2"/>
              </a:solidFill>
            </a:endParaRPr>
          </a:p>
          <a:p>
            <a:pPr lvl="0" fontAlgn="base"/>
            <a:endParaRPr lang="en-US" sz="1800" dirty="0"/>
          </a:p>
          <a:p>
            <a:pPr fontAlgn="base"/>
            <a:endParaRPr lang="en-US" sz="1800" dirty="0"/>
          </a:p>
          <a:p>
            <a:pPr fontAlgn="base"/>
            <a:endParaRPr lang="en-US" sz="1800" dirty="0"/>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sz="1800" dirty="0">
              <a:solidFill>
                <a:schemeClr val="dk2"/>
              </a:solidFill>
            </a:endParaRPr>
          </a:p>
          <a:p>
            <a:pPr marR="0" lvl="0" algn="l" rtl="0">
              <a:lnSpc>
                <a:spcPct val="105555"/>
              </a:lnSpc>
              <a:spcBef>
                <a:spcPts val="0"/>
              </a:spcBef>
              <a:spcAft>
                <a:spcPts val="0"/>
              </a:spcAft>
              <a:buNone/>
            </a:pPr>
            <a:endParaRPr sz="1800" dirty="0">
              <a:solidFill>
                <a:schemeClr val="dk2"/>
              </a:solidFill>
            </a:endParaRPr>
          </a:p>
          <a:p>
            <a:pPr marL="0" marR="0" lvl="0" indent="0" algn="l" rtl="0">
              <a:lnSpc>
                <a:spcPct val="105555"/>
              </a:lnSpc>
              <a:spcBef>
                <a:spcPts val="0"/>
              </a:spcBef>
              <a:spcAft>
                <a:spcPts val="0"/>
              </a:spcAft>
              <a:buClr>
                <a:schemeClr val="dk2"/>
              </a:buClr>
              <a:buSzPct val="25000"/>
              <a:buFont typeface="Arial"/>
              <a:buNone/>
            </a:pPr>
            <a:endParaRPr sz="1800" dirty="0">
              <a:solidFill>
                <a:schemeClr val="dk2"/>
              </a:solidFill>
            </a:endParaRPr>
          </a:p>
          <a:p>
            <a:pPr marL="0" marR="0" lvl="0" indent="0" algn="l" rtl="0">
              <a:lnSpc>
                <a:spcPct val="105555"/>
              </a:lnSpc>
              <a:spcBef>
                <a:spcPts val="0"/>
              </a:spcBef>
              <a:spcAft>
                <a:spcPts val="0"/>
              </a:spcAft>
              <a:buClr>
                <a:schemeClr val="dk2"/>
              </a:buClr>
              <a:buSzPct val="25000"/>
              <a:buFont typeface="Arial"/>
              <a:buNone/>
            </a:pPr>
            <a:endParaRPr sz="1800" dirty="0">
              <a:solidFill>
                <a:schemeClr val="dk2"/>
              </a:solidFill>
            </a:endParaRPr>
          </a:p>
        </p:txBody>
      </p:sp>
      <p:sp>
        <p:nvSpPr>
          <p:cNvPr id="2" name="AutoShape 2" descr="https://neo.pearson.com/servlet/JiveServlet/showImage/102-617372-27-305530/PANFE-609-SessionLoc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s://neo.pearson.com/servlet/JiveServlet/showImage/102-617372-27-305530/PANFE-609-SessionLock.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s://neo.pearson.com/servlet/JiveServlet/showImage/102-617372-27-310916/PAsup_SessionStatus.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6019800" y="4495800"/>
            <a:ext cx="2933700" cy="2266950"/>
          </a:xfrm>
          <a:prstGeom prst="rect">
            <a:avLst/>
          </a:prstGeom>
          <a:ln>
            <a:solidFill>
              <a:schemeClr val="bg2">
                <a:lumMod val="90000"/>
                <a:lumOff val="10000"/>
              </a:schemeClr>
            </a:solidFill>
          </a:ln>
        </p:spPr>
      </p:pic>
      <p:sp>
        <p:nvSpPr>
          <p:cNvPr id="3" name="Slide Number Placeholder 2"/>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96</a:t>
            </a:fld>
            <a:endParaRPr lang="en-GB" dirty="0"/>
          </a:p>
        </p:txBody>
      </p:sp>
    </p:spTree>
    <p:extLst>
      <p:ext uri="{BB962C8B-B14F-4D97-AF65-F5344CB8AC3E}">
        <p14:creationId xmlns:p14="http://schemas.microsoft.com/office/powerpoint/2010/main" val="1795848069"/>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346075" y="609600"/>
            <a:ext cx="7956427" cy="829310"/>
          </a:xfrm>
          <a:prstGeom prst="rect">
            <a:avLst/>
          </a:prstGeom>
          <a:noFill/>
          <a:ln>
            <a:noFill/>
          </a:ln>
        </p:spPr>
        <p:txBody>
          <a:bodyPr lIns="0" tIns="0" rIns="0" bIns="0" anchor="t" anchorCtr="0">
            <a:noAutofit/>
          </a:bodyPr>
          <a:lstStyle/>
          <a:p>
            <a:pPr>
              <a:defRPr/>
            </a:pPr>
            <a:r>
              <a:rPr lang="en-US" dirty="0"/>
              <a:t>NGSSS </a:t>
            </a:r>
            <a:r>
              <a:rPr lang="en-US" dirty="0">
                <a:cs typeface="Tahoma" pitchFamily="34" charset="0"/>
              </a:rPr>
              <a:t>PearsonAccess:</a:t>
            </a:r>
            <a:br>
              <a:rPr lang="en-US" dirty="0">
                <a:cs typeface="Tahoma" pitchFamily="34" charset="0"/>
              </a:rPr>
            </a:br>
            <a:r>
              <a:rPr lang="en-GB" dirty="0"/>
              <a:t>Lock or Unlock Test Sessions</a:t>
            </a:r>
            <a:endParaRPr lang="en-GB" sz="3400" b="1" i="0" u="none" strike="noStrike" cap="none" dirty="0">
              <a:solidFill>
                <a:schemeClr val="dk2"/>
              </a:solidFill>
              <a:latin typeface="Times New Roman"/>
              <a:ea typeface="Times New Roman"/>
              <a:cs typeface="Times New Roman"/>
              <a:sym typeface="Times New Roman"/>
            </a:endParaRPr>
          </a:p>
        </p:txBody>
      </p:sp>
      <p:sp>
        <p:nvSpPr>
          <p:cNvPr id="654" name="Shape 654"/>
          <p:cNvSpPr txBox="1">
            <a:spLocks noGrp="1"/>
          </p:cNvSpPr>
          <p:nvPr>
            <p:ph type="body" idx="4294967295"/>
          </p:nvPr>
        </p:nvSpPr>
        <p:spPr>
          <a:xfrm>
            <a:off x="541337" y="1904999"/>
            <a:ext cx="7888286" cy="4296295"/>
          </a:xfrm>
          <a:prstGeom prst="rect">
            <a:avLst/>
          </a:prstGeom>
          <a:noFill/>
          <a:ln>
            <a:noFill/>
          </a:ln>
        </p:spPr>
        <p:txBody>
          <a:bodyPr lIns="0" tIns="0" rIns="0" bIns="0" anchor="t" anchorCtr="0">
            <a:noAutofit/>
          </a:bodyPr>
          <a:lstStyle/>
          <a:p>
            <a:pPr fontAlgn="base">
              <a:lnSpc>
                <a:spcPct val="100000"/>
              </a:lnSpc>
            </a:pPr>
            <a:r>
              <a:rPr lang="en-US" sz="2400" dirty="0"/>
              <a:t>This feature will prevent a student from being able to login to TestNav and take a test. This is the electronic equivalent to picking up all of the paper test booklets at the end of the testing period.</a:t>
            </a:r>
            <a:endParaRPr lang="en-US" sz="1800" dirty="0"/>
          </a:p>
          <a:p>
            <a:pPr fontAlgn="base"/>
            <a:endParaRPr lang="en-US" sz="1800" dirty="0"/>
          </a:p>
          <a:p>
            <a:pPr fontAlgn="base"/>
            <a:endParaRPr lang="en-US" sz="1800" dirty="0"/>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marL="0" marR="0" lvl="0" indent="0" algn="l" rtl="0">
              <a:lnSpc>
                <a:spcPct val="105555"/>
              </a:lnSpc>
              <a:spcBef>
                <a:spcPts val="0"/>
              </a:spcBef>
              <a:spcAft>
                <a:spcPts val="0"/>
              </a:spcAft>
              <a:buClr>
                <a:schemeClr val="dk2"/>
              </a:buClr>
              <a:buSzPct val="25000"/>
              <a:buFont typeface="Arial"/>
              <a:buNone/>
            </a:pPr>
            <a:endParaRPr sz="1800" dirty="0">
              <a:solidFill>
                <a:schemeClr val="dk2"/>
              </a:solidFill>
            </a:endParaRPr>
          </a:p>
        </p:txBody>
      </p:sp>
      <p:sp>
        <p:nvSpPr>
          <p:cNvPr id="2" name="AutoShape 2" descr="https://neo.pearson.com/servlet/JiveServlet/showImage/102-617372-27-305530/PANFE-609-SessionLoc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s://neo.pearson.com/servlet/JiveServlet/showImage/102-617372-27-305530/PANFE-609-SessionLock.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5105400" y="5181600"/>
            <a:ext cx="3552825" cy="1247775"/>
          </a:xfrm>
          <a:prstGeom prst="rect">
            <a:avLst/>
          </a:prstGeom>
          <a:ln>
            <a:solidFill>
              <a:schemeClr val="bg2">
                <a:lumMod val="90000"/>
                <a:lumOff val="10000"/>
              </a:schemeClr>
            </a:solidFill>
          </a:ln>
        </p:spPr>
      </p:pic>
      <p:pic>
        <p:nvPicPr>
          <p:cNvPr id="6" name="Picture 5"/>
          <p:cNvPicPr>
            <a:picLocks noChangeAspect="1"/>
          </p:cNvPicPr>
          <p:nvPr/>
        </p:nvPicPr>
        <p:blipFill>
          <a:blip r:embed="rId4"/>
          <a:stretch>
            <a:fillRect/>
          </a:stretch>
        </p:blipFill>
        <p:spPr>
          <a:xfrm>
            <a:off x="434975" y="3657600"/>
            <a:ext cx="7993031" cy="1316289"/>
          </a:xfrm>
          <a:prstGeom prst="rect">
            <a:avLst/>
          </a:prstGeom>
          <a:ln>
            <a:solidFill>
              <a:schemeClr val="bg2">
                <a:lumMod val="90000"/>
                <a:lumOff val="10000"/>
              </a:schemeClr>
            </a:solidFill>
          </a:ln>
        </p:spPr>
      </p:pic>
      <p:sp>
        <p:nvSpPr>
          <p:cNvPr id="3" name="Slide Number Placeholder 2"/>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97</a:t>
            </a:fld>
            <a:endParaRPr lang="en-GB" dirty="0"/>
          </a:p>
        </p:txBody>
      </p:sp>
    </p:spTree>
    <p:extLst>
      <p:ext uri="{BB962C8B-B14F-4D97-AF65-F5344CB8AC3E}">
        <p14:creationId xmlns:p14="http://schemas.microsoft.com/office/powerpoint/2010/main" val="1905785167"/>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99"/>
          <p:cNvSpPr>
            <a:spLocks noGrp="1" noChangeArrowheads="1"/>
          </p:cNvSpPr>
          <p:nvPr>
            <p:ph type="title"/>
          </p:nvPr>
        </p:nvSpPr>
        <p:spPr>
          <a:xfrm>
            <a:off x="228600" y="457200"/>
            <a:ext cx="7553325" cy="903288"/>
          </a:xfrm>
        </p:spPr>
        <p:txBody>
          <a:bodyPr/>
          <a:lstStyle/>
          <a:p>
            <a:pPr eaLnBrk="1" hangingPunct="1"/>
            <a:br>
              <a:rPr lang="en-US" sz="3800" dirty="0"/>
            </a:br>
            <a:r>
              <a:rPr lang="en-US" sz="3600" dirty="0"/>
              <a:t>NGSSS </a:t>
            </a:r>
            <a:r>
              <a:rPr lang="en-US" sz="3800" dirty="0"/>
              <a:t>PearsonAccess:</a:t>
            </a:r>
            <a:br>
              <a:rPr lang="en-US" sz="3800" dirty="0"/>
            </a:br>
            <a:r>
              <a:rPr lang="en-US" sz="3800" dirty="0"/>
              <a:t>Scenario/Action Require</a:t>
            </a:r>
            <a:r>
              <a:rPr lang="en-US" sz="3600" dirty="0"/>
              <a:t>d</a:t>
            </a:r>
          </a:p>
        </p:txBody>
      </p:sp>
      <p:graphicFrame>
        <p:nvGraphicFramePr>
          <p:cNvPr id="296046" name="Group 110"/>
          <p:cNvGraphicFramePr>
            <a:graphicFrameLocks noGrp="1"/>
          </p:cNvGraphicFramePr>
          <p:nvPr>
            <p:ph type="tbl" idx="1"/>
            <p:extLst>
              <p:ext uri="{D42A27DB-BD31-4B8C-83A1-F6EECF244321}">
                <p14:modId xmlns:p14="http://schemas.microsoft.com/office/powerpoint/2010/main" val="2163470704"/>
              </p:ext>
            </p:extLst>
          </p:nvPr>
        </p:nvGraphicFramePr>
        <p:xfrm>
          <a:off x="228600" y="1905000"/>
          <a:ext cx="8610600" cy="4582048"/>
        </p:xfrm>
        <a:graphic>
          <a:graphicData uri="http://schemas.openxmlformats.org/drawingml/2006/table">
            <a:tbl>
              <a:tblPr firstRow="1">
                <a:tableStyleId>{5940675A-B579-460E-94D1-54222C63F5DA}</a:tableStyleId>
              </a:tblPr>
              <a:tblGrid>
                <a:gridCol w="2895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447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mn-lt"/>
                          <a:cs typeface="Tahoma" pitchFamily="34" charset="0"/>
                        </a:rPr>
                        <a:t>Scenario</a:t>
                      </a:r>
                      <a:endParaRPr kumimoji="0" lang="en-US" sz="1400" b="1" i="0" u="none" strike="noStrike" cap="none" normalizeH="0" baseline="0" dirty="0">
                        <a:ln>
                          <a:noFill/>
                        </a:ln>
                        <a:solidFill>
                          <a:schemeClr val="tx1"/>
                        </a:solidFill>
                        <a:effectLst/>
                        <a:latin typeface="+mn-lt"/>
                        <a:cs typeface="Tahoma" pitchFamily="34" charset="0"/>
                      </a:endParaRPr>
                    </a:p>
                  </a:txBody>
                  <a:tcPr marT="45726" marB="45726" horzOverflow="overflow">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mn-lt"/>
                          <a:cs typeface="Tahoma" pitchFamily="34" charset="0"/>
                        </a:rPr>
                        <a:t>Action Required</a:t>
                      </a:r>
                      <a:endParaRPr kumimoji="0" lang="en-US" sz="1400" b="1" i="0" u="none" strike="noStrike" cap="none" normalizeH="0" baseline="0" dirty="0">
                        <a:ln>
                          <a:noFill/>
                        </a:ln>
                        <a:solidFill>
                          <a:schemeClr val="tx1"/>
                        </a:solidFill>
                        <a:effectLst/>
                        <a:latin typeface="+mn-lt"/>
                        <a:cs typeface="Tahoma" pitchFamily="34" charset="0"/>
                      </a:endParaRPr>
                    </a:p>
                  </a:txBody>
                  <a:tcPr marT="45726" marB="45726" horzOverflow="overflow">
                    <a:solidFill>
                      <a:schemeClr val="accent1">
                        <a:lumMod val="90000"/>
                      </a:schemeClr>
                    </a:solidFill>
                  </a:tcPr>
                </a:tc>
                <a:extLst>
                  <a:ext uri="{0D108BD9-81ED-4DB2-BD59-A6C34878D82A}">
                    <a16:rowId xmlns:a16="http://schemas.microsoft.com/office/drawing/2014/main" val="10000"/>
                  </a:ext>
                </a:extLst>
              </a:tr>
              <a:tr h="866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Student Name or Florida ID Number is incorrect</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r>
                        <a:rPr lang="en-US" sz="1200" kern="1200" baseline="0" dirty="0">
                          <a:solidFill>
                            <a:schemeClr val="tx1"/>
                          </a:solidFill>
                          <a:latin typeface="+mn-lt"/>
                          <a:ea typeface="+mn-ea"/>
                          <a:cs typeface="+mn-cs"/>
                        </a:rPr>
                        <a:t>If the student was entered via PreID upload,  then “Delete Student” and “Add a Student” (EOC Manual). </a:t>
                      </a:r>
                    </a:p>
                    <a:p>
                      <a:r>
                        <a:rPr lang="en-US" sz="1200" kern="1200" baseline="0" dirty="0">
                          <a:solidFill>
                            <a:schemeClr val="tx1"/>
                          </a:solidFill>
                          <a:latin typeface="+mn-lt"/>
                          <a:ea typeface="+mn-ea"/>
                          <a:cs typeface="+mn-cs"/>
                        </a:rPr>
                        <a:t>If the student was entered via the New Student wizard, see</a:t>
                      </a:r>
                    </a:p>
                    <a:p>
                      <a:r>
                        <a:rPr lang="en-US" sz="1200" kern="1200" baseline="0" dirty="0">
                          <a:solidFill>
                            <a:schemeClr val="tx1"/>
                          </a:solidFill>
                          <a:latin typeface="+mn-lt"/>
                          <a:ea typeface="+mn-ea"/>
                          <a:cs typeface="+mn-cs"/>
                        </a:rPr>
                        <a:t>“Manage Other Student Information” in EOC Manual.</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1"/>
                  </a:ext>
                </a:extLst>
              </a:tr>
              <a:tr h="481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Other student information  is incorrect besides Student Name or Florida ID</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See “Manage Other Student Information” and “Update Student Information” in EOC Manual.</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2"/>
                  </a:ext>
                </a:extLst>
              </a:tr>
              <a:tr h="6741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Error in Student Name after first 11 characters of the first name or after the first 12 characters of the last name.</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r>
                        <a:rPr lang="en-US" sz="1200" kern="1200" baseline="0" dirty="0">
                          <a:solidFill>
                            <a:schemeClr val="tx1"/>
                          </a:solidFill>
                          <a:latin typeface="+mn-lt"/>
                          <a:ea typeface="+mn-ea"/>
                          <a:cs typeface="+mn-cs"/>
                        </a:rPr>
                        <a:t>Use the incorrect profile for testing, then update the fields after testing with the school student information database Manager.</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3"/>
                  </a:ext>
                </a:extLst>
              </a:tr>
              <a:tr h="6741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Student not included in PreID upload, student is new to school, or student transfers from another school or district. </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See “Add a Student” in EOC Manual.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(For a student transfer, do NOT attempt to change the student’s school enrollment in PearsonAccess.)</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4"/>
                  </a:ext>
                </a:extLst>
              </a:tr>
              <a:tr h="866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New test needs to be added or changed for an existing student, or incorrect test format is assigned (e.g., changing paper to online).</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See to “Change the tests assigned to a student “ in EOC Manual.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(Note: changing  a test to paper in PearsonAccess will not automatically order materials or print a PreID label.)</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5"/>
                  </a:ext>
                </a:extLst>
              </a:tr>
              <a:tr h="674111">
                <a:tc>
                  <a:txBody>
                    <a:bodyPr/>
                    <a:lstStyle/>
                    <a:p>
                      <a:r>
                        <a:rPr kumimoji="0" lang="en-US" sz="1200" u="none" strike="noStrike" cap="none" normalizeH="0" baseline="0" dirty="0">
                          <a:ln>
                            <a:noFill/>
                          </a:ln>
                          <a:effectLst/>
                          <a:latin typeface="+mn-lt"/>
                          <a:cs typeface="Tahoma" pitchFamily="34" charset="0"/>
                        </a:rPr>
                        <a:t>Student not participating in the administration  (</a:t>
                      </a:r>
                      <a:r>
                        <a:rPr lang="en-US" sz="1200" kern="1200" baseline="0" dirty="0">
                          <a:solidFill>
                            <a:schemeClr val="tx1"/>
                          </a:solidFill>
                          <a:latin typeface="+mn-lt"/>
                          <a:ea typeface="+mn-ea"/>
                          <a:cs typeface="+mn-cs"/>
                        </a:rPr>
                        <a:t>e.g., withdrawn from</a:t>
                      </a:r>
                    </a:p>
                    <a:p>
                      <a:r>
                        <a:rPr lang="en-US" sz="1200" kern="1200" baseline="0" dirty="0">
                          <a:solidFill>
                            <a:schemeClr val="tx1"/>
                          </a:solidFill>
                          <a:latin typeface="+mn-lt"/>
                          <a:ea typeface="+mn-ea"/>
                          <a:cs typeface="+mn-cs"/>
                        </a:rPr>
                        <a:t>school, absent for entire testing window)</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Remove from test session. No further action required. </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12"/>
          </p:nvPr>
        </p:nvSpPr>
        <p:spPr/>
        <p:txBody>
          <a:bodyPr/>
          <a:lstStyle/>
          <a:p>
            <a:pPr>
              <a:defRPr/>
            </a:pPr>
            <a:fld id="{0A0637BC-0F45-4E82-AD9D-E0300E656273}" type="slidenum">
              <a:rPr lang="en-US"/>
              <a:pPr>
                <a:defRPr/>
              </a:pPr>
              <a:t>98</a:t>
            </a:fld>
            <a:endParaRPr lang="en-US" dirty="0"/>
          </a:p>
        </p:txBody>
      </p:sp>
    </p:spTree>
    <p:extLst>
      <p:ext uri="{BB962C8B-B14F-4D97-AF65-F5344CB8AC3E}">
        <p14:creationId xmlns:p14="http://schemas.microsoft.com/office/powerpoint/2010/main" val="3986030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dirty="0"/>
              <a:t>NGSSS PearsonAccess:</a:t>
            </a:r>
            <a:br>
              <a:rPr lang="en-US" dirty="0"/>
            </a:br>
            <a:r>
              <a:rPr lang="en-US" dirty="0"/>
              <a:t>Proctor Caching </a:t>
            </a:r>
          </a:p>
        </p:txBody>
      </p:sp>
      <p:sp>
        <p:nvSpPr>
          <p:cNvPr id="4" name="Slide Number Placeholder 3"/>
          <p:cNvSpPr>
            <a:spLocks noGrp="1"/>
          </p:cNvSpPr>
          <p:nvPr>
            <p:ph type="sldNum" sz="quarter" idx="12"/>
          </p:nvPr>
        </p:nvSpPr>
        <p:spPr/>
        <p:txBody>
          <a:bodyPr/>
          <a:lstStyle/>
          <a:p>
            <a:pPr>
              <a:defRPr/>
            </a:pPr>
            <a:fld id="{E4600B9F-875E-452B-B762-C0B1955524F8}" type="slidenum">
              <a:rPr lang="en-US" smtClean="0"/>
              <a:pPr>
                <a:defRPr/>
              </a:pPr>
              <a:t>99</a:t>
            </a:fld>
            <a:endParaRPr lang="en-US" dirty="0"/>
          </a:p>
        </p:txBody>
      </p:sp>
      <p:sp>
        <p:nvSpPr>
          <p:cNvPr id="6" name="Rectangle 5"/>
          <p:cNvSpPr/>
          <p:nvPr/>
        </p:nvSpPr>
        <p:spPr>
          <a:xfrm>
            <a:off x="457200" y="1905000"/>
            <a:ext cx="8382000" cy="5016758"/>
          </a:xfrm>
          <a:prstGeom prst="rect">
            <a:avLst/>
          </a:prstGeom>
        </p:spPr>
        <p:txBody>
          <a:bodyPr wrap="square">
            <a:spAutoFit/>
          </a:bodyPr>
          <a:lstStyle/>
          <a:p>
            <a:pPr marL="571500" indent="-571500" eaLnBrk="1" hangingPunct="1">
              <a:lnSpc>
                <a:spcPct val="100000"/>
              </a:lnSpc>
              <a:spcBef>
                <a:spcPts val="0"/>
              </a:spcBef>
              <a:spcAft>
                <a:spcPts val="0"/>
              </a:spcAft>
              <a:buFont typeface="Arial" pitchFamily="34" charset="0"/>
              <a:buChar char="•"/>
              <a:tabLst>
                <a:tab pos="342900" algn="l"/>
                <a:tab pos="800100" algn="l"/>
                <a:tab pos="1257300" algn="l"/>
              </a:tabLst>
            </a:pPr>
            <a:r>
              <a:rPr lang="en-US" sz="3200" dirty="0">
                <a:latin typeface="+mn-lt"/>
              </a:rPr>
              <a:t>School Technology Coordinator must configure the browser settings for caching content.</a:t>
            </a:r>
          </a:p>
          <a:p>
            <a:pPr marL="571500" indent="-571500" eaLnBrk="1" hangingPunct="1">
              <a:lnSpc>
                <a:spcPct val="100000"/>
              </a:lnSpc>
              <a:spcBef>
                <a:spcPts val="0"/>
              </a:spcBef>
              <a:spcAft>
                <a:spcPts val="0"/>
              </a:spcAft>
              <a:buFont typeface="Arial" pitchFamily="34" charset="0"/>
              <a:buChar char="•"/>
              <a:tabLst>
                <a:tab pos="342900" algn="l"/>
                <a:tab pos="800100" algn="l"/>
                <a:tab pos="1257300" algn="l"/>
              </a:tabLst>
            </a:pPr>
            <a:r>
              <a:rPr lang="en-US" sz="3200" dirty="0">
                <a:latin typeface="+mn-lt"/>
              </a:rPr>
              <a:t>School Assessment Coordinators must cache each test session prior to the first day of testing.</a:t>
            </a:r>
          </a:p>
          <a:p>
            <a:pPr marL="1028700" lvl="1" indent="-571500">
              <a:spcBef>
                <a:spcPts val="0"/>
              </a:spcBef>
              <a:spcAft>
                <a:spcPts val="0"/>
              </a:spcAft>
              <a:buFont typeface="Arial" pitchFamily="34" charset="0"/>
              <a:buChar char="−"/>
              <a:tabLst>
                <a:tab pos="342900" algn="l"/>
                <a:tab pos="800100" algn="l"/>
                <a:tab pos="1257300" algn="l"/>
              </a:tabLst>
            </a:pPr>
            <a:r>
              <a:rPr lang="en-US" sz="3200" dirty="0">
                <a:latin typeface="+mn-lt"/>
              </a:rPr>
              <a:t>Proctor caching is available </a:t>
            </a:r>
            <a:r>
              <a:rPr lang="en-US" sz="3200" b="1" dirty="0">
                <a:solidFill>
                  <a:srgbClr val="7030A0"/>
                </a:solidFill>
                <a:latin typeface="+mn-lt"/>
              </a:rPr>
              <a:t>a week prior to the testing window.</a:t>
            </a:r>
          </a:p>
          <a:p>
            <a:pPr marL="1028700" lvl="1" indent="-571500">
              <a:spcBef>
                <a:spcPts val="0"/>
              </a:spcBef>
              <a:spcAft>
                <a:spcPts val="0"/>
              </a:spcAft>
              <a:buFont typeface="Arial" pitchFamily="34" charset="0"/>
              <a:buChar char="−"/>
              <a:tabLst>
                <a:tab pos="342900" algn="l"/>
                <a:tab pos="800100" algn="l"/>
                <a:tab pos="1257300" algn="l"/>
              </a:tabLst>
            </a:pPr>
            <a:r>
              <a:rPr lang="en-US" sz="3200" dirty="0">
                <a:latin typeface="+mn-lt"/>
              </a:rPr>
              <a:t>Make-up sessions must also be cached.</a:t>
            </a:r>
          </a:p>
        </p:txBody>
      </p:sp>
    </p:spTree>
    <p:extLst>
      <p:ext uri="{BB962C8B-B14F-4D97-AF65-F5344CB8AC3E}">
        <p14:creationId xmlns:p14="http://schemas.microsoft.com/office/powerpoint/2010/main" val="544327005"/>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10764</TotalTime>
  <Words>16591</Words>
  <Application>Microsoft Office PowerPoint</Application>
  <PresentationFormat>On-screen Show (4:3)</PresentationFormat>
  <Paragraphs>1481</Paragraphs>
  <Slides>118</Slides>
  <Notes>117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118</vt:i4>
      </vt:variant>
    </vt:vector>
  </HeadingPairs>
  <TitlesOfParts>
    <vt:vector size="130" baseType="lpstr">
      <vt:lpstr>Arial</vt:lpstr>
      <vt:lpstr>Calibri</vt:lpstr>
      <vt:lpstr>Courier New</vt:lpstr>
      <vt:lpstr>Franklin Gothic Book</vt:lpstr>
      <vt:lpstr>inherit</vt:lpstr>
      <vt:lpstr>Lato Medium</vt:lpstr>
      <vt:lpstr>Lucida Sans Unicode</vt:lpstr>
      <vt:lpstr>Tahoma</vt:lpstr>
      <vt:lpstr>Times New Roman</vt:lpstr>
      <vt:lpstr>Verdana</vt:lpstr>
      <vt:lpstr>Wingdings</vt:lpstr>
      <vt:lpstr>Default Design</vt:lpstr>
      <vt:lpstr>2016-17  New Test Chairperson Computer-Based Testing (CBT)  Training Materials </vt:lpstr>
      <vt:lpstr>2016-17 CBT Topics </vt:lpstr>
      <vt:lpstr>FSA Terms</vt:lpstr>
      <vt:lpstr>FSA Terms (cont.)</vt:lpstr>
      <vt:lpstr>FSA Test Delivery System Overview</vt:lpstr>
      <vt:lpstr>FSA  Common Login System </vt:lpstr>
      <vt:lpstr>FSA TIDE System Overview</vt:lpstr>
      <vt:lpstr>FSA  Accessing TIDE</vt:lpstr>
      <vt:lpstr>FSA Accessing TIDE (cont.)</vt:lpstr>
      <vt:lpstr>FSA TIDE User Roles</vt:lpstr>
      <vt:lpstr>FSA First Time Users</vt:lpstr>
      <vt:lpstr>FSA Activating Your TIDE Account </vt:lpstr>
      <vt:lpstr>FSA  TIDE Logging In</vt:lpstr>
      <vt:lpstr>FSA TIDE Home Screen</vt:lpstr>
      <vt:lpstr>FSA Managing Users  </vt:lpstr>
      <vt:lpstr>FSA School Tasks: Managing Users</vt:lpstr>
      <vt:lpstr>FSA School Tasks: Uploading Users</vt:lpstr>
      <vt:lpstr>FSA School Tasks: Uploading Users (cont.)</vt:lpstr>
      <vt:lpstr>FSA School Tasks: View/Edit Users</vt:lpstr>
      <vt:lpstr>FSA Student Information  </vt:lpstr>
      <vt:lpstr>FSA School Tasks:  Confirming Student Information</vt:lpstr>
      <vt:lpstr>FSA School Tasks:  Confirming Student Information (cont.)</vt:lpstr>
      <vt:lpstr>FSA School Tasks:  Confirming Student Information (cont.)</vt:lpstr>
      <vt:lpstr>FSA School Tasks:  Confirming Student Information (cont.)</vt:lpstr>
      <vt:lpstr>FSA School Tasks: Adding Students</vt:lpstr>
      <vt:lpstr>FSA Printing PreID Labels  and Test Tickets  </vt:lpstr>
      <vt:lpstr>FSA School Tasks:  Printing On-Demand PreID Labels</vt:lpstr>
      <vt:lpstr>FSA School Tasks:  Printing On-Demand PreID Labels (cont.)</vt:lpstr>
      <vt:lpstr>FSA School Tasks:  Printing On-Demand PreID Labels (cont.)</vt:lpstr>
      <vt:lpstr>FSA School Tasks:  Printing On-Demand PreID Labels (cont.)</vt:lpstr>
      <vt:lpstr>FSA School Tasks:  Printing Test Tickets</vt:lpstr>
      <vt:lpstr>FSA School Tasks:  Printing Test Tickets (cont.)</vt:lpstr>
      <vt:lpstr>FSA Rosters  </vt:lpstr>
      <vt:lpstr>FSA School Tasks:  Rosters</vt:lpstr>
      <vt:lpstr>FSA School Tasks:  Rosters (cont.)</vt:lpstr>
      <vt:lpstr>FSA School Tasks:  Adding Rosters</vt:lpstr>
      <vt:lpstr>FSA School Tasks:  Printing Rosters/Tickets </vt:lpstr>
      <vt:lpstr>FSA  Invalidations and Requests  </vt:lpstr>
      <vt:lpstr>FSA School Tasks:  Create Invalidations and Requests</vt:lpstr>
      <vt:lpstr>FSA School Tasks:  Create Invalidations and Requests (cont.)</vt:lpstr>
      <vt:lpstr>PowerPoint Presentation</vt:lpstr>
      <vt:lpstr>FSA Student Test Tickets</vt:lpstr>
      <vt:lpstr>FSA Session ID</vt:lpstr>
      <vt:lpstr>FSA  CBT Work Folders</vt:lpstr>
      <vt:lpstr>FSA CBT Worksheets</vt:lpstr>
      <vt:lpstr>FSA Scientific Calculators</vt:lpstr>
      <vt:lpstr>FSA Test Administrator (TA) Interface for CBT </vt:lpstr>
      <vt:lpstr>FSA  Preparing/Conducting CBT Testing</vt:lpstr>
      <vt:lpstr>FSA  Secure Browser Student Login</vt:lpstr>
      <vt:lpstr>FSA  Accessing the Test Administrator Interface</vt:lpstr>
      <vt:lpstr>FSA Test Administrator Interface </vt:lpstr>
      <vt:lpstr>FSA  Approving Students for a Test Session</vt:lpstr>
      <vt:lpstr>FSA  Approving Students to Test</vt:lpstr>
      <vt:lpstr> FSA  Viewing a Student’s Test Accommodations </vt:lpstr>
      <vt:lpstr>FSA  Approving Students to Test</vt:lpstr>
      <vt:lpstr>FSA  Denying Students to Test</vt:lpstr>
      <vt:lpstr>FSA Monitoring Student Progress </vt:lpstr>
      <vt:lpstr>FSA Exiting or Logging Out </vt:lpstr>
      <vt:lpstr>FSA Timing Out</vt:lpstr>
      <vt:lpstr>FSA  Stopping the Test Session </vt:lpstr>
      <vt:lpstr>FSA  Ending a Test Session </vt:lpstr>
      <vt:lpstr>FSA  Using Participation Report</vt:lpstr>
      <vt:lpstr>FSA  Participation Report Results </vt:lpstr>
      <vt:lpstr>FSA  Test Completion Rates</vt:lpstr>
      <vt:lpstr>FSA Training Tests   </vt:lpstr>
      <vt:lpstr>Other Resources for FSA Test Administrations</vt:lpstr>
      <vt:lpstr>FSA  Contact Information </vt:lpstr>
      <vt:lpstr>NGSSS PearsonAccess: Blue Site</vt:lpstr>
      <vt:lpstr>NGSSS PearsonAccess:  Training Center: Brown Site</vt:lpstr>
      <vt:lpstr>  NGSSS PearsonAccess:   Create/Update School User Accounts  </vt:lpstr>
      <vt:lpstr>NGSSS PearsonAccess: Proctor Caching</vt:lpstr>
      <vt:lpstr>NGSSS PearsonAccess:  Testing Platform</vt:lpstr>
      <vt:lpstr>NGSSS PearsonAccess: ePAT</vt:lpstr>
      <vt:lpstr> NGSSS PearsonAccess: CBT Resources </vt:lpstr>
      <vt:lpstr>PowerPoint Presentation</vt:lpstr>
      <vt:lpstr>NGSSS PearsonAccess: Student Authorization Tickets</vt:lpstr>
      <vt:lpstr>NGSSS PearsonAccess: Student Authorization Tickets</vt:lpstr>
      <vt:lpstr>NGSSS PearsonAccess: Session Roster</vt:lpstr>
      <vt:lpstr>NGSSS PearsonAccess: Test Group Code</vt:lpstr>
      <vt:lpstr>NGSSS PearsonAccess: CBT Work Folders</vt:lpstr>
      <vt:lpstr>NGSSS PearsonAccess: CBT Worksheets</vt:lpstr>
      <vt:lpstr>NGSSS PearsonAccess: Approved Four-Function Calculators</vt:lpstr>
      <vt:lpstr>NGSSS PearsonAccess: Seal Code</vt:lpstr>
      <vt:lpstr>PowerPoint Presentation</vt:lpstr>
      <vt:lpstr>NGSSS PearsonAccess: Organizing Test Sessions</vt:lpstr>
      <vt:lpstr>NGSSS PearsonAccess:  Create/Edit Students</vt:lpstr>
      <vt:lpstr>PowerPoint Presentation</vt:lpstr>
      <vt:lpstr>NGSSS PearsonAccess: Creating Test Sessions</vt:lpstr>
      <vt:lpstr>NGSSS PearsonAccess: Test Session Details</vt:lpstr>
      <vt:lpstr>NGSSS PearsonAccess: Assigning Accommodated Form </vt:lpstr>
      <vt:lpstr>NGSSS PearsonAccess: Add, Remove or Move</vt:lpstr>
      <vt:lpstr>NGSSS PearsonAccess:  Adding a Student to a Test Session</vt:lpstr>
      <vt:lpstr>NGSSS PearsonAccess:  Adding a Student to a Session (cont.)</vt:lpstr>
      <vt:lpstr>NGSSS PearsonAccess:  Adding a Student to a Session (cont.)</vt:lpstr>
      <vt:lpstr>PowerPoint Presentation</vt:lpstr>
      <vt:lpstr>NGSSS PearsonAccess: Prepare Sessions in Advance</vt:lpstr>
      <vt:lpstr>NGSSS PearsonAccess: Lock or Unlock Test Sessions</vt:lpstr>
      <vt:lpstr> NGSSS PearsonAccess: Scenario/Action Required</vt:lpstr>
      <vt:lpstr>NGSSS PearsonAccess: Proctor Caching </vt:lpstr>
      <vt:lpstr>NGSSS PearsonAccess: Technology Coordinator Configure TestNav</vt:lpstr>
      <vt:lpstr>NGSSS PearsonAccess: Precache by Test</vt:lpstr>
      <vt:lpstr>NGSSS PearsonAccess: Precaching Test Content</vt:lpstr>
      <vt:lpstr>NGSSS PearsonAccess: Precaching Details</vt:lpstr>
      <vt:lpstr>NGSSS PearsonAccess: Precaching</vt:lpstr>
      <vt:lpstr>PowerPoint Presentation</vt:lpstr>
      <vt:lpstr>NGSSS PearsonAccess: Proctor Caching</vt:lpstr>
      <vt:lpstr>NGSSS PearsonAccess: Starting Test Sessions</vt:lpstr>
      <vt:lpstr>NGSSS PearsonAccess: Monitor Students in Sessions</vt:lpstr>
      <vt:lpstr>NGSSS PearsonAccess: Monitor Students in Sessions</vt:lpstr>
      <vt:lpstr> NGSSS PearsonAccess: Monitoring Test Sessions –  </vt:lpstr>
      <vt:lpstr>NGSSS PearsonAccess: Resuming Student Tests</vt:lpstr>
      <vt:lpstr>NGSSS PearsonAccess: Undo Submit</vt:lpstr>
      <vt:lpstr>PowerPoint Presentation</vt:lpstr>
      <vt:lpstr>NGSSS PearsonAccess: Test Session Management</vt:lpstr>
      <vt:lpstr> NGSSS PearsonAccess: CBT Clean-Up Activities</vt:lpstr>
      <vt:lpstr>NGSSS PearsonAccess: Pearson Support</vt:lpstr>
      <vt:lpstr>PowerPoint Presentation</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Bruguera, Maria C.</cp:lastModifiedBy>
  <cp:revision>854</cp:revision>
  <cp:lastPrinted>2016-11-14T16:53:29Z</cp:lastPrinted>
  <dcterms:created xsi:type="dcterms:W3CDTF">2012-01-09T14:03:07Z</dcterms:created>
  <dcterms:modified xsi:type="dcterms:W3CDTF">2016-11-14T17:15:12Z</dcterms:modified>
</cp:coreProperties>
</file>