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9"/>
  </p:notesMasterIdLst>
  <p:handoutMasterIdLst>
    <p:handoutMasterId r:id="rId140"/>
  </p:handoutMasterIdLst>
  <p:sldIdLst>
    <p:sldId id="256" r:id="rId2"/>
    <p:sldId id="747" r:id="rId3"/>
    <p:sldId id="257" r:id="rId4"/>
    <p:sldId id="627" r:id="rId5"/>
    <p:sldId id="628" r:id="rId6"/>
    <p:sldId id="738" r:id="rId7"/>
    <p:sldId id="259" r:id="rId8"/>
    <p:sldId id="709" r:id="rId9"/>
    <p:sldId id="748" r:id="rId10"/>
    <p:sldId id="649" r:id="rId11"/>
    <p:sldId id="384" r:id="rId12"/>
    <p:sldId id="650" r:id="rId13"/>
    <p:sldId id="741" r:id="rId14"/>
    <p:sldId id="651" r:id="rId15"/>
    <p:sldId id="489" r:id="rId16"/>
    <p:sldId id="385" r:id="rId17"/>
    <p:sldId id="652" r:id="rId18"/>
    <p:sldId id="654" r:id="rId19"/>
    <p:sldId id="710" r:id="rId20"/>
    <p:sldId id="711" r:id="rId21"/>
    <p:sldId id="263" r:id="rId22"/>
    <p:sldId id="265" r:id="rId23"/>
    <p:sldId id="266" r:id="rId24"/>
    <p:sldId id="713" r:id="rId25"/>
    <p:sldId id="272" r:id="rId26"/>
    <p:sldId id="496" r:id="rId27"/>
    <p:sldId id="497" r:id="rId28"/>
    <p:sldId id="716" r:id="rId29"/>
    <p:sldId id="498" r:id="rId30"/>
    <p:sldId id="659" r:id="rId31"/>
    <p:sldId id="658" r:id="rId32"/>
    <p:sldId id="657" r:id="rId33"/>
    <p:sldId id="364" r:id="rId34"/>
    <p:sldId id="749" r:id="rId35"/>
    <p:sldId id="671" r:id="rId36"/>
    <p:sldId id="662" r:id="rId37"/>
    <p:sldId id="648" r:id="rId38"/>
    <p:sldId id="365" r:id="rId39"/>
    <p:sldId id="366" r:id="rId40"/>
    <p:sldId id="391" r:id="rId41"/>
    <p:sldId id="392" r:id="rId42"/>
    <p:sldId id="506" r:id="rId43"/>
    <p:sldId id="707" r:id="rId44"/>
    <p:sldId id="393" r:id="rId45"/>
    <p:sldId id="717" r:id="rId46"/>
    <p:sldId id="510" r:id="rId47"/>
    <p:sldId id="718" r:id="rId48"/>
    <p:sldId id="720" r:id="rId49"/>
    <p:sldId id="394" r:id="rId50"/>
    <p:sldId id="742" r:id="rId51"/>
    <p:sldId id="743" r:id="rId52"/>
    <p:sldId id="744" r:id="rId53"/>
    <p:sldId id="668" r:id="rId54"/>
    <p:sldId id="723" r:id="rId55"/>
    <p:sldId id="724" r:id="rId56"/>
    <p:sldId id="367" r:id="rId57"/>
    <p:sldId id="666" r:id="rId58"/>
    <p:sldId id="667" r:id="rId59"/>
    <p:sldId id="672" r:id="rId60"/>
    <p:sldId id="673" r:id="rId61"/>
    <p:sldId id="676" r:id="rId62"/>
    <p:sldId id="674" r:id="rId63"/>
    <p:sldId id="687" r:id="rId64"/>
    <p:sldId id="660" r:id="rId65"/>
    <p:sldId id="634" r:id="rId66"/>
    <p:sldId id="273" r:id="rId67"/>
    <p:sldId id="677" r:id="rId68"/>
    <p:sldId id="354" r:id="rId69"/>
    <p:sldId id="725" r:id="rId70"/>
    <p:sldId id="631" r:id="rId71"/>
    <p:sldId id="632" r:id="rId72"/>
    <p:sldId id="678" r:id="rId73"/>
    <p:sldId id="679" r:id="rId74"/>
    <p:sldId id="680" r:id="rId75"/>
    <p:sldId id="681" r:id="rId76"/>
    <p:sldId id="682" r:id="rId77"/>
    <p:sldId id="570" r:id="rId78"/>
    <p:sldId id="726" r:id="rId79"/>
    <p:sldId id="721" r:id="rId80"/>
    <p:sldId id="722" r:id="rId81"/>
    <p:sldId id="571" r:id="rId82"/>
    <p:sldId id="727" r:id="rId83"/>
    <p:sldId id="683" r:id="rId84"/>
    <p:sldId id="685" r:id="rId85"/>
    <p:sldId id="684" r:id="rId86"/>
    <p:sldId id="728" r:id="rId87"/>
    <p:sldId id="730" r:id="rId88"/>
    <p:sldId id="729" r:id="rId89"/>
    <p:sldId id="572" r:id="rId90"/>
    <p:sldId id="739" r:id="rId91"/>
    <p:sldId id="731" r:id="rId92"/>
    <p:sldId id="576" r:id="rId93"/>
    <p:sldId id="338" r:id="rId94"/>
    <p:sldId id="577" r:id="rId95"/>
    <p:sldId id="745" r:id="rId96"/>
    <p:sldId id="578" r:id="rId97"/>
    <p:sldId id="582" r:id="rId98"/>
    <p:sldId id="754" r:id="rId99"/>
    <p:sldId id="689" r:id="rId100"/>
    <p:sldId id="693" r:id="rId101"/>
    <p:sldId id="753" r:id="rId102"/>
    <p:sldId id="641" r:id="rId103"/>
    <p:sldId id="642" r:id="rId104"/>
    <p:sldId id="585" r:id="rId105"/>
    <p:sldId id="746" r:id="rId106"/>
    <p:sldId id="750" r:id="rId107"/>
    <p:sldId id="740" r:id="rId108"/>
    <p:sldId id="751" r:id="rId109"/>
    <p:sldId id="733" r:id="rId110"/>
    <p:sldId id="708" r:id="rId111"/>
    <p:sldId id="734" r:id="rId112"/>
    <p:sldId id="591" r:id="rId113"/>
    <p:sldId id="752" r:id="rId114"/>
    <p:sldId id="594" r:id="rId115"/>
    <p:sldId id="735" r:id="rId116"/>
    <p:sldId id="736" r:id="rId117"/>
    <p:sldId id="595" r:id="rId118"/>
    <p:sldId id="737" r:id="rId119"/>
    <p:sldId id="694" r:id="rId120"/>
    <p:sldId id="691" r:id="rId121"/>
    <p:sldId id="760" r:id="rId122"/>
    <p:sldId id="698" r:id="rId123"/>
    <p:sldId id="699" r:id="rId124"/>
    <p:sldId id="701" r:id="rId125"/>
    <p:sldId id="761" r:id="rId126"/>
    <p:sldId id="703" r:id="rId127"/>
    <p:sldId id="704" r:id="rId128"/>
    <p:sldId id="758" r:id="rId129"/>
    <p:sldId id="705" r:id="rId130"/>
    <p:sldId id="756" r:id="rId131"/>
    <p:sldId id="757" r:id="rId132"/>
    <p:sldId id="759" r:id="rId133"/>
    <p:sldId id="697" r:id="rId134"/>
    <p:sldId id="633" r:id="rId135"/>
    <p:sldId id="695" r:id="rId136"/>
    <p:sldId id="696" r:id="rId137"/>
    <p:sldId id="381" r:id="rId1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66F5B7-887A-4ACC-A411-DF682335A2EA}">
          <p14:sldIdLst>
            <p14:sldId id="256"/>
            <p14:sldId id="747"/>
            <p14:sldId id="257"/>
            <p14:sldId id="627"/>
            <p14:sldId id="628"/>
            <p14:sldId id="738"/>
            <p14:sldId id="259"/>
            <p14:sldId id="709"/>
            <p14:sldId id="748"/>
            <p14:sldId id="649"/>
            <p14:sldId id="384"/>
            <p14:sldId id="650"/>
            <p14:sldId id="741"/>
            <p14:sldId id="651"/>
            <p14:sldId id="489"/>
            <p14:sldId id="385"/>
            <p14:sldId id="652"/>
            <p14:sldId id="654"/>
            <p14:sldId id="710"/>
            <p14:sldId id="711"/>
            <p14:sldId id="263"/>
            <p14:sldId id="265"/>
            <p14:sldId id="266"/>
            <p14:sldId id="713"/>
            <p14:sldId id="272"/>
            <p14:sldId id="496"/>
            <p14:sldId id="497"/>
            <p14:sldId id="716"/>
            <p14:sldId id="498"/>
            <p14:sldId id="659"/>
            <p14:sldId id="658"/>
            <p14:sldId id="657"/>
            <p14:sldId id="364"/>
            <p14:sldId id="749"/>
            <p14:sldId id="671"/>
            <p14:sldId id="662"/>
            <p14:sldId id="648"/>
            <p14:sldId id="365"/>
            <p14:sldId id="366"/>
            <p14:sldId id="391"/>
            <p14:sldId id="392"/>
            <p14:sldId id="506"/>
            <p14:sldId id="707"/>
            <p14:sldId id="393"/>
            <p14:sldId id="717"/>
            <p14:sldId id="510"/>
            <p14:sldId id="718"/>
            <p14:sldId id="720"/>
            <p14:sldId id="394"/>
            <p14:sldId id="742"/>
            <p14:sldId id="743"/>
            <p14:sldId id="744"/>
            <p14:sldId id="668"/>
            <p14:sldId id="723"/>
            <p14:sldId id="724"/>
            <p14:sldId id="367"/>
            <p14:sldId id="666"/>
            <p14:sldId id="667"/>
            <p14:sldId id="672"/>
            <p14:sldId id="673"/>
            <p14:sldId id="676"/>
            <p14:sldId id="674"/>
            <p14:sldId id="687"/>
            <p14:sldId id="660"/>
            <p14:sldId id="634"/>
            <p14:sldId id="273"/>
            <p14:sldId id="677"/>
            <p14:sldId id="354"/>
            <p14:sldId id="725"/>
            <p14:sldId id="631"/>
            <p14:sldId id="632"/>
            <p14:sldId id="678"/>
            <p14:sldId id="679"/>
            <p14:sldId id="680"/>
            <p14:sldId id="681"/>
            <p14:sldId id="682"/>
            <p14:sldId id="570"/>
            <p14:sldId id="726"/>
            <p14:sldId id="721"/>
            <p14:sldId id="722"/>
            <p14:sldId id="571"/>
            <p14:sldId id="727"/>
            <p14:sldId id="683"/>
            <p14:sldId id="685"/>
            <p14:sldId id="684"/>
            <p14:sldId id="728"/>
            <p14:sldId id="730"/>
            <p14:sldId id="729"/>
            <p14:sldId id="572"/>
            <p14:sldId id="739"/>
            <p14:sldId id="731"/>
            <p14:sldId id="576"/>
            <p14:sldId id="338"/>
            <p14:sldId id="577"/>
            <p14:sldId id="745"/>
            <p14:sldId id="578"/>
            <p14:sldId id="582"/>
            <p14:sldId id="754"/>
            <p14:sldId id="689"/>
            <p14:sldId id="693"/>
            <p14:sldId id="753"/>
            <p14:sldId id="641"/>
            <p14:sldId id="642"/>
            <p14:sldId id="585"/>
            <p14:sldId id="746"/>
            <p14:sldId id="750"/>
            <p14:sldId id="740"/>
            <p14:sldId id="751"/>
            <p14:sldId id="733"/>
            <p14:sldId id="708"/>
            <p14:sldId id="734"/>
            <p14:sldId id="591"/>
            <p14:sldId id="752"/>
            <p14:sldId id="594"/>
            <p14:sldId id="735"/>
            <p14:sldId id="736"/>
            <p14:sldId id="595"/>
            <p14:sldId id="737"/>
            <p14:sldId id="694"/>
            <p14:sldId id="691"/>
            <p14:sldId id="760"/>
            <p14:sldId id="698"/>
            <p14:sldId id="699"/>
            <p14:sldId id="701"/>
            <p14:sldId id="761"/>
            <p14:sldId id="703"/>
            <p14:sldId id="704"/>
            <p14:sldId id="758"/>
            <p14:sldId id="705"/>
            <p14:sldId id="756"/>
            <p14:sldId id="757"/>
            <p14:sldId id="759"/>
            <p14:sldId id="697"/>
            <p14:sldId id="633"/>
            <p14:sldId id="695"/>
            <p14:sldId id="696"/>
            <p14:sldId id="3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d, Kira" initials="BK" lastIdx="6" clrIdx="0">
    <p:extLst/>
  </p:cmAuthor>
  <p:cmAuthor id="2" name="Stephens, Rebecca" initials="SR" lastIdx="1" clrIdx="1">
    <p:extLst/>
  </p:cmAuthor>
  <p:cmAuthor id="3" name="Black, Jenny" initials="BJ"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114AC"/>
    <a:srgbClr val="044EBC"/>
    <a:srgbClr val="996633"/>
    <a:srgbClr val="FF99FF"/>
    <a:srgbClr val="9999FF"/>
    <a:srgbClr val="99CCFF"/>
    <a:srgbClr val="BEE0EC"/>
    <a:srgbClr val="CCECFF"/>
    <a:srgbClr val="E2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6" autoAdjust="0"/>
    <p:restoredTop sz="84591" autoAdjust="0"/>
  </p:normalViewPr>
  <p:slideViewPr>
    <p:cSldViewPr>
      <p:cViewPr varScale="1">
        <p:scale>
          <a:sx n="73" d="100"/>
          <a:sy n="73" d="100"/>
        </p:scale>
        <p:origin x="1132"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612"/>
    </p:cViewPr>
  </p:sorterViewPr>
  <p:notesViewPr>
    <p:cSldViewPr>
      <p:cViewPr varScale="1">
        <p:scale>
          <a:sx n="85" d="100"/>
          <a:sy n="85" d="100"/>
        </p:scale>
        <p:origin x="-3786" y="-96"/>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F0536D-6221-4D33-A7D1-5ECFB1F8E290}" type="datetimeFigureOut">
              <a:rPr lang="en-US" smtClean="0"/>
              <a:t>2/5/2017</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7" tIns="46589" rIns="93177" bIns="46589" rtlCol="0" anchor="b"/>
          <a:lstStyle>
            <a:lvl1pPr algn="r">
              <a:defRPr sz="1200"/>
            </a:lvl1pPr>
          </a:lstStyle>
          <a:p>
            <a:fld id="{176576BC-6C79-4C33-BDCB-290490608BEA}" type="slidenum">
              <a:rPr lang="en-US" smtClean="0"/>
              <a:t>‹#›</a:t>
            </a:fld>
            <a:endParaRPr lang="en-US" dirty="0"/>
          </a:p>
        </p:txBody>
      </p:sp>
    </p:spTree>
    <p:extLst>
      <p:ext uri="{BB962C8B-B14F-4D97-AF65-F5344CB8AC3E}">
        <p14:creationId xmlns:p14="http://schemas.microsoft.com/office/powerpoint/2010/main" val="124344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775AE2-0817-420A-82A8-E46F8091916E}" type="datetimeFigureOut">
              <a:rPr lang="en-US" smtClean="0"/>
              <a:t>2/5/2017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dirty="0"/>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a:t>
            </a:fld>
            <a:endParaRPr lang="en-US" dirty="0"/>
          </a:p>
        </p:txBody>
      </p:sp>
    </p:spTree>
    <p:extLst>
      <p:ext uri="{BB962C8B-B14F-4D97-AF65-F5344CB8AC3E}">
        <p14:creationId xmlns:p14="http://schemas.microsoft.com/office/powerpoint/2010/main" val="173236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10</a:t>
            </a:fld>
            <a:endParaRPr lang="en-US" dirty="0"/>
          </a:p>
        </p:txBody>
      </p:sp>
    </p:spTree>
    <p:extLst>
      <p:ext uri="{BB962C8B-B14F-4D97-AF65-F5344CB8AC3E}">
        <p14:creationId xmlns:p14="http://schemas.microsoft.com/office/powerpoint/2010/main" val="19475276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100</a:t>
            </a:fld>
            <a:endParaRPr lang="en-US" dirty="0"/>
          </a:p>
        </p:txBody>
      </p:sp>
    </p:spTree>
    <p:extLst>
      <p:ext uri="{BB962C8B-B14F-4D97-AF65-F5344CB8AC3E}">
        <p14:creationId xmlns:p14="http://schemas.microsoft.com/office/powerpoint/2010/main" val="1511475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101</a:t>
            </a:fld>
            <a:endParaRPr lang="en-US" dirty="0"/>
          </a:p>
        </p:txBody>
      </p:sp>
    </p:spTree>
    <p:extLst>
      <p:ext uri="{BB962C8B-B14F-4D97-AF65-F5344CB8AC3E}">
        <p14:creationId xmlns:p14="http://schemas.microsoft.com/office/powerpoint/2010/main" val="42136045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102</a:t>
            </a:fld>
            <a:endParaRPr lang="en-US" dirty="0"/>
          </a:p>
        </p:txBody>
      </p:sp>
    </p:spTree>
    <p:extLst>
      <p:ext uri="{BB962C8B-B14F-4D97-AF65-F5344CB8AC3E}">
        <p14:creationId xmlns:p14="http://schemas.microsoft.com/office/powerpoint/2010/main" val="34404529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133675EB-FFF5-4648-B14D-508B4C423457}" type="slidenum">
              <a:rPr lang="en-US" smtClean="0"/>
              <a:t>103</a:t>
            </a:fld>
            <a:endParaRPr lang="en-US" dirty="0"/>
          </a:p>
        </p:txBody>
      </p:sp>
    </p:spTree>
    <p:extLst>
      <p:ext uri="{BB962C8B-B14F-4D97-AF65-F5344CB8AC3E}">
        <p14:creationId xmlns:p14="http://schemas.microsoft.com/office/powerpoint/2010/main" val="21608858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endParaRPr lang="en-US" dirty="0"/>
          </a:p>
          <a:p>
            <a:pPr>
              <a:spcBef>
                <a:spcPts val="300"/>
              </a:spcBef>
              <a:spcAft>
                <a:spcPts val="300"/>
              </a:spcAft>
            </a:pPr>
            <a:endParaRPr lang="en-US"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104</a:t>
            </a:fld>
            <a:endParaRPr lang="en-US" dirty="0"/>
          </a:p>
        </p:txBody>
      </p:sp>
    </p:spTree>
    <p:extLst>
      <p:ext uri="{BB962C8B-B14F-4D97-AF65-F5344CB8AC3E}">
        <p14:creationId xmlns:p14="http://schemas.microsoft.com/office/powerpoint/2010/main" val="17290342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105</a:t>
            </a:fld>
            <a:endParaRPr lang="en-US" dirty="0"/>
          </a:p>
        </p:txBody>
      </p:sp>
    </p:spTree>
    <p:extLst>
      <p:ext uri="{BB962C8B-B14F-4D97-AF65-F5344CB8AC3E}">
        <p14:creationId xmlns:p14="http://schemas.microsoft.com/office/powerpoint/2010/main" val="24015924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106</a:t>
            </a:fld>
            <a:endParaRPr lang="en-US" dirty="0"/>
          </a:p>
        </p:txBody>
      </p:sp>
    </p:spTree>
    <p:extLst>
      <p:ext uri="{BB962C8B-B14F-4D97-AF65-F5344CB8AC3E}">
        <p14:creationId xmlns:p14="http://schemas.microsoft.com/office/powerpoint/2010/main" val="37698999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107</a:t>
            </a:fld>
            <a:endParaRPr lang="en-US" dirty="0"/>
          </a:p>
        </p:txBody>
      </p:sp>
    </p:spTree>
    <p:extLst>
      <p:ext uri="{BB962C8B-B14F-4D97-AF65-F5344CB8AC3E}">
        <p14:creationId xmlns:p14="http://schemas.microsoft.com/office/powerpoint/2010/main" val="11579609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108</a:t>
            </a:fld>
            <a:endParaRPr lang="en-US" dirty="0"/>
          </a:p>
        </p:txBody>
      </p:sp>
    </p:spTree>
    <p:extLst>
      <p:ext uri="{BB962C8B-B14F-4D97-AF65-F5344CB8AC3E}">
        <p14:creationId xmlns:p14="http://schemas.microsoft.com/office/powerpoint/2010/main" val="2312873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aseline="0" dirty="0">
              <a:effectLst/>
            </a:endParaRPr>
          </a:p>
          <a:p>
            <a:endParaRPr lang="en-US" sz="1300" dirty="0"/>
          </a:p>
          <a:p>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109</a:t>
            </a:fld>
            <a:endParaRPr lang="en-US" dirty="0"/>
          </a:p>
        </p:txBody>
      </p:sp>
    </p:spTree>
    <p:extLst>
      <p:ext uri="{BB962C8B-B14F-4D97-AF65-F5344CB8AC3E}">
        <p14:creationId xmlns:p14="http://schemas.microsoft.com/office/powerpoint/2010/main" val="23128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a:t>
            </a:fld>
            <a:endParaRPr lang="en-US" dirty="0"/>
          </a:p>
        </p:txBody>
      </p:sp>
    </p:spTree>
    <p:extLst>
      <p:ext uri="{BB962C8B-B14F-4D97-AF65-F5344CB8AC3E}">
        <p14:creationId xmlns:p14="http://schemas.microsoft.com/office/powerpoint/2010/main" val="297145185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110</a:t>
            </a:fld>
            <a:endParaRPr lang="en-US" dirty="0"/>
          </a:p>
        </p:txBody>
      </p:sp>
    </p:spTree>
    <p:extLst>
      <p:ext uri="{BB962C8B-B14F-4D97-AF65-F5344CB8AC3E}">
        <p14:creationId xmlns:p14="http://schemas.microsoft.com/office/powerpoint/2010/main" val="34364764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0"/>
              </a:spcBef>
              <a:buSzPct val="100000"/>
              <a:buFont typeface="Calibri" panose="020F0502020204030204" pitchFamily="34" charset="0"/>
              <a:buNone/>
              <a:defRPr/>
            </a:pPr>
            <a:endParaRPr lang="en-US" sz="2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111</a:t>
            </a:fld>
            <a:endParaRPr lang="en-US" dirty="0"/>
          </a:p>
        </p:txBody>
      </p:sp>
    </p:spTree>
    <p:extLst>
      <p:ext uri="{BB962C8B-B14F-4D97-AF65-F5344CB8AC3E}">
        <p14:creationId xmlns:p14="http://schemas.microsoft.com/office/powerpoint/2010/main" val="12922206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112</a:t>
            </a:fld>
            <a:endParaRPr lang="en-US" dirty="0"/>
          </a:p>
        </p:txBody>
      </p:sp>
    </p:spTree>
    <p:extLst>
      <p:ext uri="{BB962C8B-B14F-4D97-AF65-F5344CB8AC3E}">
        <p14:creationId xmlns:p14="http://schemas.microsoft.com/office/powerpoint/2010/main" val="6993306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113</a:t>
            </a:fld>
            <a:endParaRPr lang="en-US" dirty="0"/>
          </a:p>
        </p:txBody>
      </p:sp>
    </p:spTree>
    <p:extLst>
      <p:ext uri="{BB962C8B-B14F-4D97-AF65-F5344CB8AC3E}">
        <p14:creationId xmlns:p14="http://schemas.microsoft.com/office/powerpoint/2010/main" val="185842050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114</a:t>
            </a:fld>
            <a:endParaRPr lang="en-US" dirty="0"/>
          </a:p>
        </p:txBody>
      </p:sp>
    </p:spTree>
    <p:extLst>
      <p:ext uri="{BB962C8B-B14F-4D97-AF65-F5344CB8AC3E}">
        <p14:creationId xmlns:p14="http://schemas.microsoft.com/office/powerpoint/2010/main" val="379036807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115</a:t>
            </a:fld>
            <a:endParaRPr lang="en-US" dirty="0"/>
          </a:p>
        </p:txBody>
      </p:sp>
    </p:spTree>
    <p:extLst>
      <p:ext uri="{BB962C8B-B14F-4D97-AF65-F5344CB8AC3E}">
        <p14:creationId xmlns:p14="http://schemas.microsoft.com/office/powerpoint/2010/main" val="23546803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116</a:t>
            </a:fld>
            <a:endParaRPr lang="en-US" dirty="0"/>
          </a:p>
        </p:txBody>
      </p:sp>
    </p:spTree>
    <p:extLst>
      <p:ext uri="{BB962C8B-B14F-4D97-AF65-F5344CB8AC3E}">
        <p14:creationId xmlns:p14="http://schemas.microsoft.com/office/powerpoint/2010/main" val="1581685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117</a:t>
            </a:fld>
            <a:endParaRPr lang="en-US" dirty="0"/>
          </a:p>
        </p:txBody>
      </p:sp>
    </p:spTree>
    <p:extLst>
      <p:ext uri="{BB962C8B-B14F-4D97-AF65-F5344CB8AC3E}">
        <p14:creationId xmlns:p14="http://schemas.microsoft.com/office/powerpoint/2010/main" val="166407380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118</a:t>
            </a:fld>
            <a:endParaRPr lang="en-US" dirty="0"/>
          </a:p>
        </p:txBody>
      </p:sp>
    </p:spTree>
    <p:extLst>
      <p:ext uri="{BB962C8B-B14F-4D97-AF65-F5344CB8AC3E}">
        <p14:creationId xmlns:p14="http://schemas.microsoft.com/office/powerpoint/2010/main" val="22059898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0000"/>
              </a:lnSpc>
              <a:spcBef>
                <a:spcPts val="300"/>
              </a:spcBef>
              <a:spcAft>
                <a:spcPts val="3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119</a:t>
            </a:fld>
            <a:endParaRPr lang="en-US" dirty="0"/>
          </a:p>
        </p:txBody>
      </p:sp>
    </p:spTree>
    <p:extLst>
      <p:ext uri="{BB962C8B-B14F-4D97-AF65-F5344CB8AC3E}">
        <p14:creationId xmlns:p14="http://schemas.microsoft.com/office/powerpoint/2010/main" val="171756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12</a:t>
            </a:fld>
            <a:endParaRPr lang="en-US" dirty="0"/>
          </a:p>
        </p:txBody>
      </p:sp>
    </p:spTree>
    <p:extLst>
      <p:ext uri="{BB962C8B-B14F-4D97-AF65-F5344CB8AC3E}">
        <p14:creationId xmlns:p14="http://schemas.microsoft.com/office/powerpoint/2010/main" val="317670989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120</a:t>
            </a:fld>
            <a:endParaRPr lang="en-US" dirty="0"/>
          </a:p>
        </p:txBody>
      </p:sp>
    </p:spTree>
    <p:extLst>
      <p:ext uri="{BB962C8B-B14F-4D97-AF65-F5344CB8AC3E}">
        <p14:creationId xmlns:p14="http://schemas.microsoft.com/office/powerpoint/2010/main" val="292963943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33675EB-FFF5-4648-B14D-508B4C423457}" type="slidenum">
              <a:rPr lang="en-US" smtClean="0"/>
              <a:t>121</a:t>
            </a:fld>
            <a:endParaRPr lang="en-US" dirty="0"/>
          </a:p>
        </p:txBody>
      </p:sp>
    </p:spTree>
    <p:extLst>
      <p:ext uri="{BB962C8B-B14F-4D97-AF65-F5344CB8AC3E}">
        <p14:creationId xmlns:p14="http://schemas.microsoft.com/office/powerpoint/2010/main" val="42920398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endParaRPr lang="en-US" altLang="en-US" b="1" dirty="0"/>
          </a:p>
          <a:p>
            <a:pPr>
              <a:spcAft>
                <a:spcPts val="613"/>
              </a:spcAft>
            </a:pPr>
            <a:endParaRPr lang="en-US" altLang="en-US" b="1" dirty="0"/>
          </a:p>
          <a:p>
            <a:pPr>
              <a:spcAft>
                <a:spcPts val="613"/>
              </a:spcAft>
            </a:pPr>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122</a:t>
            </a:fld>
            <a:endParaRPr lang="en-US" alt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123</a:t>
            </a:fld>
            <a:endParaRPr lang="en-US" alt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a:p>
            <a:endParaRPr lang="en-US" altLang="en-US" b="1" dirty="0"/>
          </a:p>
          <a:p>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124</a:t>
            </a:fld>
            <a:endParaRPr lang="en-US" alt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baseline="0" dirty="0"/>
          </a:p>
          <a:p>
            <a:endParaRPr lang="en-US" altLang="en-US" b="1" dirty="0"/>
          </a:p>
          <a:p>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125</a:t>
            </a:fld>
            <a:endParaRPr lang="en-US" altLang="en-US" dirty="0"/>
          </a:p>
        </p:txBody>
      </p:sp>
    </p:spTree>
    <p:extLst>
      <p:ext uri="{BB962C8B-B14F-4D97-AF65-F5344CB8AC3E}">
        <p14:creationId xmlns:p14="http://schemas.microsoft.com/office/powerpoint/2010/main" val="21334200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126</a:t>
            </a:fld>
            <a:endParaRPr lang="en-US" alt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127</a:t>
            </a:fld>
            <a:endParaRPr lang="en-US" alt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128</a:t>
            </a:fld>
            <a:endParaRPr lang="en-US" dirty="0"/>
          </a:p>
        </p:txBody>
      </p:sp>
    </p:spTree>
    <p:extLst>
      <p:ext uri="{BB962C8B-B14F-4D97-AF65-F5344CB8AC3E}">
        <p14:creationId xmlns:p14="http://schemas.microsoft.com/office/powerpoint/2010/main" val="2986435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buSzPct val="100000"/>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129</a:t>
            </a:fld>
            <a:endParaRPr lang="en-US" dirty="0"/>
          </a:p>
        </p:txBody>
      </p:sp>
    </p:spTree>
    <p:extLst>
      <p:ext uri="{BB962C8B-B14F-4D97-AF65-F5344CB8AC3E}">
        <p14:creationId xmlns:p14="http://schemas.microsoft.com/office/powerpoint/2010/main" val="53435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a:t>
            </a:fld>
            <a:endParaRPr lang="en-US" dirty="0"/>
          </a:p>
        </p:txBody>
      </p:sp>
    </p:spTree>
    <p:extLst>
      <p:ext uri="{BB962C8B-B14F-4D97-AF65-F5344CB8AC3E}">
        <p14:creationId xmlns:p14="http://schemas.microsoft.com/office/powerpoint/2010/main" val="4869093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130</a:t>
            </a:fld>
            <a:endParaRPr lang="en-US" dirty="0"/>
          </a:p>
        </p:txBody>
      </p:sp>
    </p:spTree>
    <p:extLst>
      <p:ext uri="{BB962C8B-B14F-4D97-AF65-F5344CB8AC3E}">
        <p14:creationId xmlns:p14="http://schemas.microsoft.com/office/powerpoint/2010/main" val="1730387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131</a:t>
            </a:fld>
            <a:endParaRPr lang="en-US" dirty="0"/>
          </a:p>
        </p:txBody>
      </p:sp>
    </p:spTree>
    <p:extLst>
      <p:ext uri="{BB962C8B-B14F-4D97-AF65-F5344CB8AC3E}">
        <p14:creationId xmlns:p14="http://schemas.microsoft.com/office/powerpoint/2010/main" val="332818642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132</a:t>
            </a:fld>
            <a:endParaRPr lang="en-US" dirty="0"/>
          </a:p>
        </p:txBody>
      </p:sp>
    </p:spTree>
    <p:extLst>
      <p:ext uri="{BB962C8B-B14F-4D97-AF65-F5344CB8AC3E}">
        <p14:creationId xmlns:p14="http://schemas.microsoft.com/office/powerpoint/2010/main" val="9626895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133</a:t>
            </a:fld>
            <a:endParaRPr lang="en-US" dirty="0"/>
          </a:p>
        </p:txBody>
      </p:sp>
    </p:spTree>
    <p:extLst>
      <p:ext uri="{BB962C8B-B14F-4D97-AF65-F5344CB8AC3E}">
        <p14:creationId xmlns:p14="http://schemas.microsoft.com/office/powerpoint/2010/main" val="5154726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134</a:t>
            </a:fld>
            <a:endParaRPr lang="en-US" dirty="0"/>
          </a:p>
        </p:txBody>
      </p:sp>
    </p:spTree>
    <p:extLst>
      <p:ext uri="{BB962C8B-B14F-4D97-AF65-F5344CB8AC3E}">
        <p14:creationId xmlns:p14="http://schemas.microsoft.com/office/powerpoint/2010/main" val="384284419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135</a:t>
            </a:fld>
            <a:endParaRPr lang="en-US" dirty="0"/>
          </a:p>
        </p:txBody>
      </p:sp>
    </p:spTree>
    <p:extLst>
      <p:ext uri="{BB962C8B-B14F-4D97-AF65-F5344CB8AC3E}">
        <p14:creationId xmlns:p14="http://schemas.microsoft.com/office/powerpoint/2010/main" val="423018307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CC422B-B836-4ABE-A00C-B37430C23665}" type="slidenum">
              <a:rPr lang="en-US" altLang="en-US" smtClean="0"/>
              <a:pPr eaLnBrk="1" hangingPunct="1">
                <a:spcBef>
                  <a:spcPct val="0"/>
                </a:spcBef>
              </a:pPr>
              <a:t>136</a:t>
            </a:fld>
            <a:endParaRPr lang="en-US" alt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137</a:t>
            </a:fld>
            <a:endParaRPr lang="en-US" dirty="0"/>
          </a:p>
        </p:txBody>
      </p:sp>
    </p:spTree>
    <p:extLst>
      <p:ext uri="{BB962C8B-B14F-4D97-AF65-F5344CB8AC3E}">
        <p14:creationId xmlns:p14="http://schemas.microsoft.com/office/powerpoint/2010/main" val="340259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33675EB-FFF5-4648-B14D-508B4C423457}" type="slidenum">
              <a:rPr lang="en-US" smtClean="0"/>
              <a:t>14</a:t>
            </a:fld>
            <a:endParaRPr lang="en-US" dirty="0"/>
          </a:p>
        </p:txBody>
      </p:sp>
    </p:spTree>
    <p:extLst>
      <p:ext uri="{BB962C8B-B14F-4D97-AF65-F5344CB8AC3E}">
        <p14:creationId xmlns:p14="http://schemas.microsoft.com/office/powerpoint/2010/main" val="285038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15</a:t>
            </a:fld>
            <a:endParaRPr lang="en-US" dirty="0"/>
          </a:p>
        </p:txBody>
      </p:sp>
    </p:spTree>
    <p:extLst>
      <p:ext uri="{BB962C8B-B14F-4D97-AF65-F5344CB8AC3E}">
        <p14:creationId xmlns:p14="http://schemas.microsoft.com/office/powerpoint/2010/main" val="81639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16</a:t>
            </a:fld>
            <a:endParaRPr lang="en-US" dirty="0"/>
          </a:p>
        </p:txBody>
      </p:sp>
    </p:spTree>
    <p:extLst>
      <p:ext uri="{BB962C8B-B14F-4D97-AF65-F5344CB8AC3E}">
        <p14:creationId xmlns:p14="http://schemas.microsoft.com/office/powerpoint/2010/main" val="23475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33675EB-FFF5-4648-B14D-508B4C423457}" type="slidenum">
              <a:rPr lang="en-US" smtClean="0"/>
              <a:t>17</a:t>
            </a:fld>
            <a:endParaRPr lang="en-US" dirty="0"/>
          </a:p>
        </p:txBody>
      </p:sp>
    </p:spTree>
    <p:extLst>
      <p:ext uri="{BB962C8B-B14F-4D97-AF65-F5344CB8AC3E}">
        <p14:creationId xmlns:p14="http://schemas.microsoft.com/office/powerpoint/2010/main" val="2850387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18</a:t>
            </a:fld>
            <a:endParaRPr lang="en-US" dirty="0"/>
          </a:p>
        </p:txBody>
      </p:sp>
    </p:spTree>
    <p:extLst>
      <p:ext uri="{BB962C8B-B14F-4D97-AF65-F5344CB8AC3E}">
        <p14:creationId xmlns:p14="http://schemas.microsoft.com/office/powerpoint/2010/main" val="4266099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33675EB-FFF5-4648-B14D-508B4C423457}" type="slidenum">
              <a:rPr lang="en-US" smtClean="0"/>
              <a:t>19</a:t>
            </a:fld>
            <a:endParaRPr lang="en-US" dirty="0"/>
          </a:p>
        </p:txBody>
      </p:sp>
    </p:spTree>
    <p:extLst>
      <p:ext uri="{BB962C8B-B14F-4D97-AF65-F5344CB8AC3E}">
        <p14:creationId xmlns:p14="http://schemas.microsoft.com/office/powerpoint/2010/main" val="285038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a:t>
            </a:fld>
            <a:endParaRPr lang="en-US" dirty="0"/>
          </a:p>
        </p:txBody>
      </p:sp>
    </p:spTree>
    <p:extLst>
      <p:ext uri="{BB962C8B-B14F-4D97-AF65-F5344CB8AC3E}">
        <p14:creationId xmlns:p14="http://schemas.microsoft.com/office/powerpoint/2010/main" val="242744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20</a:t>
            </a:fld>
            <a:endParaRPr lang="en-US" dirty="0"/>
          </a:p>
        </p:txBody>
      </p:sp>
    </p:spTree>
    <p:extLst>
      <p:ext uri="{BB962C8B-B14F-4D97-AF65-F5344CB8AC3E}">
        <p14:creationId xmlns:p14="http://schemas.microsoft.com/office/powerpoint/2010/main" val="2181615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21</a:t>
            </a:fld>
            <a:endParaRPr lang="en-US" dirty="0"/>
          </a:p>
        </p:txBody>
      </p:sp>
    </p:spTree>
    <p:extLst>
      <p:ext uri="{BB962C8B-B14F-4D97-AF65-F5344CB8AC3E}">
        <p14:creationId xmlns:p14="http://schemas.microsoft.com/office/powerpoint/2010/main" val="1367331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22</a:t>
            </a:fld>
            <a:endParaRPr lang="en-US" dirty="0"/>
          </a:p>
        </p:txBody>
      </p:sp>
    </p:spTree>
    <p:extLst>
      <p:ext uri="{BB962C8B-B14F-4D97-AF65-F5344CB8AC3E}">
        <p14:creationId xmlns:p14="http://schemas.microsoft.com/office/powerpoint/2010/main" val="3098213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23</a:t>
            </a:fld>
            <a:endParaRPr lang="en-US" dirty="0"/>
          </a:p>
        </p:txBody>
      </p:sp>
    </p:spTree>
    <p:extLst>
      <p:ext uri="{BB962C8B-B14F-4D97-AF65-F5344CB8AC3E}">
        <p14:creationId xmlns:p14="http://schemas.microsoft.com/office/powerpoint/2010/main" val="3349164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24</a:t>
            </a:fld>
            <a:endParaRPr lang="en-US" dirty="0"/>
          </a:p>
        </p:txBody>
      </p:sp>
    </p:spTree>
    <p:extLst>
      <p:ext uri="{BB962C8B-B14F-4D97-AF65-F5344CB8AC3E}">
        <p14:creationId xmlns:p14="http://schemas.microsoft.com/office/powerpoint/2010/main" val="232705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25</a:t>
            </a:fld>
            <a:endParaRPr lang="en-US" dirty="0"/>
          </a:p>
        </p:txBody>
      </p:sp>
    </p:spTree>
    <p:extLst>
      <p:ext uri="{BB962C8B-B14F-4D97-AF65-F5344CB8AC3E}">
        <p14:creationId xmlns:p14="http://schemas.microsoft.com/office/powerpoint/2010/main" val="627874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p>
        </p:txBody>
      </p:sp>
      <p:sp>
        <p:nvSpPr>
          <p:cNvPr id="4" name="Slide Number Placeholder 3"/>
          <p:cNvSpPr>
            <a:spLocks noGrp="1"/>
          </p:cNvSpPr>
          <p:nvPr>
            <p:ph type="sldNum" sz="quarter" idx="10"/>
          </p:nvPr>
        </p:nvSpPr>
        <p:spPr/>
        <p:txBody>
          <a:bodyPr/>
          <a:lstStyle/>
          <a:p>
            <a:fld id="{133675EB-FFF5-4648-B14D-508B4C423457}" type="slidenum">
              <a:rPr lang="en-US" smtClean="0"/>
              <a:t>26</a:t>
            </a:fld>
            <a:endParaRPr lang="en-US" dirty="0"/>
          </a:p>
        </p:txBody>
      </p:sp>
    </p:spTree>
    <p:extLst>
      <p:ext uri="{BB962C8B-B14F-4D97-AF65-F5344CB8AC3E}">
        <p14:creationId xmlns:p14="http://schemas.microsoft.com/office/powerpoint/2010/main" val="684098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27</a:t>
            </a:fld>
            <a:endParaRPr lang="en-US" dirty="0"/>
          </a:p>
        </p:txBody>
      </p:sp>
    </p:spTree>
    <p:extLst>
      <p:ext uri="{BB962C8B-B14F-4D97-AF65-F5344CB8AC3E}">
        <p14:creationId xmlns:p14="http://schemas.microsoft.com/office/powerpoint/2010/main" val="1832652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28</a:t>
            </a:fld>
            <a:endParaRPr lang="en-US" dirty="0"/>
          </a:p>
        </p:txBody>
      </p:sp>
    </p:spTree>
    <p:extLst>
      <p:ext uri="{BB962C8B-B14F-4D97-AF65-F5344CB8AC3E}">
        <p14:creationId xmlns:p14="http://schemas.microsoft.com/office/powerpoint/2010/main" val="1481040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29</a:t>
            </a:fld>
            <a:endParaRPr lang="en-US" dirty="0"/>
          </a:p>
        </p:txBody>
      </p:sp>
    </p:spTree>
    <p:extLst>
      <p:ext uri="{BB962C8B-B14F-4D97-AF65-F5344CB8AC3E}">
        <p14:creationId xmlns:p14="http://schemas.microsoft.com/office/powerpoint/2010/main" val="179241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a:t>
            </a:fld>
            <a:endParaRPr lang="en-US" dirty="0"/>
          </a:p>
        </p:txBody>
      </p:sp>
    </p:spTree>
    <p:extLst>
      <p:ext uri="{BB962C8B-B14F-4D97-AF65-F5344CB8AC3E}">
        <p14:creationId xmlns:p14="http://schemas.microsoft.com/office/powerpoint/2010/main" val="3383898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30</a:t>
            </a:fld>
            <a:endParaRPr lang="en-US" dirty="0"/>
          </a:p>
        </p:txBody>
      </p:sp>
    </p:spTree>
    <p:extLst>
      <p:ext uri="{BB962C8B-B14F-4D97-AF65-F5344CB8AC3E}">
        <p14:creationId xmlns:p14="http://schemas.microsoft.com/office/powerpoint/2010/main" val="2364249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31</a:t>
            </a:fld>
            <a:endParaRPr lang="en-US" dirty="0"/>
          </a:p>
        </p:txBody>
      </p:sp>
    </p:spTree>
    <p:extLst>
      <p:ext uri="{BB962C8B-B14F-4D97-AF65-F5344CB8AC3E}">
        <p14:creationId xmlns:p14="http://schemas.microsoft.com/office/powerpoint/2010/main" val="739383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32</a:t>
            </a:fld>
            <a:endParaRPr lang="en-US" dirty="0"/>
          </a:p>
        </p:txBody>
      </p:sp>
    </p:spTree>
    <p:extLst>
      <p:ext uri="{BB962C8B-B14F-4D97-AF65-F5344CB8AC3E}">
        <p14:creationId xmlns:p14="http://schemas.microsoft.com/office/powerpoint/2010/main" val="367356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33</a:t>
            </a:fld>
            <a:endParaRPr lang="en-US" dirty="0"/>
          </a:p>
        </p:txBody>
      </p:sp>
    </p:spTree>
    <p:extLst>
      <p:ext uri="{BB962C8B-B14F-4D97-AF65-F5344CB8AC3E}">
        <p14:creationId xmlns:p14="http://schemas.microsoft.com/office/powerpoint/2010/main" val="3307819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34</a:t>
            </a:fld>
            <a:endParaRPr lang="en-US" dirty="0"/>
          </a:p>
        </p:txBody>
      </p:sp>
    </p:spTree>
    <p:extLst>
      <p:ext uri="{BB962C8B-B14F-4D97-AF65-F5344CB8AC3E}">
        <p14:creationId xmlns:p14="http://schemas.microsoft.com/office/powerpoint/2010/main" val="3307819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35</a:t>
            </a:fld>
            <a:endParaRPr lang="en-US" dirty="0"/>
          </a:p>
        </p:txBody>
      </p:sp>
    </p:spTree>
    <p:extLst>
      <p:ext uri="{BB962C8B-B14F-4D97-AF65-F5344CB8AC3E}">
        <p14:creationId xmlns:p14="http://schemas.microsoft.com/office/powerpoint/2010/main" val="3416922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762"/>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37</a:t>
            </a:fld>
            <a:endParaRPr lang="en-US" dirty="0"/>
          </a:p>
        </p:txBody>
      </p:sp>
    </p:spTree>
    <p:extLst>
      <p:ext uri="{BB962C8B-B14F-4D97-AF65-F5344CB8AC3E}">
        <p14:creationId xmlns:p14="http://schemas.microsoft.com/office/powerpoint/2010/main" val="362773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38</a:t>
            </a:fld>
            <a:endParaRPr lang="en-US" dirty="0"/>
          </a:p>
        </p:txBody>
      </p:sp>
    </p:spTree>
    <p:extLst>
      <p:ext uri="{BB962C8B-B14F-4D97-AF65-F5344CB8AC3E}">
        <p14:creationId xmlns:p14="http://schemas.microsoft.com/office/powerpoint/2010/main" val="2999769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39</a:t>
            </a:fld>
            <a:endParaRPr lang="en-US" dirty="0"/>
          </a:p>
        </p:txBody>
      </p:sp>
    </p:spTree>
    <p:extLst>
      <p:ext uri="{BB962C8B-B14F-4D97-AF65-F5344CB8AC3E}">
        <p14:creationId xmlns:p14="http://schemas.microsoft.com/office/powerpoint/2010/main" val="43461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a:t>
            </a:fld>
            <a:endParaRPr lang="en-US" dirty="0"/>
          </a:p>
        </p:txBody>
      </p:sp>
    </p:spTree>
    <p:extLst>
      <p:ext uri="{BB962C8B-B14F-4D97-AF65-F5344CB8AC3E}">
        <p14:creationId xmlns:p14="http://schemas.microsoft.com/office/powerpoint/2010/main" val="2291378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40</a:t>
            </a:fld>
            <a:endParaRPr lang="en-US" dirty="0"/>
          </a:p>
        </p:txBody>
      </p:sp>
    </p:spTree>
    <p:extLst>
      <p:ext uri="{BB962C8B-B14F-4D97-AF65-F5344CB8AC3E}">
        <p14:creationId xmlns:p14="http://schemas.microsoft.com/office/powerpoint/2010/main" val="530717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41</a:t>
            </a:fld>
            <a:endParaRPr lang="en-US" dirty="0"/>
          </a:p>
        </p:txBody>
      </p:sp>
    </p:spTree>
    <p:extLst>
      <p:ext uri="{BB962C8B-B14F-4D97-AF65-F5344CB8AC3E}">
        <p14:creationId xmlns:p14="http://schemas.microsoft.com/office/powerpoint/2010/main" val="354881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42</a:t>
            </a:fld>
            <a:endParaRPr lang="en-US" dirty="0"/>
          </a:p>
        </p:txBody>
      </p:sp>
    </p:spTree>
    <p:extLst>
      <p:ext uri="{BB962C8B-B14F-4D97-AF65-F5344CB8AC3E}">
        <p14:creationId xmlns:p14="http://schemas.microsoft.com/office/powerpoint/2010/main" val="135680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43</a:t>
            </a:fld>
            <a:endParaRPr lang="en-US" dirty="0"/>
          </a:p>
        </p:txBody>
      </p:sp>
    </p:spTree>
    <p:extLst>
      <p:ext uri="{BB962C8B-B14F-4D97-AF65-F5344CB8AC3E}">
        <p14:creationId xmlns:p14="http://schemas.microsoft.com/office/powerpoint/2010/main" val="135680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44</a:t>
            </a:fld>
            <a:endParaRPr lang="en-US" dirty="0"/>
          </a:p>
        </p:txBody>
      </p:sp>
    </p:spTree>
    <p:extLst>
      <p:ext uri="{BB962C8B-B14F-4D97-AF65-F5344CB8AC3E}">
        <p14:creationId xmlns:p14="http://schemas.microsoft.com/office/powerpoint/2010/main" val="721495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45</a:t>
            </a:fld>
            <a:endParaRPr lang="en-US" dirty="0"/>
          </a:p>
        </p:txBody>
      </p:sp>
    </p:spTree>
    <p:extLst>
      <p:ext uri="{BB962C8B-B14F-4D97-AF65-F5344CB8AC3E}">
        <p14:creationId xmlns:p14="http://schemas.microsoft.com/office/powerpoint/2010/main" val="1627722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46</a:t>
            </a:fld>
            <a:endParaRPr lang="en-US" dirty="0"/>
          </a:p>
        </p:txBody>
      </p:sp>
    </p:spTree>
    <p:extLst>
      <p:ext uri="{BB962C8B-B14F-4D97-AF65-F5344CB8AC3E}">
        <p14:creationId xmlns:p14="http://schemas.microsoft.com/office/powerpoint/2010/main" val="3942085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47</a:t>
            </a:fld>
            <a:endParaRPr lang="en-US" dirty="0"/>
          </a:p>
        </p:txBody>
      </p:sp>
    </p:spTree>
    <p:extLst>
      <p:ext uri="{BB962C8B-B14F-4D97-AF65-F5344CB8AC3E}">
        <p14:creationId xmlns:p14="http://schemas.microsoft.com/office/powerpoint/2010/main" val="1689025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48</a:t>
            </a:fld>
            <a:endParaRPr lang="en-US" dirty="0"/>
          </a:p>
        </p:txBody>
      </p:sp>
    </p:spTree>
    <p:extLst>
      <p:ext uri="{BB962C8B-B14F-4D97-AF65-F5344CB8AC3E}">
        <p14:creationId xmlns:p14="http://schemas.microsoft.com/office/powerpoint/2010/main" val="92188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49</a:t>
            </a:fld>
            <a:endParaRPr lang="en-US" dirty="0"/>
          </a:p>
        </p:txBody>
      </p:sp>
    </p:spTree>
    <p:extLst>
      <p:ext uri="{BB962C8B-B14F-4D97-AF65-F5344CB8AC3E}">
        <p14:creationId xmlns:p14="http://schemas.microsoft.com/office/powerpoint/2010/main" val="413802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a:t>
            </a:fld>
            <a:endParaRPr lang="en-US" dirty="0"/>
          </a:p>
        </p:txBody>
      </p:sp>
    </p:spTree>
    <p:extLst>
      <p:ext uri="{BB962C8B-B14F-4D97-AF65-F5344CB8AC3E}">
        <p14:creationId xmlns:p14="http://schemas.microsoft.com/office/powerpoint/2010/main" val="20333718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50</a:t>
            </a:fld>
            <a:endParaRPr lang="en-US" dirty="0"/>
          </a:p>
        </p:txBody>
      </p:sp>
    </p:spTree>
    <p:extLst>
      <p:ext uri="{BB962C8B-B14F-4D97-AF65-F5344CB8AC3E}">
        <p14:creationId xmlns:p14="http://schemas.microsoft.com/office/powerpoint/2010/main" val="3808637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51</a:t>
            </a:fld>
            <a:endParaRPr lang="en-US" dirty="0"/>
          </a:p>
        </p:txBody>
      </p:sp>
    </p:spTree>
    <p:extLst>
      <p:ext uri="{BB962C8B-B14F-4D97-AF65-F5344CB8AC3E}">
        <p14:creationId xmlns:p14="http://schemas.microsoft.com/office/powerpoint/2010/main" val="8142519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52</a:t>
            </a:fld>
            <a:endParaRPr lang="en-US" dirty="0"/>
          </a:p>
        </p:txBody>
      </p:sp>
    </p:spTree>
    <p:extLst>
      <p:ext uri="{BB962C8B-B14F-4D97-AF65-F5344CB8AC3E}">
        <p14:creationId xmlns:p14="http://schemas.microsoft.com/office/powerpoint/2010/main" val="3227362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53</a:t>
            </a:fld>
            <a:endParaRPr lang="en-US" dirty="0"/>
          </a:p>
        </p:txBody>
      </p:sp>
    </p:spTree>
    <p:extLst>
      <p:ext uri="{BB962C8B-B14F-4D97-AF65-F5344CB8AC3E}">
        <p14:creationId xmlns:p14="http://schemas.microsoft.com/office/powerpoint/2010/main" val="1863164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54</a:t>
            </a:fld>
            <a:endParaRPr lang="en-US" dirty="0"/>
          </a:p>
        </p:txBody>
      </p:sp>
    </p:spTree>
    <p:extLst>
      <p:ext uri="{BB962C8B-B14F-4D97-AF65-F5344CB8AC3E}">
        <p14:creationId xmlns:p14="http://schemas.microsoft.com/office/powerpoint/2010/main" val="98735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55</a:t>
            </a:fld>
            <a:endParaRPr lang="en-US" dirty="0"/>
          </a:p>
        </p:txBody>
      </p:sp>
    </p:spTree>
    <p:extLst>
      <p:ext uri="{BB962C8B-B14F-4D97-AF65-F5344CB8AC3E}">
        <p14:creationId xmlns:p14="http://schemas.microsoft.com/office/powerpoint/2010/main" val="3197458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56</a:t>
            </a:fld>
            <a:endParaRPr lang="en-US" dirty="0"/>
          </a:p>
        </p:txBody>
      </p:sp>
    </p:spTree>
    <p:extLst>
      <p:ext uri="{BB962C8B-B14F-4D97-AF65-F5344CB8AC3E}">
        <p14:creationId xmlns:p14="http://schemas.microsoft.com/office/powerpoint/2010/main" val="3965991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57</a:t>
            </a:fld>
            <a:endParaRPr lang="en-US" dirty="0"/>
          </a:p>
        </p:txBody>
      </p:sp>
    </p:spTree>
    <p:extLst>
      <p:ext uri="{BB962C8B-B14F-4D97-AF65-F5344CB8AC3E}">
        <p14:creationId xmlns:p14="http://schemas.microsoft.com/office/powerpoint/2010/main" val="4212039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58</a:t>
            </a:fld>
            <a:endParaRPr lang="en-US" dirty="0"/>
          </a:p>
        </p:txBody>
      </p:sp>
    </p:spTree>
    <p:extLst>
      <p:ext uri="{BB962C8B-B14F-4D97-AF65-F5344CB8AC3E}">
        <p14:creationId xmlns:p14="http://schemas.microsoft.com/office/powerpoint/2010/main" val="4212039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59</a:t>
            </a:fld>
            <a:endParaRPr lang="en-US" dirty="0"/>
          </a:p>
        </p:txBody>
      </p:sp>
    </p:spTree>
    <p:extLst>
      <p:ext uri="{BB962C8B-B14F-4D97-AF65-F5344CB8AC3E}">
        <p14:creationId xmlns:p14="http://schemas.microsoft.com/office/powerpoint/2010/main" val="105393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a:t>
            </a:fld>
            <a:endParaRPr lang="en-US" dirty="0"/>
          </a:p>
        </p:txBody>
      </p:sp>
    </p:spTree>
    <p:extLst>
      <p:ext uri="{BB962C8B-B14F-4D97-AF65-F5344CB8AC3E}">
        <p14:creationId xmlns:p14="http://schemas.microsoft.com/office/powerpoint/2010/main" val="4166168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MS PGothic" pitchFamily="34" charset="-128"/>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C9B7D6-CBD1-4B22-8CA8-AEA09F19FEFA}" type="slidenum">
              <a:rPr lang="en-US" altLang="en-US" smtClean="0"/>
              <a:pPr eaLnBrk="1" hangingPunct="1">
                <a:spcBef>
                  <a:spcPct val="0"/>
                </a:spcBef>
              </a:pPr>
              <a:t>60</a:t>
            </a:fld>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39DE9F22-4373-4D5B-AB03-72714B2C1A45}" type="slidenum">
              <a:rPr lang="en-US" smtClean="0"/>
              <a:pPr>
                <a:defRPr/>
              </a:pPr>
              <a:t>61</a:t>
            </a:fld>
            <a:endParaRPr lang="en-US" dirty="0"/>
          </a:p>
        </p:txBody>
      </p:sp>
    </p:spTree>
    <p:extLst>
      <p:ext uri="{BB962C8B-B14F-4D97-AF65-F5344CB8AC3E}">
        <p14:creationId xmlns:p14="http://schemas.microsoft.com/office/powerpoint/2010/main" val="5484149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133675EB-FFF5-4648-B14D-508B4C423457}" type="slidenum">
              <a:rPr lang="en-US" smtClean="0"/>
              <a:t>62</a:t>
            </a:fld>
            <a:endParaRPr lang="en-US" dirty="0"/>
          </a:p>
        </p:txBody>
      </p:sp>
    </p:spTree>
    <p:extLst>
      <p:ext uri="{BB962C8B-B14F-4D97-AF65-F5344CB8AC3E}">
        <p14:creationId xmlns:p14="http://schemas.microsoft.com/office/powerpoint/2010/main" val="21659555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63</a:t>
            </a:fld>
            <a:endParaRPr lang="en-US" dirty="0"/>
          </a:p>
        </p:txBody>
      </p:sp>
    </p:spTree>
    <p:extLst>
      <p:ext uri="{BB962C8B-B14F-4D97-AF65-F5344CB8AC3E}">
        <p14:creationId xmlns:p14="http://schemas.microsoft.com/office/powerpoint/2010/main" val="15645105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64</a:t>
            </a:fld>
            <a:endParaRPr lang="en-US" dirty="0"/>
          </a:p>
        </p:txBody>
      </p:sp>
    </p:spTree>
    <p:extLst>
      <p:ext uri="{BB962C8B-B14F-4D97-AF65-F5344CB8AC3E}">
        <p14:creationId xmlns:p14="http://schemas.microsoft.com/office/powerpoint/2010/main" val="2776413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65</a:t>
            </a:fld>
            <a:endParaRPr lang="en-US" dirty="0"/>
          </a:p>
        </p:txBody>
      </p:sp>
    </p:spTree>
    <p:extLst>
      <p:ext uri="{BB962C8B-B14F-4D97-AF65-F5344CB8AC3E}">
        <p14:creationId xmlns:p14="http://schemas.microsoft.com/office/powerpoint/2010/main" val="32201813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66</a:t>
            </a:fld>
            <a:endParaRPr lang="en-US" dirty="0"/>
          </a:p>
        </p:txBody>
      </p:sp>
    </p:spTree>
    <p:extLst>
      <p:ext uri="{BB962C8B-B14F-4D97-AF65-F5344CB8AC3E}">
        <p14:creationId xmlns:p14="http://schemas.microsoft.com/office/powerpoint/2010/main" val="1279334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67</a:t>
            </a:fld>
            <a:endParaRPr lang="en-US" dirty="0"/>
          </a:p>
        </p:txBody>
      </p:sp>
    </p:spTree>
    <p:extLst>
      <p:ext uri="{BB962C8B-B14F-4D97-AF65-F5344CB8AC3E}">
        <p14:creationId xmlns:p14="http://schemas.microsoft.com/office/powerpoint/2010/main" val="5426047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68</a:t>
            </a:fld>
            <a:endParaRPr lang="en-US" dirty="0"/>
          </a:p>
        </p:txBody>
      </p:sp>
    </p:spTree>
    <p:extLst>
      <p:ext uri="{BB962C8B-B14F-4D97-AF65-F5344CB8AC3E}">
        <p14:creationId xmlns:p14="http://schemas.microsoft.com/office/powerpoint/2010/main" val="12410593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69</a:t>
            </a:fld>
            <a:endParaRPr lang="en-US" dirty="0"/>
          </a:p>
        </p:txBody>
      </p:sp>
    </p:spTree>
    <p:extLst>
      <p:ext uri="{BB962C8B-B14F-4D97-AF65-F5344CB8AC3E}">
        <p14:creationId xmlns:p14="http://schemas.microsoft.com/office/powerpoint/2010/main" val="307502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a:t>
            </a:fld>
            <a:endParaRPr lang="en-US" dirty="0"/>
          </a:p>
        </p:txBody>
      </p:sp>
    </p:spTree>
    <p:extLst>
      <p:ext uri="{BB962C8B-B14F-4D97-AF65-F5344CB8AC3E}">
        <p14:creationId xmlns:p14="http://schemas.microsoft.com/office/powerpoint/2010/main" val="25682296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70</a:t>
            </a:fld>
            <a:endParaRPr lang="en-US" dirty="0"/>
          </a:p>
        </p:txBody>
      </p:sp>
    </p:spTree>
    <p:extLst>
      <p:ext uri="{BB962C8B-B14F-4D97-AF65-F5344CB8AC3E}">
        <p14:creationId xmlns:p14="http://schemas.microsoft.com/office/powerpoint/2010/main" val="3116491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71</a:t>
            </a:fld>
            <a:endParaRPr lang="en-US" dirty="0"/>
          </a:p>
        </p:txBody>
      </p:sp>
    </p:spTree>
    <p:extLst>
      <p:ext uri="{BB962C8B-B14F-4D97-AF65-F5344CB8AC3E}">
        <p14:creationId xmlns:p14="http://schemas.microsoft.com/office/powerpoint/2010/main" val="31288818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72</a:t>
            </a:fld>
            <a:endParaRPr lang="en-US" dirty="0"/>
          </a:p>
        </p:txBody>
      </p:sp>
    </p:spTree>
    <p:extLst>
      <p:ext uri="{BB962C8B-B14F-4D97-AF65-F5344CB8AC3E}">
        <p14:creationId xmlns:p14="http://schemas.microsoft.com/office/powerpoint/2010/main" val="21001295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73</a:t>
            </a:fld>
            <a:endParaRPr lang="en-US" dirty="0"/>
          </a:p>
        </p:txBody>
      </p:sp>
    </p:spTree>
    <p:extLst>
      <p:ext uri="{BB962C8B-B14F-4D97-AF65-F5344CB8AC3E}">
        <p14:creationId xmlns:p14="http://schemas.microsoft.com/office/powerpoint/2010/main" val="13935830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74</a:t>
            </a:fld>
            <a:endParaRPr lang="en-US" dirty="0"/>
          </a:p>
        </p:txBody>
      </p:sp>
    </p:spTree>
    <p:extLst>
      <p:ext uri="{BB962C8B-B14F-4D97-AF65-F5344CB8AC3E}">
        <p14:creationId xmlns:p14="http://schemas.microsoft.com/office/powerpoint/2010/main" val="23790752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33675EB-FFF5-4648-B14D-508B4C423457}" type="slidenum">
              <a:rPr lang="en-US" smtClean="0"/>
              <a:t>75</a:t>
            </a:fld>
            <a:endParaRPr lang="en-US" dirty="0"/>
          </a:p>
        </p:txBody>
      </p:sp>
    </p:spTree>
    <p:extLst>
      <p:ext uri="{BB962C8B-B14F-4D97-AF65-F5344CB8AC3E}">
        <p14:creationId xmlns:p14="http://schemas.microsoft.com/office/powerpoint/2010/main" val="42446365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100" b="1" dirty="0"/>
          </a:p>
        </p:txBody>
      </p:sp>
      <p:sp>
        <p:nvSpPr>
          <p:cNvPr id="4" name="Slide Number Placeholder 3"/>
          <p:cNvSpPr>
            <a:spLocks noGrp="1"/>
          </p:cNvSpPr>
          <p:nvPr>
            <p:ph type="sldNum" sz="quarter" idx="10"/>
          </p:nvPr>
        </p:nvSpPr>
        <p:spPr/>
        <p:txBody>
          <a:bodyPr/>
          <a:lstStyle/>
          <a:p>
            <a:fld id="{133675EB-FFF5-4648-B14D-508B4C423457}" type="slidenum">
              <a:rPr lang="en-US" smtClean="0"/>
              <a:t>76</a:t>
            </a:fld>
            <a:endParaRPr lang="en-US" dirty="0"/>
          </a:p>
        </p:txBody>
      </p:sp>
    </p:spTree>
    <p:extLst>
      <p:ext uri="{BB962C8B-B14F-4D97-AF65-F5344CB8AC3E}">
        <p14:creationId xmlns:p14="http://schemas.microsoft.com/office/powerpoint/2010/main" val="37657105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77</a:t>
            </a:fld>
            <a:endParaRPr lang="en-US" dirty="0"/>
          </a:p>
        </p:txBody>
      </p:sp>
    </p:spTree>
    <p:extLst>
      <p:ext uri="{BB962C8B-B14F-4D97-AF65-F5344CB8AC3E}">
        <p14:creationId xmlns:p14="http://schemas.microsoft.com/office/powerpoint/2010/main" val="31775353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78</a:t>
            </a:fld>
            <a:endParaRPr lang="en-US" dirty="0"/>
          </a:p>
        </p:txBody>
      </p:sp>
    </p:spTree>
    <p:extLst>
      <p:ext uri="{BB962C8B-B14F-4D97-AF65-F5344CB8AC3E}">
        <p14:creationId xmlns:p14="http://schemas.microsoft.com/office/powerpoint/2010/main" val="28050173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79</a:t>
            </a:fld>
            <a:endParaRPr lang="en-US" dirty="0"/>
          </a:p>
        </p:txBody>
      </p:sp>
    </p:spTree>
    <p:extLst>
      <p:ext uri="{BB962C8B-B14F-4D97-AF65-F5344CB8AC3E}">
        <p14:creationId xmlns:p14="http://schemas.microsoft.com/office/powerpoint/2010/main" val="43342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a:t>
            </a:fld>
            <a:endParaRPr lang="en-US" dirty="0"/>
          </a:p>
        </p:txBody>
      </p:sp>
    </p:spTree>
    <p:extLst>
      <p:ext uri="{BB962C8B-B14F-4D97-AF65-F5344CB8AC3E}">
        <p14:creationId xmlns:p14="http://schemas.microsoft.com/office/powerpoint/2010/main" val="4104398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80</a:t>
            </a:fld>
            <a:endParaRPr lang="en-US" dirty="0"/>
          </a:p>
        </p:txBody>
      </p:sp>
    </p:spTree>
    <p:extLst>
      <p:ext uri="{BB962C8B-B14F-4D97-AF65-F5344CB8AC3E}">
        <p14:creationId xmlns:p14="http://schemas.microsoft.com/office/powerpoint/2010/main" val="31717116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81</a:t>
            </a:fld>
            <a:endParaRPr lang="en-US" dirty="0"/>
          </a:p>
        </p:txBody>
      </p:sp>
    </p:spTree>
    <p:extLst>
      <p:ext uri="{BB962C8B-B14F-4D97-AF65-F5344CB8AC3E}">
        <p14:creationId xmlns:p14="http://schemas.microsoft.com/office/powerpoint/2010/main" val="26517706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82</a:t>
            </a:fld>
            <a:endParaRPr lang="en-US" dirty="0"/>
          </a:p>
        </p:txBody>
      </p:sp>
    </p:spTree>
    <p:extLst>
      <p:ext uri="{BB962C8B-B14F-4D97-AF65-F5344CB8AC3E}">
        <p14:creationId xmlns:p14="http://schemas.microsoft.com/office/powerpoint/2010/main" val="19483735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ts val="306"/>
              </a:spcBef>
              <a:spcAft>
                <a:spcPts val="306"/>
              </a:spcAft>
            </a:pPr>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C17045-446D-4E8C-9124-1C4A42FA42E7}" type="slidenum">
              <a:rPr lang="en-US" altLang="en-US" smtClean="0"/>
              <a:pPr eaLnBrk="1" hangingPunct="1">
                <a:spcBef>
                  <a:spcPct val="0"/>
                </a:spcBef>
              </a:pPr>
              <a:t>83</a:t>
            </a:fld>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ts val="306"/>
              </a:spcBef>
              <a:spcAft>
                <a:spcPts val="306"/>
              </a:spcAft>
            </a:pPr>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C17045-446D-4E8C-9124-1C4A42FA42E7}" type="slidenum">
              <a:rPr lang="en-US" altLang="en-US" smtClean="0"/>
              <a:pPr eaLnBrk="1" hangingPunct="1">
                <a:spcBef>
                  <a:spcPct val="0"/>
                </a:spcBef>
              </a:pPr>
              <a:t>84</a:t>
            </a:fld>
            <a:endParaRPr lang="en-US"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133675EB-FFF5-4648-B14D-508B4C423457}" type="slidenum">
              <a:rPr lang="en-US" smtClean="0"/>
              <a:t>85</a:t>
            </a:fld>
            <a:endParaRPr lang="en-US" dirty="0"/>
          </a:p>
        </p:txBody>
      </p:sp>
    </p:spTree>
    <p:extLst>
      <p:ext uri="{BB962C8B-B14F-4D97-AF65-F5344CB8AC3E}">
        <p14:creationId xmlns:p14="http://schemas.microsoft.com/office/powerpoint/2010/main" val="19038902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86</a:t>
            </a:fld>
            <a:endParaRPr lang="en-US" dirty="0"/>
          </a:p>
        </p:txBody>
      </p:sp>
    </p:spTree>
    <p:extLst>
      <p:ext uri="{BB962C8B-B14F-4D97-AF65-F5344CB8AC3E}">
        <p14:creationId xmlns:p14="http://schemas.microsoft.com/office/powerpoint/2010/main" val="41466958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87</a:t>
            </a:fld>
            <a:endParaRPr lang="en-US" dirty="0"/>
          </a:p>
        </p:txBody>
      </p:sp>
    </p:spTree>
    <p:extLst>
      <p:ext uri="{BB962C8B-B14F-4D97-AF65-F5344CB8AC3E}">
        <p14:creationId xmlns:p14="http://schemas.microsoft.com/office/powerpoint/2010/main" val="24855732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88</a:t>
            </a:fld>
            <a:endParaRPr lang="en-US" dirty="0"/>
          </a:p>
        </p:txBody>
      </p:sp>
    </p:spTree>
    <p:extLst>
      <p:ext uri="{BB962C8B-B14F-4D97-AF65-F5344CB8AC3E}">
        <p14:creationId xmlns:p14="http://schemas.microsoft.com/office/powerpoint/2010/main" val="23554549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89</a:t>
            </a:fld>
            <a:endParaRPr lang="en-US" dirty="0"/>
          </a:p>
        </p:txBody>
      </p:sp>
    </p:spTree>
    <p:extLst>
      <p:ext uri="{BB962C8B-B14F-4D97-AF65-F5344CB8AC3E}">
        <p14:creationId xmlns:p14="http://schemas.microsoft.com/office/powerpoint/2010/main" val="205662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a:t>
            </a:fld>
            <a:endParaRPr lang="en-US" dirty="0"/>
          </a:p>
        </p:txBody>
      </p:sp>
    </p:spTree>
    <p:extLst>
      <p:ext uri="{BB962C8B-B14F-4D97-AF65-F5344CB8AC3E}">
        <p14:creationId xmlns:p14="http://schemas.microsoft.com/office/powerpoint/2010/main" val="4816160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90</a:t>
            </a:fld>
            <a:endParaRPr lang="en-US" dirty="0"/>
          </a:p>
        </p:txBody>
      </p:sp>
    </p:spTree>
    <p:extLst>
      <p:ext uri="{BB962C8B-B14F-4D97-AF65-F5344CB8AC3E}">
        <p14:creationId xmlns:p14="http://schemas.microsoft.com/office/powerpoint/2010/main" val="20566209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300"/>
              </a:spcBef>
              <a:spcAft>
                <a:spcPts val="300"/>
              </a:spcAft>
              <a:buSzPct val="100000"/>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91</a:t>
            </a:fld>
            <a:endParaRPr lang="en-US" dirty="0"/>
          </a:p>
        </p:txBody>
      </p:sp>
    </p:spTree>
    <p:extLst>
      <p:ext uri="{BB962C8B-B14F-4D97-AF65-F5344CB8AC3E}">
        <p14:creationId xmlns:p14="http://schemas.microsoft.com/office/powerpoint/2010/main" val="8781868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92</a:t>
            </a:fld>
            <a:endParaRPr lang="en-US" dirty="0"/>
          </a:p>
        </p:txBody>
      </p:sp>
    </p:spTree>
    <p:extLst>
      <p:ext uri="{BB962C8B-B14F-4D97-AF65-F5344CB8AC3E}">
        <p14:creationId xmlns:p14="http://schemas.microsoft.com/office/powerpoint/2010/main" val="32383693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93</a:t>
            </a:fld>
            <a:endParaRPr lang="en-US" dirty="0"/>
          </a:p>
        </p:txBody>
      </p:sp>
    </p:spTree>
    <p:extLst>
      <p:ext uri="{BB962C8B-B14F-4D97-AF65-F5344CB8AC3E}">
        <p14:creationId xmlns:p14="http://schemas.microsoft.com/office/powerpoint/2010/main" val="34400758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94</a:t>
            </a:fld>
            <a:endParaRPr lang="en-US" dirty="0"/>
          </a:p>
        </p:txBody>
      </p:sp>
    </p:spTree>
    <p:extLst>
      <p:ext uri="{BB962C8B-B14F-4D97-AF65-F5344CB8AC3E}">
        <p14:creationId xmlns:p14="http://schemas.microsoft.com/office/powerpoint/2010/main" val="7058864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95</a:t>
            </a:fld>
            <a:endParaRPr lang="en-US" dirty="0"/>
          </a:p>
        </p:txBody>
      </p:sp>
    </p:spTree>
    <p:extLst>
      <p:ext uri="{BB962C8B-B14F-4D97-AF65-F5344CB8AC3E}">
        <p14:creationId xmlns:p14="http://schemas.microsoft.com/office/powerpoint/2010/main" val="18198657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96</a:t>
            </a:fld>
            <a:endParaRPr lang="en-US" dirty="0"/>
          </a:p>
        </p:txBody>
      </p:sp>
    </p:spTree>
    <p:extLst>
      <p:ext uri="{BB962C8B-B14F-4D97-AF65-F5344CB8AC3E}">
        <p14:creationId xmlns:p14="http://schemas.microsoft.com/office/powerpoint/2010/main" val="32290259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133675EB-FFF5-4648-B14D-508B4C423457}" type="slidenum">
              <a:rPr lang="en-US" smtClean="0"/>
              <a:t>97</a:t>
            </a:fld>
            <a:endParaRPr lang="en-US" dirty="0"/>
          </a:p>
        </p:txBody>
      </p:sp>
    </p:spTree>
    <p:extLst>
      <p:ext uri="{BB962C8B-B14F-4D97-AF65-F5344CB8AC3E}">
        <p14:creationId xmlns:p14="http://schemas.microsoft.com/office/powerpoint/2010/main" val="29411487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98</a:t>
            </a:fld>
            <a:endParaRPr lang="en-US" dirty="0"/>
          </a:p>
        </p:txBody>
      </p:sp>
    </p:spTree>
    <p:extLst>
      <p:ext uri="{BB962C8B-B14F-4D97-AF65-F5344CB8AC3E}">
        <p14:creationId xmlns:p14="http://schemas.microsoft.com/office/powerpoint/2010/main" val="15653540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5947"/>
            <a:ext cx="9144000" cy="1611926"/>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
        <p:nvSpPr>
          <p:cNvPr id="10" name="Rectangle 9"/>
          <p:cNvSpPr/>
          <p:nvPr userDrawn="1"/>
        </p:nvSpPr>
        <p:spPr>
          <a:xfrm>
            <a:off x="0" y="0"/>
            <a:ext cx="9144000" cy="1532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7024" y="314291"/>
            <a:ext cx="2971800" cy="971617"/>
          </a:xfrm>
          <a:prstGeom prst="rect">
            <a:avLst/>
          </a:prstGeom>
        </p:spPr>
      </p:pic>
      <p:pic>
        <p:nvPicPr>
          <p:cNvPr id="11" name="Picture 18" descr="FDOE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9140"/>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1096962"/>
          </a:xfrm>
        </p:spPr>
        <p:txBody>
          <a:bodyPr/>
          <a:lstStyle>
            <a:lvl1pPr algn="l">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pic>
        <p:nvPicPr>
          <p:cNvPr id="11" name="Picture 10"/>
          <p:cNvPicPr>
            <a:picLocks noChangeAspect="1"/>
          </p:cNvPicPr>
          <p:nvPr userDrawn="1"/>
        </p:nvPicPr>
        <p:blipFill>
          <a:blip r:embed="rId4"/>
          <a:stretch>
            <a:fillRect/>
          </a:stretch>
        </p:blipFill>
        <p:spPr>
          <a:xfrm>
            <a:off x="0" y="0"/>
            <a:ext cx="9144000" cy="1611926"/>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dirty="0"/>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fldoe.org/accountability/assessments/k-12-student-assessment/end-of-course-eoc-assessments/"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hyperlink" Target="http://avocet.pearson.com/FL/Home" TargetMode="Externa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mailto:fsahelpdesk@air.org"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hyperlink" Target="mailto:Florida@support.pearson.com" TargetMode="External"/><Relationship Id="rId4" Type="http://schemas.openxmlformats.org/officeDocument/2006/relationships/hyperlink" Target="mailto:TestTechSupport@dadeschools.net"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hyperlink" Target="mailto:mugando@dadeschools.net" TargetMode="Externa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l.pearsonaccessnext.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trng-fl.pearsonaccessnext.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avocet.pearson.com/FL/Hom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assessments.com/TestNav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oada.dadeschools.net/Screencasts/TestSecurity/TestSecurity.html"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fsassessments.org/ta-certification-course"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438400"/>
          </a:xfrm>
        </p:spPr>
        <p:txBody>
          <a:bodyPr>
            <a:normAutofit fontScale="90000"/>
          </a:bodyPr>
          <a:lstStyle/>
          <a:p>
            <a:r>
              <a:rPr lang="en-US" sz="4000" b="1" dirty="0">
                <a:solidFill>
                  <a:srgbClr val="9999FF"/>
                </a:solidFill>
              </a:rPr>
              <a:t>Spring 2017</a:t>
            </a:r>
            <a:br>
              <a:rPr lang="en-US" sz="4000" b="1" dirty="0">
                <a:solidFill>
                  <a:srgbClr val="9999FF"/>
                </a:solidFill>
              </a:rPr>
            </a:br>
            <a:r>
              <a:rPr lang="en-US" sz="3200" b="1" dirty="0"/>
              <a:t>Florida Standards Assessments (FSA) and Next Generation Sunshine State Standards (NGSSS)</a:t>
            </a:r>
            <a:br>
              <a:rPr lang="en-US" sz="3200" b="1" dirty="0"/>
            </a:br>
            <a:r>
              <a:rPr lang="en-US" sz="3200" b="1" dirty="0"/>
              <a:t>Training Materials</a:t>
            </a:r>
            <a:br>
              <a:rPr lang="en-US" sz="3200" b="1" dirty="0"/>
            </a:br>
            <a:r>
              <a:rPr lang="en-US" sz="3200" b="1" dirty="0"/>
              <a:t>for Computer-Based Assessments</a:t>
            </a:r>
            <a:endParaRPr lang="en-US" sz="3200" dirty="0"/>
          </a:p>
        </p:txBody>
      </p:sp>
      <p:sp>
        <p:nvSpPr>
          <p:cNvPr id="3" name="Title 1"/>
          <p:cNvSpPr txBox="1">
            <a:spLocks/>
          </p:cNvSpPr>
          <p:nvPr/>
        </p:nvSpPr>
        <p:spPr>
          <a:xfrm>
            <a:off x="152400" y="4114800"/>
            <a:ext cx="8839200" cy="251459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4EBC"/>
                </a:solidFill>
              </a:rPr>
              <a:t>FSA: Grades 8–10 ELA Writing and ELA Writing Retake; ELA Reading Retake and Algebra 1 Retake EOC; Grades 4–10 ELA Reading and Grades 3–8 Mathematics; and Algebra 1, Geometry, and Algebra 2 End-of-Course (EOC)s</a:t>
            </a:r>
          </a:p>
          <a:p>
            <a:endParaRPr lang="en-US" sz="2400" dirty="0"/>
          </a:p>
          <a:p>
            <a:r>
              <a:rPr lang="en-US" sz="2400" b="1" dirty="0">
                <a:solidFill>
                  <a:srgbClr val="00B0F0"/>
                </a:solidFill>
              </a:rPr>
              <a:t>NGSSS: FCAT 2.0 Reading Retake and Algebra 1 Retake; Biology 1, Civics, and US History EOCs</a:t>
            </a:r>
          </a:p>
        </p:txBody>
      </p:sp>
    </p:spTree>
    <p:extLst>
      <p:ext uri="{BB962C8B-B14F-4D97-AF65-F5344CB8AC3E}">
        <p14:creationId xmlns:p14="http://schemas.microsoft.com/office/powerpoint/2010/main" val="348436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rmAutofit/>
          </a:bodyPr>
          <a:lstStyle/>
          <a:p>
            <a:r>
              <a:rPr lang="en-US" dirty="0"/>
              <a:t>Test Administration Schedule</a:t>
            </a:r>
          </a:p>
        </p:txBody>
      </p:sp>
      <p:sp>
        <p:nvSpPr>
          <p:cNvPr id="4" name="Slide Number Placeholder 3"/>
          <p:cNvSpPr>
            <a:spLocks noGrp="1"/>
          </p:cNvSpPr>
          <p:nvPr>
            <p:ph type="sldNum" sz="quarter" idx="12"/>
          </p:nvPr>
        </p:nvSpPr>
        <p:spPr/>
        <p:txBody>
          <a:bodyPr/>
          <a:lstStyle/>
          <a:p>
            <a:fld id="{60F88D64-766A-45C3-93FE-3E1D3068B07A}" type="slidenum">
              <a:rPr lang="en-US" smtClean="0"/>
              <a:t>10</a:t>
            </a:fld>
            <a:endParaRPr lang="en-US" dirty="0"/>
          </a:p>
        </p:txBody>
      </p:sp>
      <p:sp>
        <p:nvSpPr>
          <p:cNvPr id="7" name="TextBox 6"/>
          <p:cNvSpPr txBox="1"/>
          <p:nvPr/>
        </p:nvSpPr>
        <p:spPr>
          <a:xfrm>
            <a:off x="275995" y="5029200"/>
            <a:ext cx="8534400" cy="944874"/>
          </a:xfrm>
          <a:prstGeom prst="rect">
            <a:avLst/>
          </a:prstGeom>
          <a:noFill/>
        </p:spPr>
        <p:txBody>
          <a:bodyPr wrap="square" rtlCol="0">
            <a:spAutoFit/>
          </a:bodyPr>
          <a:lstStyle/>
          <a:p>
            <a:pPr>
              <a:lnSpc>
                <a:spcPct val="80000"/>
              </a:lnSpc>
              <a:spcBef>
                <a:spcPts val="600"/>
              </a:spcBef>
              <a:spcAft>
                <a:spcPts val="600"/>
              </a:spcAft>
            </a:pPr>
            <a:r>
              <a:rPr lang="en-US" dirty="0"/>
              <a:t>*Results in late reporting.</a:t>
            </a:r>
          </a:p>
          <a:p>
            <a:r>
              <a:rPr lang="en-US" dirty="0"/>
              <a:t>Any deviation from this schedule requires written approval from the Florida Department of Education (FLDOE).</a:t>
            </a:r>
          </a:p>
        </p:txBody>
      </p:sp>
      <p:graphicFrame>
        <p:nvGraphicFramePr>
          <p:cNvPr id="3" name="Table 2"/>
          <p:cNvGraphicFramePr>
            <a:graphicFrameLocks noGrp="1"/>
          </p:cNvGraphicFramePr>
          <p:nvPr>
            <p:extLst>
              <p:ext uri="{D42A27DB-BD31-4B8C-83A1-F6EECF244321}">
                <p14:modId xmlns:p14="http://schemas.microsoft.com/office/powerpoint/2010/main" val="1283089654"/>
              </p:ext>
            </p:extLst>
          </p:nvPr>
        </p:nvGraphicFramePr>
        <p:xfrm>
          <a:off x="303209" y="1828800"/>
          <a:ext cx="8689554" cy="3221542"/>
        </p:xfrm>
        <a:graphic>
          <a:graphicData uri="http://schemas.openxmlformats.org/drawingml/2006/table">
            <a:tbl>
              <a:tblPr firstRow="1" bandRow="1">
                <a:tableStyleId>{073A0DAA-6AF3-43AB-8588-CEC1D06C72B9}</a:tableStyleId>
              </a:tblPr>
              <a:tblGrid>
                <a:gridCol w="2586210">
                  <a:extLst>
                    <a:ext uri="{9D8B030D-6E8A-4147-A177-3AD203B41FA5}">
                      <a16:colId xmlns:a16="http://schemas.microsoft.com/office/drawing/2014/main" val="20000"/>
                    </a:ext>
                  </a:extLst>
                </a:gridCol>
                <a:gridCol w="2661665">
                  <a:extLst>
                    <a:ext uri="{9D8B030D-6E8A-4147-A177-3AD203B41FA5}">
                      <a16:colId xmlns:a16="http://schemas.microsoft.com/office/drawing/2014/main" val="20001"/>
                    </a:ext>
                  </a:extLst>
                </a:gridCol>
                <a:gridCol w="3441679">
                  <a:extLst>
                    <a:ext uri="{9D8B030D-6E8A-4147-A177-3AD203B41FA5}">
                      <a16:colId xmlns:a16="http://schemas.microsoft.com/office/drawing/2014/main" val="20002"/>
                    </a:ext>
                  </a:extLst>
                </a:gridCol>
              </a:tblGrid>
              <a:tr h="386902">
                <a:tc>
                  <a:txBody>
                    <a:bodyPr/>
                    <a:lstStyle/>
                    <a:p>
                      <a:pPr algn="ctr"/>
                      <a:r>
                        <a:rPr lang="en-US" dirty="0"/>
                        <a:t>FSA ELA</a:t>
                      </a:r>
                      <a:r>
                        <a:rPr lang="en-US" baseline="0" dirty="0"/>
                        <a:t> Writing</a:t>
                      </a:r>
                      <a:endParaRPr lang="en-US" dirty="0"/>
                    </a:p>
                  </a:txBody>
                  <a:tcPr>
                    <a:solidFill>
                      <a:srgbClr val="0070C0"/>
                    </a:solidFill>
                  </a:tcPr>
                </a:tc>
                <a:tc>
                  <a:txBody>
                    <a:bodyPr/>
                    <a:lstStyle/>
                    <a:p>
                      <a:pPr algn="ctr"/>
                      <a:r>
                        <a:rPr lang="en-US" dirty="0"/>
                        <a:t>CBT</a:t>
                      </a:r>
                    </a:p>
                  </a:txBody>
                  <a:tcPr>
                    <a:solidFill>
                      <a:srgbClr val="0070C0"/>
                    </a:solidFill>
                  </a:tcPr>
                </a:tc>
                <a:tc>
                  <a:txBody>
                    <a:bodyPr/>
                    <a:lstStyle/>
                    <a:p>
                      <a:pPr algn="ctr"/>
                      <a:r>
                        <a:rPr lang="en-US" dirty="0"/>
                        <a:t>PBT Accommodations </a:t>
                      </a:r>
                    </a:p>
                  </a:txBody>
                  <a:tcPr>
                    <a:solidFill>
                      <a:srgbClr val="0070C0"/>
                    </a:solidFill>
                  </a:tcPr>
                </a:tc>
                <a:extLst>
                  <a:ext uri="{0D108BD9-81ED-4DB2-BD59-A6C34878D82A}">
                    <a16:rowId xmlns:a16="http://schemas.microsoft.com/office/drawing/2014/main" val="10000"/>
                  </a:ext>
                </a:extLst>
              </a:tr>
              <a:tr h="0">
                <a:tc>
                  <a:txBody>
                    <a:bodyPr/>
                    <a:lstStyle/>
                    <a:p>
                      <a:pPr algn="ctr"/>
                      <a:r>
                        <a:rPr lang="en-US" dirty="0"/>
                        <a:t>Grades 8-10</a:t>
                      </a:r>
                    </a:p>
                  </a:txBody>
                  <a:tcPr anchor="ctr">
                    <a:solidFill>
                      <a:srgbClr val="99CCFF"/>
                    </a:solidFill>
                  </a:tcPr>
                </a:tc>
                <a:tc>
                  <a:txBody>
                    <a:bodyPr/>
                    <a:lstStyle/>
                    <a:p>
                      <a:r>
                        <a:rPr lang="en-US" b="0" dirty="0"/>
                        <a:t>February 27 – March</a:t>
                      </a:r>
                      <a:r>
                        <a:rPr lang="en-US" b="0" baseline="0" dirty="0"/>
                        <a:t> 10</a:t>
                      </a:r>
                      <a:endParaRPr lang="en-US" b="0" dirty="0"/>
                    </a:p>
                  </a:txBody>
                  <a:tcPr anchor="ctr">
                    <a:solidFill>
                      <a:srgbClr val="99CCFF"/>
                    </a:solidFill>
                  </a:tcPr>
                </a:tc>
                <a:tc>
                  <a:txBody>
                    <a:bodyPr/>
                    <a:lstStyle/>
                    <a:p>
                      <a:r>
                        <a:rPr lang="en-US" b="0" dirty="0"/>
                        <a:t>February 28</a:t>
                      </a:r>
                      <a:r>
                        <a:rPr lang="en-US" b="0" baseline="0" dirty="0"/>
                        <a:t> (makeups to March 4)</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Accommodations only </a:t>
                      </a:r>
                    </a:p>
                  </a:txBody>
                  <a:tcPr anchor="ctr">
                    <a:solidFill>
                      <a:srgbClr val="99CCFF"/>
                    </a:solidFill>
                  </a:tcPr>
                </a:tc>
                <a:extLst>
                  <a:ext uri="{0D108BD9-81ED-4DB2-BD59-A6C34878D82A}">
                    <a16:rowId xmlns:a16="http://schemas.microsoft.com/office/drawing/2014/main" val="10001"/>
                  </a:ext>
                </a:extLst>
              </a:tr>
              <a:tr h="0">
                <a:tc>
                  <a:txBody>
                    <a:bodyPr/>
                    <a:lstStyle/>
                    <a:p>
                      <a:pPr algn="ctr"/>
                      <a:r>
                        <a:rPr lang="en-US" dirty="0"/>
                        <a:t>Retakes</a:t>
                      </a:r>
                    </a:p>
                  </a:txBody>
                  <a:tcPr anchor="ctr">
                    <a:solidFill>
                      <a:srgbClr val="99CCFF"/>
                    </a:solidFill>
                  </a:tcPr>
                </a:tc>
                <a:tc>
                  <a:txBody>
                    <a:bodyPr/>
                    <a:lstStyle/>
                    <a:p>
                      <a:r>
                        <a:rPr lang="en-US" b="0" dirty="0"/>
                        <a:t>February 27 – March</a:t>
                      </a:r>
                      <a:r>
                        <a:rPr lang="en-US" b="0" baseline="0" dirty="0"/>
                        <a:t> 10</a:t>
                      </a:r>
                      <a:endParaRPr lang="en-US" b="0" dirty="0"/>
                    </a:p>
                  </a:txBody>
                  <a:tcPr anchor="ctr">
                    <a:solidFill>
                      <a:srgbClr val="99CCFF"/>
                    </a:solidFill>
                  </a:tcPr>
                </a:tc>
                <a:tc>
                  <a:txBody>
                    <a:bodyPr/>
                    <a:lstStyle/>
                    <a:p>
                      <a:r>
                        <a:rPr lang="en-US" b="0" dirty="0"/>
                        <a:t>February 28</a:t>
                      </a:r>
                      <a:r>
                        <a:rPr lang="en-US" b="0" baseline="0" dirty="0"/>
                        <a:t> (makeups to March 4)</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Accommodations only </a:t>
                      </a:r>
                    </a:p>
                  </a:txBody>
                  <a:tcPr anchor="ctr">
                    <a:solidFill>
                      <a:srgbClr val="99CCFF"/>
                    </a:solidFill>
                  </a:tcPr>
                </a:tc>
                <a:extLst>
                  <a:ext uri="{0D108BD9-81ED-4DB2-BD59-A6C34878D82A}">
                    <a16:rowId xmlns:a16="http://schemas.microsoft.com/office/drawing/2014/main" val="10002"/>
                  </a:ext>
                </a:extLst>
              </a:tr>
              <a:tr h="0">
                <a:tc>
                  <a:txBody>
                    <a:bodyPr/>
                    <a:lstStyle/>
                    <a:p>
                      <a:pPr algn="ctr"/>
                      <a:r>
                        <a:rPr lang="en-US" b="1" dirty="0">
                          <a:solidFill>
                            <a:srgbClr val="FF0000"/>
                          </a:solidFill>
                        </a:rPr>
                        <a:t>Grades 4-10 and Retake</a:t>
                      </a:r>
                      <a:r>
                        <a:rPr lang="en-US" b="1" baseline="0" dirty="0">
                          <a:solidFill>
                            <a:srgbClr val="FF0000"/>
                          </a:solidFill>
                        </a:rPr>
                        <a:t> Make-up Window #1</a:t>
                      </a:r>
                      <a:endParaRPr lang="en-US" b="1" dirty="0">
                        <a:solidFill>
                          <a:srgbClr val="FF0000"/>
                        </a:solidFill>
                      </a:endParaRPr>
                    </a:p>
                  </a:txBody>
                  <a:tcPr anchor="ctr">
                    <a:solidFill>
                      <a:srgbClr val="99CCFF"/>
                    </a:solidFill>
                  </a:tcPr>
                </a:tc>
                <a:tc gridSpan="2">
                  <a:txBody>
                    <a:bodyPr/>
                    <a:lstStyle/>
                    <a:p>
                      <a:pPr algn="ctr"/>
                      <a:r>
                        <a:rPr lang="en-US" b="1" dirty="0">
                          <a:solidFill>
                            <a:srgbClr val="FF0000"/>
                          </a:solidFill>
                        </a:rPr>
                        <a:t>April</a:t>
                      </a:r>
                      <a:r>
                        <a:rPr lang="en-US" b="1" baseline="0" dirty="0">
                          <a:solidFill>
                            <a:srgbClr val="FF0000"/>
                          </a:solidFill>
                        </a:rPr>
                        <a:t> 3-7</a:t>
                      </a:r>
                      <a:endParaRPr lang="en-US" b="1" dirty="0">
                        <a:solidFill>
                          <a:srgbClr val="FF0000"/>
                        </a:solidFill>
                      </a:endParaRPr>
                    </a:p>
                  </a:txBody>
                  <a:tcPr anchor="ctr">
                    <a:solidFill>
                      <a:srgbClr val="99CCFF"/>
                    </a:solidFill>
                  </a:tcPr>
                </a:tc>
                <a:tc hMerge="1">
                  <a:txBody>
                    <a:bodyPr/>
                    <a:lstStyle/>
                    <a:p>
                      <a:pPr algn="ctr"/>
                      <a:endParaRPr lang="en-US" b="0" dirty="0">
                        <a:solidFill>
                          <a:srgbClr val="FF0000"/>
                        </a:solidFill>
                      </a:endParaRPr>
                    </a:p>
                  </a:txBody>
                  <a:tcPr/>
                </a:tc>
                <a:extLst>
                  <a:ext uri="{0D108BD9-81ED-4DB2-BD59-A6C34878D82A}">
                    <a16:rowId xmlns:a16="http://schemas.microsoft.com/office/drawing/2014/main" val="10003"/>
                  </a:ext>
                </a:extLst>
              </a:tr>
              <a:tr h="0">
                <a:tc>
                  <a:txBody>
                    <a:bodyPr/>
                    <a:lstStyle/>
                    <a:p>
                      <a:pPr algn="ctr"/>
                      <a:r>
                        <a:rPr lang="en-US" b="1" dirty="0">
                          <a:solidFill>
                            <a:srgbClr val="FF0000"/>
                          </a:solidFill>
                        </a:rPr>
                        <a:t>Grades 4-10 </a:t>
                      </a:r>
                      <a:r>
                        <a:rPr lang="en-US" b="1" u="sng" dirty="0">
                          <a:solidFill>
                            <a:srgbClr val="FF0000"/>
                          </a:solidFill>
                        </a:rPr>
                        <a:t>Only</a:t>
                      </a:r>
                      <a:r>
                        <a:rPr lang="en-US" b="1" dirty="0">
                          <a:solidFill>
                            <a:srgbClr val="FF0000"/>
                          </a:solidFill>
                        </a:rPr>
                        <a:t> </a:t>
                      </a:r>
                    </a:p>
                    <a:p>
                      <a:pPr algn="ctr"/>
                      <a:r>
                        <a:rPr lang="en-US" b="1" dirty="0">
                          <a:solidFill>
                            <a:srgbClr val="FF0000"/>
                          </a:solidFill>
                        </a:rPr>
                        <a:t>(NO Retake)</a:t>
                      </a:r>
                    </a:p>
                    <a:p>
                      <a:pPr algn="ctr"/>
                      <a:r>
                        <a:rPr lang="en-US" b="1" dirty="0">
                          <a:solidFill>
                            <a:srgbClr val="FF0000"/>
                          </a:solidFill>
                        </a:rPr>
                        <a:t>Make-up Window #2*</a:t>
                      </a:r>
                    </a:p>
                  </a:txBody>
                  <a:tcPr anchor="ctr">
                    <a:solidFill>
                      <a:srgbClr val="99CCFF"/>
                    </a:solidFill>
                  </a:tcPr>
                </a:tc>
                <a:tc gridSpan="2">
                  <a:txBody>
                    <a:bodyPr/>
                    <a:lstStyle/>
                    <a:p>
                      <a:pPr algn="ctr"/>
                      <a:r>
                        <a:rPr lang="en-US" b="1" dirty="0">
                          <a:solidFill>
                            <a:srgbClr val="FF0000"/>
                          </a:solidFill>
                        </a:rPr>
                        <a:t>May 8-12</a:t>
                      </a:r>
                    </a:p>
                  </a:txBody>
                  <a:tcPr anchor="ctr">
                    <a:solidFill>
                      <a:srgbClr val="99CCFF"/>
                    </a:solidFill>
                  </a:tcPr>
                </a:tc>
                <a:tc hMerge="1">
                  <a:txBody>
                    <a:bodyPr/>
                    <a:lstStyle/>
                    <a:p>
                      <a:pPr algn="ctr"/>
                      <a:endParaRPr lang="en-US" b="0"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810000" y="6520543"/>
            <a:ext cx="2057400" cy="338554"/>
          </a:xfrm>
          <a:prstGeom prst="rect">
            <a:avLst/>
          </a:prstGeom>
          <a:noFill/>
        </p:spPr>
        <p:txBody>
          <a:bodyPr wrap="square" rtlCol="0">
            <a:spAutoFit/>
          </a:bodyPr>
          <a:lstStyle/>
          <a:p>
            <a:r>
              <a:rPr lang="en-US" sz="1600" dirty="0"/>
              <a:t>FSA CBT TAM</a:t>
            </a:r>
            <a:r>
              <a:rPr lang="en-US" sz="1600" i="1" dirty="0"/>
              <a:t> i</a:t>
            </a:r>
          </a:p>
        </p:txBody>
      </p:sp>
    </p:spTree>
    <p:extLst>
      <p:ext uri="{BB962C8B-B14F-4D97-AF65-F5344CB8AC3E}">
        <p14:creationId xmlns:p14="http://schemas.microsoft.com/office/powerpoint/2010/main" val="1060113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848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876799"/>
          </a:xfrm>
        </p:spPr>
        <p:txBody>
          <a:bodyPr>
            <a:noAutofit/>
          </a:bodyPr>
          <a:lstStyle/>
          <a:p>
            <a:pPr marL="0" indent="0">
              <a:lnSpc>
                <a:spcPct val="80000"/>
              </a:lnSpc>
              <a:spcBef>
                <a:spcPts val="300"/>
              </a:spcBef>
              <a:spcAft>
                <a:spcPts val="300"/>
              </a:spcAft>
              <a:buNone/>
            </a:pPr>
            <a:r>
              <a:rPr lang="en-US" sz="2400" b="1" dirty="0"/>
              <a:t>FSA Train Test Administrators (TA) to use the TA Interface</a:t>
            </a:r>
          </a:p>
          <a:p>
            <a:pPr>
              <a:lnSpc>
                <a:spcPct val="80000"/>
              </a:lnSpc>
              <a:spcBef>
                <a:spcPts val="300"/>
              </a:spcBef>
              <a:spcAft>
                <a:spcPts val="300"/>
              </a:spcAft>
            </a:pPr>
            <a:r>
              <a:rPr lang="en-US" sz="2000" dirty="0"/>
              <a:t>In the TA Interface, the TA will create, start, monitor, and close the test session he/she is administering. </a:t>
            </a:r>
          </a:p>
          <a:p>
            <a:pPr>
              <a:spcBef>
                <a:spcPts val="300"/>
              </a:spcBef>
              <a:spcAft>
                <a:spcPts val="300"/>
              </a:spcAft>
            </a:pPr>
            <a:r>
              <a:rPr lang="en-US" sz="2000" dirty="0"/>
              <a:t>During testing, TA can monitor student progress by viewing the Student Status column in the TA Interface.</a:t>
            </a:r>
          </a:p>
          <a:p>
            <a:pPr lvl="1">
              <a:spcBef>
                <a:spcPts val="300"/>
              </a:spcBef>
              <a:spcAft>
                <a:spcPts val="300"/>
              </a:spcAft>
            </a:pPr>
            <a:r>
              <a:rPr lang="en-US" sz="2000" dirty="0"/>
              <a:t>This page automatically refreshes every 60 seconds. When the page refreshes, student statuses are updated.</a:t>
            </a:r>
          </a:p>
          <a:p>
            <a:pPr lvl="1">
              <a:spcBef>
                <a:spcPts val="300"/>
              </a:spcBef>
              <a:spcAft>
                <a:spcPts val="300"/>
              </a:spcAft>
            </a:pPr>
            <a:r>
              <a:rPr lang="en-US" sz="2000" dirty="0"/>
              <a:t>TAs can refer to the “i” icon in the Pause Test column for more information about how and why a student’s test was paused or exited. </a:t>
            </a:r>
          </a:p>
          <a:p>
            <a:pPr>
              <a:spcBef>
                <a:spcPts val="300"/>
              </a:spcBef>
              <a:spcAft>
                <a:spcPts val="300"/>
              </a:spcAft>
            </a:pPr>
            <a:r>
              <a:rPr lang="en-US" sz="2000" u="sng" dirty="0"/>
              <a:t>Note</a:t>
            </a:r>
            <a:r>
              <a:rPr lang="en-US" sz="2000" dirty="0"/>
              <a:t>: As a security measure, test administrators are automatically logged out of the TA Interface after 90 minutes of test administrator </a:t>
            </a:r>
            <a:r>
              <a:rPr lang="en-US" sz="2000" b="1" dirty="0"/>
              <a:t>and</a:t>
            </a:r>
            <a:r>
              <a:rPr lang="en-US" sz="2000" dirty="0"/>
              <a:t> student inactivity.</a:t>
            </a:r>
          </a:p>
          <a:p>
            <a:pPr>
              <a:spcBef>
                <a:spcPts val="300"/>
              </a:spcBef>
              <a:spcAft>
                <a:spcPts val="300"/>
              </a:spcAft>
            </a:pPr>
            <a:r>
              <a:rPr lang="en-US" sz="2000" dirty="0"/>
              <a:t>Once all students have paused or submitted their tests, end the test session immediately by clicking </a:t>
            </a:r>
            <a:r>
              <a:rPr lang="en-US" sz="2000" b="1" dirty="0"/>
              <a:t>Stop</a:t>
            </a:r>
            <a:r>
              <a:rPr lang="en-US" sz="2000" dirty="0"/>
              <a:t> in the TA Interface. This will pause any remaining tests, so only select </a:t>
            </a:r>
            <a:r>
              <a:rPr lang="en-US" sz="2000" b="1" dirty="0"/>
              <a:t>Stop</a:t>
            </a:r>
            <a:r>
              <a:rPr lang="en-US" sz="2000" dirty="0"/>
              <a:t> after all students have finished testing.</a:t>
            </a:r>
          </a:p>
          <a:p>
            <a:pPr>
              <a:spcBef>
                <a:spcPts val="300"/>
              </a:spcBef>
              <a:spcAft>
                <a:spcPts val="300"/>
              </a:spcAft>
            </a:pPr>
            <a:r>
              <a:rPr lang="en-US" sz="2000" dirty="0"/>
              <a:t>Log out of the TA Interface by clicking </a:t>
            </a:r>
            <a:r>
              <a:rPr lang="en-US" sz="2000" b="1" dirty="0"/>
              <a:t>Log Out</a:t>
            </a:r>
            <a:r>
              <a:rPr lang="en-US" sz="2000" dirty="0"/>
              <a:t> in the upper right corner of the screen.</a:t>
            </a:r>
          </a:p>
          <a:p>
            <a:pPr>
              <a:spcBef>
                <a:spcPts val="150"/>
              </a:spcBef>
              <a:spcAft>
                <a:spcPts val="150"/>
              </a:spcAft>
            </a:pP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100</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27-28; TA User Guide</a:t>
            </a:r>
          </a:p>
        </p:txBody>
      </p:sp>
    </p:spTree>
    <p:extLst>
      <p:ext uri="{BB962C8B-B14F-4D97-AF65-F5344CB8AC3E}">
        <p14:creationId xmlns:p14="http://schemas.microsoft.com/office/powerpoint/2010/main" val="23577755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600" b="1" dirty="0"/>
              <a:t>FSA TA Interface – Approving Students</a:t>
            </a:r>
          </a:p>
          <a:p>
            <a:r>
              <a:rPr lang="en-US" sz="2000" dirty="0"/>
              <a:t>Separate tables for approving students into the session or approving Exit Session requests for Grades 6–8 Mathematics.</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101</a:t>
            </a:fld>
            <a:endParaRPr lang="en-US" dirty="0"/>
          </a:p>
        </p:txBody>
      </p:sp>
      <p:pic>
        <p:nvPicPr>
          <p:cNvPr id="5" name="Picture 1"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10" y="2895600"/>
            <a:ext cx="5795963" cy="327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505200" y="4398428"/>
            <a:ext cx="1870364" cy="506081"/>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971800" y="6542892"/>
            <a:ext cx="3657600" cy="338554"/>
          </a:xfrm>
          <a:prstGeom prst="rect">
            <a:avLst/>
          </a:prstGeom>
          <a:noFill/>
        </p:spPr>
        <p:txBody>
          <a:bodyPr wrap="square" rtlCol="0">
            <a:spAutoFit/>
          </a:bodyPr>
          <a:lstStyle/>
          <a:p>
            <a:r>
              <a:rPr lang="en-US" sz="1600" dirty="0"/>
              <a:t>FSA CBT TAM 27-28; TA User Guide</a:t>
            </a:r>
          </a:p>
        </p:txBody>
      </p:sp>
    </p:spTree>
    <p:extLst>
      <p:ext uri="{BB962C8B-B14F-4D97-AF65-F5344CB8AC3E}">
        <p14:creationId xmlns:p14="http://schemas.microsoft.com/office/powerpoint/2010/main" val="1358292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571999"/>
          </a:xfrm>
        </p:spPr>
        <p:txBody>
          <a:bodyPr>
            <a:noAutofit/>
          </a:bodyPr>
          <a:lstStyle/>
          <a:p>
            <a:pPr marL="0" indent="0">
              <a:spcBef>
                <a:spcPts val="300"/>
              </a:spcBef>
              <a:spcAft>
                <a:spcPts val="300"/>
              </a:spcAft>
              <a:buNone/>
            </a:pPr>
            <a:r>
              <a:rPr lang="en-US" sz="2800" b="1" dirty="0"/>
              <a:t>Train Test Administrators (TA): Technical Issues</a:t>
            </a:r>
          </a:p>
          <a:p>
            <a:pPr>
              <a:spcBef>
                <a:spcPts val="300"/>
              </a:spcBef>
              <a:spcAft>
                <a:spcPts val="300"/>
              </a:spcAft>
            </a:pPr>
            <a:r>
              <a:rPr lang="en-US" sz="2000" dirty="0"/>
              <a:t>If a student’s computer or device is disconnected from his or her test, TA must contact the technology coordinator to help diagnose any technical issues. Then assist the student with logging in again.</a:t>
            </a:r>
          </a:p>
          <a:p>
            <a:r>
              <a:rPr lang="en-US" sz="2000" dirty="0"/>
              <a:t>Once a student logs back in to his or her test, TA/SAC will need to approve the student again in TDS/PearsonAccess  and provide the correct amount of remaining time.</a:t>
            </a:r>
          </a:p>
          <a:p>
            <a:r>
              <a:rPr lang="en-US" sz="2000" b="1" dirty="0"/>
              <a:t>If a student still has difficulty logging in or is logged out of his or her test more than once, have the student refrain from logging in until the issue is diagnosed and resolved. </a:t>
            </a:r>
          </a:p>
          <a:p>
            <a:r>
              <a:rPr lang="en-US" sz="2000" dirty="0"/>
              <a:t>If a disruption occurs during testing, note the time of the disruption in order to provide students the appropriate amount of remaining time once testing resumes. </a:t>
            </a:r>
          </a:p>
          <a:p>
            <a:r>
              <a:rPr lang="en-US" sz="2000" dirty="0"/>
              <a:t>Additional troubleshooting information is available in the </a:t>
            </a:r>
            <a:r>
              <a:rPr lang="en-US" sz="2000" i="1" dirty="0"/>
              <a:t>Test Administrator User Guide</a:t>
            </a:r>
            <a:r>
              <a:rPr lang="en-US" sz="2000" dirty="0"/>
              <a:t> for FSA and </a:t>
            </a:r>
            <a:r>
              <a:rPr lang="en-US" sz="2000" i="1" dirty="0"/>
              <a:t>TestNav Common Errors and Solutions </a:t>
            </a:r>
            <a:r>
              <a:rPr lang="en-US" sz="2000" dirty="0"/>
              <a:t>for PearsonAccess Next.</a:t>
            </a:r>
          </a:p>
        </p:txBody>
      </p:sp>
      <p:sp>
        <p:nvSpPr>
          <p:cNvPr id="4" name="Slide Number Placeholder 3"/>
          <p:cNvSpPr>
            <a:spLocks noGrp="1"/>
          </p:cNvSpPr>
          <p:nvPr>
            <p:ph type="sldNum" sz="quarter" idx="12"/>
          </p:nvPr>
        </p:nvSpPr>
        <p:spPr/>
        <p:txBody>
          <a:bodyPr/>
          <a:lstStyle/>
          <a:p>
            <a:fld id="{60F88D64-766A-45C3-93FE-3E1D3068B07A}" type="slidenum">
              <a:rPr lang="en-US" smtClean="0"/>
              <a:t>102</a:t>
            </a:fld>
            <a:endParaRPr lang="en-US" dirty="0"/>
          </a:p>
        </p:txBody>
      </p:sp>
      <p:sp>
        <p:nvSpPr>
          <p:cNvPr id="5" name="TextBox 4"/>
          <p:cNvSpPr txBox="1"/>
          <p:nvPr/>
        </p:nvSpPr>
        <p:spPr>
          <a:xfrm>
            <a:off x="2971800" y="6542892"/>
            <a:ext cx="3657600" cy="338554"/>
          </a:xfrm>
          <a:prstGeom prst="rect">
            <a:avLst/>
          </a:prstGeom>
          <a:noFill/>
        </p:spPr>
        <p:txBody>
          <a:bodyPr wrap="square" rtlCol="0">
            <a:spAutoFit/>
          </a:bodyPr>
          <a:lstStyle/>
          <a:p>
            <a:r>
              <a:rPr lang="en-US" sz="1600" dirty="0"/>
              <a:t>FSA CBT TAM 29-30</a:t>
            </a:r>
          </a:p>
        </p:txBody>
      </p:sp>
    </p:spTree>
    <p:extLst>
      <p:ext uri="{BB962C8B-B14F-4D97-AF65-F5344CB8AC3E}">
        <p14:creationId xmlns:p14="http://schemas.microsoft.com/office/powerpoint/2010/main" val="1926937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724399"/>
          </a:xfrm>
        </p:spPr>
        <p:txBody>
          <a:bodyPr>
            <a:noAutofit/>
          </a:bodyPr>
          <a:lstStyle/>
          <a:p>
            <a:pPr marL="0" indent="0">
              <a:lnSpc>
                <a:spcPct val="80000"/>
              </a:lnSpc>
              <a:spcBef>
                <a:spcPts val="600"/>
              </a:spcBef>
              <a:spcAft>
                <a:spcPts val="600"/>
              </a:spcAft>
              <a:buNone/>
            </a:pPr>
            <a:r>
              <a:rPr lang="en-US" sz="2800" b="1" dirty="0"/>
              <a:t>Train Test Administrators (TA): Defective Item</a:t>
            </a:r>
          </a:p>
          <a:p>
            <a:pPr>
              <a:spcBef>
                <a:spcPts val="300"/>
              </a:spcBef>
              <a:spcAft>
                <a:spcPts val="300"/>
              </a:spcAft>
            </a:pPr>
            <a:r>
              <a:rPr lang="en-US" sz="2300" dirty="0"/>
              <a:t>If a student reports a test item that he or she thinks is defective, note the student’s name, grade level, subject, item number, and basic student concern (e.g., two possible answers, no correct answer); however, do NOT review the item on your own. </a:t>
            </a:r>
          </a:p>
          <a:p>
            <a:pPr>
              <a:spcBef>
                <a:spcPts val="300"/>
              </a:spcBef>
              <a:spcAft>
                <a:spcPts val="300"/>
              </a:spcAft>
            </a:pPr>
            <a:r>
              <a:rPr lang="en-US" sz="2300" dirty="0"/>
              <a:t>Most concerns result from a student not reading an item carefully; therefore, encourage the student to reread the item. If the student still thinks that the item is defective, reassure the student that a flawed item will not be used to calculate student scores. </a:t>
            </a:r>
          </a:p>
          <a:p>
            <a:pPr>
              <a:spcBef>
                <a:spcPts val="300"/>
              </a:spcBef>
              <a:spcAft>
                <a:spcPts val="300"/>
              </a:spcAft>
            </a:pPr>
            <a:r>
              <a:rPr lang="en-US" sz="2300" dirty="0"/>
              <a:t>The student should answer the item to the best of his or her ability and continue with the test. </a:t>
            </a:r>
          </a:p>
          <a:p>
            <a:pPr>
              <a:spcBef>
                <a:spcPts val="300"/>
              </a:spcBef>
              <a:spcAft>
                <a:spcPts val="300"/>
              </a:spcAft>
            </a:pPr>
            <a:r>
              <a:rPr lang="en-US" sz="2300" dirty="0"/>
              <a:t>Once testing has ended, TA must inform the school assessment coordinator of the concern.  School assessment coordinator should contact SAET at 305-995-7520 to report the defective item. </a:t>
            </a:r>
            <a:endParaRPr lang="en-US" sz="23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103</a:t>
            </a:fld>
            <a:endParaRPr lang="en-US" dirty="0"/>
          </a:p>
        </p:txBody>
      </p:sp>
      <p:sp>
        <p:nvSpPr>
          <p:cNvPr id="5" name="TextBox 4"/>
          <p:cNvSpPr txBox="1"/>
          <p:nvPr/>
        </p:nvSpPr>
        <p:spPr>
          <a:xfrm>
            <a:off x="2971800" y="6542892"/>
            <a:ext cx="3657600" cy="338554"/>
          </a:xfrm>
          <a:prstGeom prst="rect">
            <a:avLst/>
          </a:prstGeom>
          <a:noFill/>
        </p:spPr>
        <p:txBody>
          <a:bodyPr wrap="square" rtlCol="0">
            <a:spAutoFit/>
          </a:bodyPr>
          <a:lstStyle/>
          <a:p>
            <a:r>
              <a:rPr lang="en-US" sz="1600" dirty="0"/>
              <a:t>FSA CBT TAM 29; NGSSS CBT TAM 35 </a:t>
            </a:r>
          </a:p>
        </p:txBody>
      </p:sp>
    </p:spTree>
    <p:extLst>
      <p:ext uri="{BB962C8B-B14F-4D97-AF65-F5344CB8AC3E}">
        <p14:creationId xmlns:p14="http://schemas.microsoft.com/office/powerpoint/2010/main" val="5369798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152400" y="1600200"/>
            <a:ext cx="8737092" cy="4800600"/>
          </a:xfrm>
        </p:spPr>
        <p:txBody>
          <a:bodyPr>
            <a:noAutofit/>
          </a:bodyPr>
          <a:lstStyle/>
          <a:p>
            <a:pPr marL="0" lvl="1" indent="0">
              <a:spcBef>
                <a:spcPts val="300"/>
              </a:spcBef>
              <a:spcAft>
                <a:spcPts val="300"/>
              </a:spcAft>
              <a:buNone/>
            </a:pPr>
            <a:r>
              <a:rPr lang="en-US" sz="2400" b="1" dirty="0"/>
              <a:t>Train Test Administrators (TA): CBT Policies and Procedures </a:t>
            </a:r>
          </a:p>
          <a:p>
            <a:pPr marL="0" lvl="1" indent="0">
              <a:spcBef>
                <a:spcPts val="300"/>
              </a:spcBef>
              <a:spcAft>
                <a:spcPts val="300"/>
              </a:spcAft>
              <a:buNone/>
            </a:pPr>
            <a:r>
              <a:rPr lang="en-US" sz="1800" dirty="0"/>
              <a:t>In the test administration scripts, test administrators are instructed to contact you in the following circumstances. Provide instructions for how to handle these circumstances:</a:t>
            </a:r>
          </a:p>
          <a:p>
            <a:pPr marL="342900" lvl="1" indent="-342900">
              <a:spcBef>
                <a:spcPts val="300"/>
              </a:spcBef>
              <a:spcAft>
                <a:spcPts val="300"/>
              </a:spcAft>
              <a:buFont typeface="Arial" panose="020B0604020202020204" pitchFamily="34" charset="0"/>
              <a:buChar char="•"/>
            </a:pPr>
            <a:r>
              <a:rPr lang="en-US" sz="1800" dirty="0"/>
              <a:t>A student has not participated in a practice test session. </a:t>
            </a:r>
          </a:p>
          <a:p>
            <a:pPr marL="342900" lvl="1" indent="-342900">
              <a:spcBef>
                <a:spcPts val="300"/>
              </a:spcBef>
              <a:spcAft>
                <a:spcPts val="300"/>
              </a:spcAft>
              <a:buFont typeface="Arial" panose="020B0604020202020204" pitchFamily="34" charset="0"/>
              <a:buChar char="•"/>
            </a:pPr>
            <a:r>
              <a:rPr lang="en-US" sz="1800" dirty="0"/>
              <a:t>A student has trouble logging in the first time or is logged out of his or her test more than once.</a:t>
            </a:r>
          </a:p>
          <a:p>
            <a:pPr marL="342900" lvl="1" indent="-342900">
              <a:spcBef>
                <a:spcPts val="300"/>
              </a:spcBef>
              <a:spcAft>
                <a:spcPts val="300"/>
              </a:spcAft>
              <a:buFont typeface="Arial" panose="020B0604020202020204" pitchFamily="34" charset="0"/>
              <a:buChar char="•"/>
            </a:pPr>
            <a:r>
              <a:rPr lang="en-US" sz="1800" dirty="0"/>
              <a:t>A test administrator does not have a test ticket for a student. </a:t>
            </a:r>
          </a:p>
          <a:p>
            <a:pPr marL="342900" lvl="1" indent="-342900">
              <a:spcBef>
                <a:spcPts val="300"/>
              </a:spcBef>
              <a:spcAft>
                <a:spcPts val="300"/>
              </a:spcAft>
              <a:buFont typeface="Arial" panose="020B0604020202020204" pitchFamily="34" charset="0"/>
              <a:buChar char="•"/>
            </a:pPr>
            <a:r>
              <a:rPr lang="en-US" sz="1800" dirty="0"/>
              <a:t>A First Name or Student ID Number is not correct (e.g., misspelled) on the test ticket. </a:t>
            </a:r>
          </a:p>
          <a:p>
            <a:pPr marL="342900" lvl="1" indent="-342900">
              <a:spcBef>
                <a:spcPts val="300"/>
              </a:spcBef>
              <a:spcAft>
                <a:spcPts val="300"/>
              </a:spcAft>
              <a:buFont typeface="Arial" panose="020B0604020202020204" pitchFamily="34" charset="0"/>
              <a:buChar char="•"/>
            </a:pPr>
            <a:r>
              <a:rPr lang="en-US" sz="1800" dirty="0"/>
              <a:t>A student is in the wrong test or the wrong accommodated form.</a:t>
            </a:r>
          </a:p>
          <a:p>
            <a:pPr marL="342900" lvl="1" indent="-342900">
              <a:spcBef>
                <a:spcPts val="300"/>
              </a:spcBef>
              <a:spcAft>
                <a:spcPts val="300"/>
              </a:spcAft>
              <a:buFont typeface="Arial" panose="020B0604020202020204" pitchFamily="34" charset="0"/>
              <a:buChar char="•"/>
            </a:pPr>
            <a:r>
              <a:rPr lang="en-US" sz="1800" dirty="0"/>
              <a:t>A student refuses to acknowledge the testing rules.</a:t>
            </a:r>
          </a:p>
          <a:p>
            <a:pPr marL="342900" lvl="1" indent="-342900">
              <a:spcBef>
                <a:spcPts val="300"/>
              </a:spcBef>
              <a:spcAft>
                <a:spcPts val="300"/>
              </a:spcAft>
              <a:buFont typeface="Arial" panose="020B0604020202020204" pitchFamily="34" charset="0"/>
              <a:buChar char="•"/>
            </a:pPr>
            <a:r>
              <a:rPr lang="en-US" sz="1800" dirty="0"/>
              <a:t>A defective Writing or Reading Passage Booklet or paper-based accommodation material (regular print, large print, OIPP, braille) is discovered.</a:t>
            </a:r>
          </a:p>
          <a:p>
            <a:pPr marL="342900" lvl="1" indent="-342900">
              <a:spcBef>
                <a:spcPts val="300"/>
              </a:spcBef>
              <a:spcAft>
                <a:spcPts val="300"/>
              </a:spcAft>
              <a:buFont typeface="Arial" panose="020B0604020202020204" pitchFamily="34" charset="0"/>
              <a:buChar char="•"/>
            </a:pPr>
            <a:r>
              <a:rPr lang="en-US" sz="1800" dirty="0"/>
              <a:t>A test administrator is concerned that a student is unable (e.g., too ill) to begin or finish the test.</a:t>
            </a:r>
          </a:p>
          <a:p>
            <a:pPr marL="342900" lvl="1" indent="-342900">
              <a:spcBef>
                <a:spcPts val="300"/>
              </a:spcBef>
              <a:spcAft>
                <a:spcPts val="300"/>
              </a:spcAft>
              <a:buFont typeface="Arial" panose="020B0604020202020204" pitchFamily="34" charset="0"/>
              <a:buChar char="•"/>
            </a:pPr>
            <a:r>
              <a:rPr lang="en-US" sz="1800" dirty="0"/>
              <a:t>A disruption occurs (e.g., a technical disruption, power outage, disruptive behavior).</a:t>
            </a:r>
          </a:p>
          <a:p>
            <a:pPr marL="342900" lvl="1" indent="-342900">
              <a:spcBef>
                <a:spcPts val="300"/>
              </a:spcBef>
              <a:spcAft>
                <a:spcPts val="300"/>
              </a:spcAft>
              <a:buFont typeface="Arial" panose="020B0604020202020204" pitchFamily="34" charset="0"/>
              <a:buChar char="•"/>
            </a:pPr>
            <a:r>
              <a:rPr lang="en-US" sz="1800" dirty="0"/>
              <a:t>For EOC and Retake administrations </a:t>
            </a:r>
            <a:r>
              <a:rPr lang="en-US" sz="1800" b="1" dirty="0"/>
              <a:t>only</a:t>
            </a:r>
            <a:r>
              <a:rPr lang="en-US" sz="1800" dirty="0"/>
              <a:t>, a student has not completed the test at the end of the allotted time and will need additional time to continue working.</a:t>
            </a:r>
          </a:p>
          <a:p>
            <a:pPr>
              <a:spcBef>
                <a:spcPts val="300"/>
              </a:spcBef>
              <a:spcAft>
                <a:spcPts val="300"/>
              </a:spcAft>
            </a:pPr>
            <a:endParaRPr lang="en-US" dirty="0"/>
          </a:p>
          <a:p>
            <a:pPr>
              <a:spcBef>
                <a:spcPts val="300"/>
              </a:spcBef>
              <a:spcAft>
                <a:spcPts val="300"/>
              </a:spcAft>
            </a:pPr>
            <a:endParaRPr lang="en-US" dirty="0"/>
          </a:p>
          <a:p>
            <a:pPr lvl="3">
              <a:spcBef>
                <a:spcPts val="300"/>
              </a:spcBef>
              <a:spcAft>
                <a:spcPts val="300"/>
              </a:spcAft>
            </a:pPr>
            <a:endParaRPr lang="en-US" sz="1200" dirty="0"/>
          </a:p>
          <a:p>
            <a:pPr>
              <a:spcBef>
                <a:spcPts val="300"/>
              </a:spcBef>
              <a:spcAft>
                <a:spcPts val="300"/>
              </a:spcAft>
            </a:pPr>
            <a:endParaRPr lang="en-US" sz="2400" dirty="0"/>
          </a:p>
          <a:p>
            <a:pPr>
              <a:spcBef>
                <a:spcPts val="300"/>
              </a:spcBef>
              <a:spcAft>
                <a:spcPts val="300"/>
              </a:spcAft>
            </a:pP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104</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256; NGSSS CBT TAM 42 </a:t>
            </a:r>
          </a:p>
        </p:txBody>
      </p:sp>
    </p:spTree>
    <p:extLst>
      <p:ext uri="{BB962C8B-B14F-4D97-AF65-F5344CB8AC3E}">
        <p14:creationId xmlns:p14="http://schemas.microsoft.com/office/powerpoint/2010/main" val="36282371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790291"/>
          </a:xfrm>
        </p:spPr>
        <p:txBody>
          <a:bodyPr>
            <a:noAutofit/>
          </a:bodyPr>
          <a:lstStyle/>
          <a:p>
            <a:pPr marL="0" indent="0">
              <a:lnSpc>
                <a:spcPct val="80000"/>
              </a:lnSpc>
              <a:spcBef>
                <a:spcPts val="600"/>
              </a:spcBef>
              <a:spcAft>
                <a:spcPts val="600"/>
              </a:spcAft>
              <a:buNone/>
            </a:pPr>
            <a:r>
              <a:rPr lang="en-US" sz="2800" b="1" dirty="0"/>
              <a:t>Train Test Administrators: After Testing Is Complete</a:t>
            </a:r>
          </a:p>
          <a:p>
            <a:r>
              <a:rPr lang="en-US" sz="2400" dirty="0"/>
              <a:t>Review school’s policy on appropriate procedures (Options A, B, or C), when students taking the </a:t>
            </a:r>
            <a:r>
              <a:rPr lang="en-US" sz="2400" dirty="0">
                <a:solidFill>
                  <a:srgbClr val="FF0000"/>
                </a:solidFill>
              </a:rPr>
              <a:t>FSA ELA Reading, or a Mathematics or EOC, or NGSSS EOC</a:t>
            </a:r>
            <a:r>
              <a:rPr lang="en-US" sz="2400" dirty="0"/>
              <a:t> complete testing. (Not applicable for Writing.) </a:t>
            </a:r>
          </a:p>
          <a:p>
            <a:r>
              <a:rPr lang="en-US" sz="2400" dirty="0"/>
              <a:t>Inform test administrators if students will be allowed to read after they have finished a session </a:t>
            </a:r>
            <a:r>
              <a:rPr lang="en-US" sz="2400" b="1" dirty="0"/>
              <a:t>and </a:t>
            </a:r>
            <a:r>
              <a:rPr lang="en-US" sz="2400" dirty="0"/>
              <a:t>their test materials (e.g., test tickets, reference sheets, work folders, and worksheets) have been collected. </a:t>
            </a:r>
          </a:p>
          <a:p>
            <a:r>
              <a:rPr lang="en-US" sz="2400" dirty="0"/>
              <a:t>While still in the testing room, students are </a:t>
            </a:r>
            <a:r>
              <a:rPr lang="en-US" sz="2400" b="1" dirty="0"/>
              <a:t>NOT </a:t>
            </a:r>
            <a:r>
              <a:rPr lang="en-US" sz="2400" dirty="0"/>
              <a:t>permitted to write or to use their computers or devices after they have finished a session, even after their test materials have been collected. </a:t>
            </a:r>
          </a:p>
          <a:p>
            <a:r>
              <a:rPr lang="en-US" sz="2400" b="1" dirty="0"/>
              <a:t>Test materials may not be returned to students once the materials have been collected.</a:t>
            </a:r>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105</a:t>
            </a:fld>
            <a:endParaRPr lang="en-US" dirty="0"/>
          </a:p>
        </p:txBody>
      </p:sp>
      <p:sp>
        <p:nvSpPr>
          <p:cNvPr id="5" name="TextBox 4"/>
          <p:cNvSpPr txBox="1"/>
          <p:nvPr/>
        </p:nvSpPr>
        <p:spPr>
          <a:xfrm>
            <a:off x="2438400" y="6542892"/>
            <a:ext cx="4724400" cy="338554"/>
          </a:xfrm>
          <a:prstGeom prst="rect">
            <a:avLst/>
          </a:prstGeom>
          <a:noFill/>
        </p:spPr>
        <p:txBody>
          <a:bodyPr wrap="square" rtlCol="0">
            <a:spAutoFit/>
          </a:bodyPr>
          <a:lstStyle/>
          <a:p>
            <a:r>
              <a:rPr lang="en-US" sz="1600" dirty="0"/>
              <a:t>FSA CBT TAM 30 and Scripts; NGSSS CBT TAM Scripts </a:t>
            </a:r>
          </a:p>
        </p:txBody>
      </p:sp>
    </p:spTree>
    <p:extLst>
      <p:ext uri="{BB962C8B-B14F-4D97-AF65-F5344CB8AC3E}">
        <p14:creationId xmlns:p14="http://schemas.microsoft.com/office/powerpoint/2010/main" val="15089780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School Assessment Coordinator</a:t>
            </a:r>
            <a:br>
              <a:rPr lang="en-US" sz="3600" dirty="0"/>
            </a:br>
            <a:r>
              <a:rPr lang="en-US" sz="3600" dirty="0"/>
              <a:t>Before Testing</a:t>
            </a:r>
          </a:p>
        </p:txBody>
      </p:sp>
      <p:sp>
        <p:nvSpPr>
          <p:cNvPr id="3" name="Content Placeholder 2"/>
          <p:cNvSpPr>
            <a:spLocks noGrp="1"/>
          </p:cNvSpPr>
          <p:nvPr>
            <p:ph idx="1"/>
          </p:nvPr>
        </p:nvSpPr>
        <p:spPr>
          <a:xfrm>
            <a:off x="228600" y="1752601"/>
            <a:ext cx="8737092" cy="4876799"/>
          </a:xfrm>
        </p:spPr>
        <p:txBody>
          <a:bodyPr>
            <a:noAutofit/>
          </a:bodyPr>
          <a:lstStyle/>
          <a:p>
            <a:pPr marL="0" indent="0">
              <a:lnSpc>
                <a:spcPct val="80000"/>
              </a:lnSpc>
              <a:spcBef>
                <a:spcPts val="600"/>
              </a:spcBef>
              <a:spcAft>
                <a:spcPts val="600"/>
              </a:spcAft>
              <a:buNone/>
            </a:pPr>
            <a:r>
              <a:rPr lang="en-US" sz="2600" b="1" dirty="0"/>
              <a:t>Arrange FSA CBT Practice Test Sessions</a:t>
            </a:r>
          </a:p>
          <a:p>
            <a:pPr>
              <a:spcBef>
                <a:spcPts val="300"/>
              </a:spcBef>
              <a:spcAft>
                <a:spcPts val="300"/>
              </a:spcAft>
            </a:pPr>
            <a:r>
              <a:rPr lang="en-US" sz="2200" dirty="0"/>
              <a:t>CBT students are required to participate in a practice-test session prior to testing.</a:t>
            </a:r>
          </a:p>
          <a:p>
            <a:pPr lvl="1">
              <a:spcBef>
                <a:spcPts val="300"/>
              </a:spcBef>
              <a:spcAft>
                <a:spcPts val="300"/>
              </a:spcAft>
            </a:pPr>
            <a:r>
              <a:rPr lang="en-US" sz="2200" dirty="0"/>
              <a:t>Session in TA Training Site – secure browser</a:t>
            </a:r>
          </a:p>
          <a:p>
            <a:pPr lvl="1">
              <a:spcBef>
                <a:spcPts val="300"/>
              </a:spcBef>
              <a:spcAft>
                <a:spcPts val="300"/>
              </a:spcAft>
            </a:pPr>
            <a:r>
              <a:rPr lang="en-US" sz="2200" dirty="0"/>
              <a:t>Guest users – any supported browser</a:t>
            </a:r>
          </a:p>
          <a:p>
            <a:pPr>
              <a:spcBef>
                <a:spcPts val="300"/>
              </a:spcBef>
              <a:spcAft>
                <a:spcPts val="300"/>
              </a:spcAft>
            </a:pPr>
            <a:r>
              <a:rPr lang="en-US" sz="2200" dirty="0"/>
              <a:t>Students with CBT accommodations must use the appropriate accommodated practice test.</a:t>
            </a:r>
          </a:p>
          <a:p>
            <a:pPr lvl="1">
              <a:spcBef>
                <a:spcPts val="300"/>
              </a:spcBef>
              <a:spcAft>
                <a:spcPts val="300"/>
              </a:spcAft>
            </a:pPr>
            <a:r>
              <a:rPr lang="en-US" sz="2200" dirty="0"/>
              <a:t>Text-to-speech – secure browser  </a:t>
            </a:r>
          </a:p>
          <a:p>
            <a:pPr>
              <a:spcBef>
                <a:spcPts val="300"/>
              </a:spcBef>
              <a:spcAft>
                <a:spcPts val="300"/>
              </a:spcAft>
            </a:pPr>
            <a:r>
              <a:rPr lang="en-US" sz="2200" dirty="0"/>
              <a:t>CBT Practice Test Scripts are located under the Scripts tab in FSA Resources.</a:t>
            </a:r>
          </a:p>
          <a:p>
            <a:pPr>
              <a:spcBef>
                <a:spcPts val="300"/>
              </a:spcBef>
              <a:spcAft>
                <a:spcPts val="300"/>
              </a:spcAft>
            </a:pPr>
            <a:r>
              <a:rPr lang="en-US" sz="2200" dirty="0"/>
              <a:t>Students retaking an assessment who previously completed this requirement for the test they will take (EOC or Retake) are not required to participate in another practice test.</a:t>
            </a:r>
          </a:p>
          <a:p>
            <a:pPr>
              <a:spcBef>
                <a:spcPts val="300"/>
              </a:spcBef>
              <a:spcAft>
                <a:spcPts val="300"/>
              </a:spcAft>
            </a:pPr>
            <a:r>
              <a:rPr lang="en-US" sz="2200" b="1" dirty="0"/>
              <a:t>Students should practice on the type of computer or device they will use for testing (e.g., PC, tablet, laptop).</a:t>
            </a:r>
          </a:p>
          <a:p>
            <a:pPr>
              <a:lnSpc>
                <a:spcPct val="80000"/>
              </a:lnSpc>
              <a:spcBef>
                <a:spcPts val="300"/>
              </a:spcBef>
              <a:spcAft>
                <a:spcPts val="300"/>
              </a:spcAft>
            </a:pP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106</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257</a:t>
            </a:r>
          </a:p>
        </p:txBody>
      </p:sp>
    </p:spTree>
    <p:extLst>
      <p:ext uri="{BB962C8B-B14F-4D97-AF65-F5344CB8AC3E}">
        <p14:creationId xmlns:p14="http://schemas.microsoft.com/office/powerpoint/2010/main" val="11522373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a:t>
            </a:r>
            <a:br>
              <a:rPr lang="en-US" dirty="0"/>
            </a:br>
            <a:r>
              <a:rPr lang="en-US" dirty="0"/>
              <a:t>Before Testing</a:t>
            </a:r>
            <a:endParaRPr lang="en-US" dirty="0">
              <a:solidFill>
                <a:schemeClr val="bg1"/>
              </a:solidFill>
            </a:endParaRPr>
          </a:p>
        </p:txBody>
      </p:sp>
      <p:sp>
        <p:nvSpPr>
          <p:cNvPr id="3" name="Content Placeholder 2"/>
          <p:cNvSpPr>
            <a:spLocks noGrp="1"/>
          </p:cNvSpPr>
          <p:nvPr>
            <p:ph idx="1"/>
          </p:nvPr>
        </p:nvSpPr>
        <p:spPr>
          <a:xfrm>
            <a:off x="228600" y="1676400"/>
            <a:ext cx="8686800" cy="4800599"/>
          </a:xfrm>
        </p:spPr>
        <p:txBody>
          <a:bodyPr/>
          <a:lstStyle/>
          <a:p>
            <a:pPr marL="0" indent="0">
              <a:buNone/>
              <a:defRPr/>
            </a:pPr>
            <a:r>
              <a:rPr lang="en-US" sz="2600" b="1" dirty="0"/>
              <a:t>Arrange NGSSS CBT </a:t>
            </a:r>
            <a:r>
              <a:rPr lang="en-US" sz="2600" b="1" dirty="0">
                <a:solidFill>
                  <a:srgbClr val="000000"/>
                </a:solidFill>
              </a:rPr>
              <a:t>Practice Test (ePAT) Sessions</a:t>
            </a:r>
          </a:p>
          <a:p>
            <a:pPr>
              <a:spcBef>
                <a:spcPts val="300"/>
              </a:spcBef>
              <a:spcAft>
                <a:spcPts val="300"/>
              </a:spcAft>
              <a:defRPr/>
            </a:pPr>
            <a:r>
              <a:rPr lang="en-US" sz="2300" dirty="0">
                <a:solidFill>
                  <a:srgbClr val="000000"/>
                </a:solidFill>
              </a:rPr>
              <a:t>All students who will participate in this administration </a:t>
            </a:r>
            <a:r>
              <a:rPr lang="en-US" sz="2300" b="1" u="sng" dirty="0">
                <a:solidFill>
                  <a:srgbClr val="000000"/>
                </a:solidFill>
              </a:rPr>
              <a:t>MUST</a:t>
            </a:r>
            <a:r>
              <a:rPr lang="en-US" sz="2300" b="1" dirty="0">
                <a:solidFill>
                  <a:srgbClr val="000000"/>
                </a:solidFill>
              </a:rPr>
              <a:t> </a:t>
            </a:r>
            <a:r>
              <a:rPr lang="en-US" sz="2300" dirty="0">
                <a:solidFill>
                  <a:srgbClr val="000000"/>
                </a:solidFill>
              </a:rPr>
              <a:t>participate in a practice test conducted at their school unless students previously took a TestNav 8 practice test for the subject test they are scheduled to take this school year. </a:t>
            </a:r>
          </a:p>
          <a:p>
            <a:pPr>
              <a:spcBef>
                <a:spcPts val="300"/>
              </a:spcBef>
              <a:spcAft>
                <a:spcPts val="300"/>
              </a:spcAft>
              <a:defRPr/>
            </a:pPr>
            <a:r>
              <a:rPr lang="en-US" sz="2300" dirty="0">
                <a:solidFill>
                  <a:srgbClr val="000000"/>
                </a:solidFill>
              </a:rPr>
              <a:t>Students who will test using accommodated computer-based forms (text-to-speech, masking) must practice using the accommodated practice test. </a:t>
            </a:r>
          </a:p>
          <a:p>
            <a:pPr eaLnBrk="1" hangingPunct="1">
              <a:spcBef>
                <a:spcPts val="300"/>
              </a:spcBef>
              <a:spcAft>
                <a:spcPts val="300"/>
              </a:spcAft>
              <a:defRPr/>
            </a:pPr>
            <a:r>
              <a:rPr lang="en-US" sz="2300" dirty="0">
                <a:solidFill>
                  <a:srgbClr val="000000"/>
                </a:solidFill>
              </a:rPr>
              <a:t>The practice tests contain sample test items to prepare students for each assessment. They will help familiarize your students with the CBT tools, including the TestNav Calculator tool and reference sheet, and the process for responding to items in TestNav.</a:t>
            </a:r>
          </a:p>
          <a:p>
            <a:pPr>
              <a:spcBef>
                <a:spcPts val="300"/>
              </a:spcBef>
              <a:spcAft>
                <a:spcPts val="300"/>
              </a:spcAft>
              <a:defRPr/>
            </a:pPr>
            <a:r>
              <a:rPr lang="en-US" sz="2300" dirty="0">
                <a:solidFill>
                  <a:srgbClr val="000000"/>
                </a:solidFill>
              </a:rPr>
              <a:t>For each practice test, you will need the appropriate practice test script available at </a:t>
            </a:r>
            <a:r>
              <a:rPr lang="en-US" sz="2300" dirty="0">
                <a:solidFill>
                  <a:srgbClr val="000000"/>
                </a:solidFill>
                <a:hlinkClick r:id="rId3"/>
              </a:rPr>
              <a:t>http://avocet.pearson.com/FL/Home</a:t>
            </a:r>
            <a:r>
              <a:rPr lang="en-US" sz="2300" dirty="0">
                <a:solidFill>
                  <a:srgbClr val="000000"/>
                </a:solidFill>
              </a:rPr>
              <a:t>. </a:t>
            </a:r>
          </a:p>
          <a:p>
            <a:pPr eaLnBrk="1" hangingPunct="1">
              <a:spcBef>
                <a:spcPts val="300"/>
              </a:spcBef>
              <a:spcAft>
                <a:spcPts val="300"/>
              </a:spcAft>
              <a:defRPr/>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107</a:t>
            </a:fld>
            <a:endParaRPr lang="en-US" dirty="0"/>
          </a:p>
        </p:txBody>
      </p:sp>
      <p:sp>
        <p:nvSpPr>
          <p:cNvPr id="5" name="TextBox 4"/>
          <p:cNvSpPr txBox="1"/>
          <p:nvPr/>
        </p:nvSpPr>
        <p:spPr>
          <a:xfrm>
            <a:off x="2971800" y="6542892"/>
            <a:ext cx="3657600" cy="338554"/>
          </a:xfrm>
          <a:prstGeom prst="rect">
            <a:avLst/>
          </a:prstGeom>
          <a:noFill/>
        </p:spPr>
        <p:txBody>
          <a:bodyPr wrap="square" rtlCol="0">
            <a:spAutoFit/>
          </a:bodyPr>
          <a:lstStyle/>
          <a:p>
            <a:r>
              <a:rPr lang="en-US" sz="1600" dirty="0"/>
              <a:t>NGSSS CBT TAM 43 </a:t>
            </a:r>
          </a:p>
        </p:txBody>
      </p:sp>
    </p:spTree>
    <p:extLst>
      <p:ext uri="{BB962C8B-B14F-4D97-AF65-F5344CB8AC3E}">
        <p14:creationId xmlns:p14="http://schemas.microsoft.com/office/powerpoint/2010/main" val="13184109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228600" y="1752601"/>
            <a:ext cx="8737092" cy="4876799"/>
          </a:xfrm>
        </p:spPr>
        <p:txBody>
          <a:bodyPr>
            <a:noAutofit/>
          </a:bodyPr>
          <a:lstStyle/>
          <a:p>
            <a:pPr marL="0" indent="0">
              <a:lnSpc>
                <a:spcPct val="80000"/>
              </a:lnSpc>
              <a:spcBef>
                <a:spcPts val="600"/>
              </a:spcBef>
              <a:spcAft>
                <a:spcPts val="600"/>
              </a:spcAft>
              <a:buNone/>
            </a:pPr>
            <a:r>
              <a:rPr lang="en-US" sz="2800" b="1" dirty="0"/>
              <a:t>Arrange FSA PBT Accommodations Practice Test Sessions  </a:t>
            </a:r>
          </a:p>
          <a:p>
            <a:pPr>
              <a:spcBef>
                <a:spcPts val="300"/>
              </a:spcBef>
              <a:spcAft>
                <a:spcPts val="300"/>
              </a:spcAft>
            </a:pPr>
            <a:r>
              <a:rPr lang="en-US" sz="2000" dirty="0"/>
              <a:t>Students who will take an FSA ELA Reading or Mathematics </a:t>
            </a:r>
            <a:r>
              <a:rPr lang="en-US" sz="2000" b="1" dirty="0"/>
              <a:t>paper-based test </a:t>
            </a:r>
            <a:r>
              <a:rPr lang="en-US" sz="2000" dirty="0"/>
              <a:t>are required to participate in a PBT Test Item Practice Session.</a:t>
            </a:r>
          </a:p>
          <a:p>
            <a:pPr>
              <a:spcBef>
                <a:spcPts val="300"/>
              </a:spcBef>
              <a:spcAft>
                <a:spcPts val="300"/>
              </a:spcAft>
            </a:pPr>
            <a:r>
              <a:rPr lang="en-US" sz="2000" dirty="0"/>
              <a:t>Directions for Completing Test Items and Scripts for the following grade-level/subject tests are on the FSA Portal under the ELA/Mathematics tab in FSA Resources:</a:t>
            </a:r>
          </a:p>
          <a:p>
            <a:pPr lvl="1">
              <a:spcBef>
                <a:spcPts val="300"/>
              </a:spcBef>
              <a:spcAft>
                <a:spcPts val="300"/>
              </a:spcAft>
            </a:pPr>
            <a:r>
              <a:rPr lang="en-US" sz="2000" dirty="0"/>
              <a:t>Grade 3 FSA ELA Reading</a:t>
            </a:r>
          </a:p>
          <a:p>
            <a:pPr lvl="1">
              <a:spcBef>
                <a:spcPts val="300"/>
              </a:spcBef>
              <a:spcAft>
                <a:spcPts val="300"/>
              </a:spcAft>
            </a:pPr>
            <a:r>
              <a:rPr lang="en-US" sz="2000" dirty="0"/>
              <a:t>Grades 4–10 Reading PBT Accommodations</a:t>
            </a:r>
          </a:p>
          <a:p>
            <a:pPr lvl="1">
              <a:spcBef>
                <a:spcPts val="300"/>
              </a:spcBef>
              <a:spcAft>
                <a:spcPts val="300"/>
              </a:spcAft>
            </a:pPr>
            <a:r>
              <a:rPr lang="en-US" sz="2000" dirty="0"/>
              <a:t>Grades 3–8 Mathematics PBT Accommodations</a:t>
            </a:r>
          </a:p>
          <a:p>
            <a:pPr>
              <a:spcBef>
                <a:spcPts val="300"/>
              </a:spcBef>
              <a:spcAft>
                <a:spcPts val="300"/>
              </a:spcAft>
            </a:pPr>
            <a:r>
              <a:rPr lang="en-US" sz="2000" dirty="0"/>
              <a:t>Students taking PBT </a:t>
            </a:r>
            <a:r>
              <a:rPr lang="en-US" sz="2000" b="1" dirty="0"/>
              <a:t>ELA Writing </a:t>
            </a:r>
            <a:r>
              <a:rPr lang="en-US" sz="2000" dirty="0"/>
              <a:t>are not required to take a practice test, but are strongly encouraged to do so to become familiar with the amount of space they will have for their responses.</a:t>
            </a:r>
          </a:p>
          <a:p>
            <a:pPr>
              <a:spcBef>
                <a:spcPts val="300"/>
              </a:spcBef>
              <a:spcAft>
                <a:spcPts val="300"/>
              </a:spcAft>
            </a:pPr>
            <a:r>
              <a:rPr lang="en-US" sz="2000" u="sng" dirty="0"/>
              <a:t>Note</a:t>
            </a:r>
            <a:r>
              <a:rPr lang="en-US" sz="2000" dirty="0"/>
              <a:t>:  Eligible students with a braille or large print accommodation should participate in a practice test session using the appropriate accommodated practice test. LP and Braille practice materials will be delivered to schools in early February.</a:t>
            </a:r>
          </a:p>
          <a:p>
            <a:pPr marL="0" indent="0">
              <a:lnSpc>
                <a:spcPct val="80000"/>
              </a:lnSpc>
              <a:spcBef>
                <a:spcPts val="300"/>
              </a:spcBef>
              <a:spcAft>
                <a:spcPts val="300"/>
              </a:spcAft>
              <a:buNone/>
            </a:pPr>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108</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PBT TAM 4</a:t>
            </a:r>
          </a:p>
        </p:txBody>
      </p:sp>
    </p:spTree>
    <p:extLst>
      <p:ext uri="{BB962C8B-B14F-4D97-AF65-F5344CB8AC3E}">
        <p14:creationId xmlns:p14="http://schemas.microsoft.com/office/powerpoint/2010/main" val="28885002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228600" y="1752601"/>
            <a:ext cx="8737092" cy="4876799"/>
          </a:xfrm>
        </p:spPr>
        <p:txBody>
          <a:bodyPr>
            <a:noAutofit/>
          </a:bodyPr>
          <a:lstStyle/>
          <a:p>
            <a:pPr marL="0" indent="0">
              <a:lnSpc>
                <a:spcPct val="80000"/>
              </a:lnSpc>
              <a:spcBef>
                <a:spcPts val="600"/>
              </a:spcBef>
              <a:spcAft>
                <a:spcPts val="600"/>
              </a:spcAft>
              <a:buNone/>
            </a:pPr>
            <a:r>
              <a:rPr lang="en-US" sz="2800" b="1" dirty="0"/>
              <a:t>NGSSS EOC PBT Practice Test Sessions </a:t>
            </a:r>
          </a:p>
          <a:p>
            <a:pPr>
              <a:spcBef>
                <a:spcPts val="300"/>
              </a:spcBef>
              <a:spcAft>
                <a:spcPts val="300"/>
              </a:spcAft>
            </a:pPr>
            <a:r>
              <a:rPr lang="en-US" sz="2200" dirty="0"/>
              <a:t>Sample questions are developed by FDOE to assist teachers in preparing students for the paper-based NGSSS EOCs.  Schools are encouraged to use sample questions to familiarize students with the test format. </a:t>
            </a:r>
          </a:p>
          <a:p>
            <a:pPr>
              <a:spcBef>
                <a:spcPts val="300"/>
              </a:spcBef>
              <a:spcAft>
                <a:spcPts val="300"/>
              </a:spcAft>
            </a:pPr>
            <a:r>
              <a:rPr lang="en-US" sz="2200" dirty="0"/>
              <a:t>Sample questions and answer keys can be accessed online at </a:t>
            </a:r>
            <a:r>
              <a:rPr lang="en-US" sz="2200" dirty="0">
                <a:hlinkClick r:id="rId3"/>
              </a:rPr>
              <a:t>http://www.fldoe.org/accountability/assessments/k-12-student-assessment/end-of-course-eoc-assessments/</a:t>
            </a:r>
            <a:r>
              <a:rPr lang="en-US" sz="2200" dirty="0"/>
              <a:t>. </a:t>
            </a:r>
          </a:p>
          <a:p>
            <a:pPr lvl="1">
              <a:spcBef>
                <a:spcPts val="300"/>
              </a:spcBef>
              <a:spcAft>
                <a:spcPts val="300"/>
              </a:spcAft>
            </a:pPr>
            <a:r>
              <a:rPr lang="en-US" sz="2200" dirty="0"/>
              <a:t>Algebra 1 Retake EOC  </a:t>
            </a:r>
          </a:p>
          <a:p>
            <a:pPr lvl="1">
              <a:spcBef>
                <a:spcPts val="300"/>
              </a:spcBef>
              <a:spcAft>
                <a:spcPts val="300"/>
              </a:spcAft>
            </a:pPr>
            <a:r>
              <a:rPr lang="en-US" sz="2200" dirty="0"/>
              <a:t>Biology 1 EOC  </a:t>
            </a:r>
          </a:p>
          <a:p>
            <a:pPr lvl="1">
              <a:spcBef>
                <a:spcPts val="300"/>
              </a:spcBef>
              <a:spcAft>
                <a:spcPts val="300"/>
              </a:spcAft>
            </a:pPr>
            <a:r>
              <a:rPr lang="en-US" sz="2200" dirty="0"/>
              <a:t>Civics EOC    </a:t>
            </a:r>
          </a:p>
          <a:p>
            <a:pPr lvl="1">
              <a:spcBef>
                <a:spcPts val="300"/>
              </a:spcBef>
              <a:spcAft>
                <a:spcPts val="300"/>
              </a:spcAft>
            </a:pPr>
            <a:r>
              <a:rPr lang="en-US" sz="2200" dirty="0"/>
              <a:t>U.S. History EOC  </a:t>
            </a:r>
          </a:p>
          <a:p>
            <a:pPr>
              <a:spcBef>
                <a:spcPts val="300"/>
              </a:spcBef>
              <a:spcAft>
                <a:spcPts val="300"/>
              </a:spcAft>
            </a:pPr>
            <a:r>
              <a:rPr lang="en-US" sz="2200" dirty="0"/>
              <a:t>Teachers should instruct students that they can access the materials themselves at any time as they prepare for testing.</a:t>
            </a:r>
          </a:p>
          <a:p>
            <a:pPr>
              <a:spcBef>
                <a:spcPts val="300"/>
              </a:spcBef>
              <a:spcAft>
                <a:spcPts val="300"/>
              </a:spcAft>
            </a:pPr>
            <a:r>
              <a:rPr lang="en-US" sz="2200" dirty="0"/>
              <a:t>Students are </a:t>
            </a:r>
            <a:r>
              <a:rPr lang="en-US" sz="2200" u="sng" dirty="0"/>
              <a:t>NOT</a:t>
            </a:r>
            <a:r>
              <a:rPr lang="en-US" sz="2200" dirty="0"/>
              <a:t> required to participate in an NGSSS PBT practice test.</a:t>
            </a:r>
          </a:p>
          <a:p>
            <a:endParaRPr lang="en-US" sz="2000" dirty="0"/>
          </a:p>
          <a:p>
            <a:pPr marL="0" indent="0">
              <a:lnSpc>
                <a:spcPct val="80000"/>
              </a:lnSpc>
              <a:spcBef>
                <a:spcPts val="600"/>
              </a:spcBef>
              <a:spcAft>
                <a:spcPts val="600"/>
              </a:spcAft>
              <a:buNone/>
            </a:pPr>
            <a:endParaRPr lang="en-US" sz="28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109</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NGSSS CBT TAM 43-44 </a:t>
            </a:r>
          </a:p>
        </p:txBody>
      </p:sp>
    </p:spTree>
    <p:extLst>
      <p:ext uri="{BB962C8B-B14F-4D97-AF65-F5344CB8AC3E}">
        <p14:creationId xmlns:p14="http://schemas.microsoft.com/office/powerpoint/2010/main" val="6939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3" name="Content Placeholder 2"/>
          <p:cNvSpPr>
            <a:spLocks noGrp="1"/>
          </p:cNvSpPr>
          <p:nvPr>
            <p:ph idx="1"/>
          </p:nvPr>
        </p:nvSpPr>
        <p:spPr>
          <a:xfrm>
            <a:off x="685800" y="2209800"/>
            <a:ext cx="8124824" cy="4648199"/>
          </a:xfrm>
        </p:spPr>
        <p:txBody>
          <a:bodyPr/>
          <a:lstStyle/>
          <a:p>
            <a:pPr marL="0" indent="0">
              <a:buNone/>
            </a:pPr>
            <a:r>
              <a:rPr lang="en-US" sz="2800" b="1" dirty="0"/>
              <a:t>FSA ELA Writing</a:t>
            </a:r>
          </a:p>
          <a:p>
            <a:pPr marL="0" indent="0">
              <a:buNone/>
            </a:pPr>
            <a:r>
              <a:rPr lang="en-US" sz="2400" dirty="0"/>
              <a:t>All FSA ELA Writing assessments are administered in one 120-minute session.</a:t>
            </a:r>
          </a:p>
          <a:p>
            <a:pPr marL="0" indent="0">
              <a:buNone/>
            </a:pPr>
            <a:endParaRPr lang="en-US" sz="1500" dirty="0"/>
          </a:p>
          <a:p>
            <a:pPr marL="0" indent="0">
              <a:buNone/>
            </a:pPr>
            <a:endParaRPr lang="en-US" sz="1800" dirty="0"/>
          </a:p>
          <a:p>
            <a:pPr marL="0" indent="0">
              <a:buNone/>
            </a:pPr>
            <a:r>
              <a:rPr lang="en-US" sz="2000" dirty="0">
                <a:solidFill>
                  <a:srgbClr val="FF0000"/>
                </a:solidFill>
              </a:rPr>
              <a:t>For the </a:t>
            </a:r>
            <a:r>
              <a:rPr lang="en-US" sz="2000" b="1" dirty="0">
                <a:solidFill>
                  <a:srgbClr val="FF0000"/>
                </a:solidFill>
              </a:rPr>
              <a:t>FSA ELA Writing Retake sessions</a:t>
            </a:r>
            <a:r>
              <a:rPr lang="en-US" sz="2000" dirty="0">
                <a:solidFill>
                  <a:srgbClr val="FF0000"/>
                </a:solidFill>
              </a:rPr>
              <a:t>, any student who has not completed the session by the end of the allotted time may continue working; however, </a:t>
            </a:r>
            <a:r>
              <a:rPr lang="en-US" sz="2000" b="1" dirty="0">
                <a:solidFill>
                  <a:srgbClr val="FF0000"/>
                </a:solidFill>
              </a:rPr>
              <a:t>each session may last no longer than half the length of a typical school day.  </a:t>
            </a:r>
          </a:p>
          <a:p>
            <a:pPr marL="0" indent="0">
              <a:buNone/>
            </a:pPr>
            <a:r>
              <a:rPr lang="en-US" sz="2000" b="1" dirty="0"/>
              <a:t>ELA Writing scripts </a:t>
            </a:r>
            <a:r>
              <a:rPr lang="en-US" sz="2000" dirty="0"/>
              <a:t>now contain a scheduled stretch break at 60 minutes. Ensure you provide test administrators with the amount of time allowed for the stretch break and procedures for securing the environment during the break (e.g., monitors turned off).</a:t>
            </a:r>
          </a:p>
          <a:p>
            <a:pPr marL="0" indent="0">
              <a:buNone/>
            </a:pP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t>11</a:t>
            </a:fld>
            <a:endParaRPr lang="en-US" dirty="0"/>
          </a:p>
        </p:txBody>
      </p:sp>
      <p:sp>
        <p:nvSpPr>
          <p:cNvPr id="8" name="Content Placeholder 2"/>
          <p:cNvSpPr txBox="1">
            <a:spLocks/>
          </p:cNvSpPr>
          <p:nvPr/>
        </p:nvSpPr>
        <p:spPr>
          <a:xfrm>
            <a:off x="304800" y="16764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Session Lengths by Grade Level and Subject</a:t>
            </a:r>
            <a:endParaRPr lang="en-US" sz="2800" dirty="0"/>
          </a:p>
          <a:p>
            <a:pPr marL="0" indent="0">
              <a:buFont typeface="Arial" panose="020B0604020202020204" pitchFamily="34" charset="0"/>
              <a:buNone/>
            </a:pPr>
            <a:endParaRPr lang="en-US" sz="2800" dirty="0"/>
          </a:p>
        </p:txBody>
      </p:sp>
      <p:pic>
        <p:nvPicPr>
          <p:cNvPr id="5" name="Picture 4"/>
          <p:cNvPicPr>
            <a:picLocks noChangeAspect="1"/>
          </p:cNvPicPr>
          <p:nvPr/>
        </p:nvPicPr>
        <p:blipFill>
          <a:blip r:embed="rId3"/>
          <a:stretch>
            <a:fillRect/>
          </a:stretch>
        </p:blipFill>
        <p:spPr>
          <a:xfrm>
            <a:off x="294670" y="3393004"/>
            <a:ext cx="8582025" cy="704850"/>
          </a:xfrm>
          <a:prstGeom prst="rect">
            <a:avLst/>
          </a:prstGeom>
        </p:spPr>
      </p:pic>
      <p:pic>
        <p:nvPicPr>
          <p:cNvPr id="9" name="Picture 8" descr="File:New icon shiny badge.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0200"/>
            <a:ext cx="685800" cy="685800"/>
          </a:xfrm>
          <a:prstGeom prst="rect">
            <a:avLst/>
          </a:prstGeom>
        </p:spPr>
      </p:pic>
      <p:sp>
        <p:nvSpPr>
          <p:cNvPr id="10" name="TextBox 9"/>
          <p:cNvSpPr txBox="1"/>
          <p:nvPr/>
        </p:nvSpPr>
        <p:spPr>
          <a:xfrm>
            <a:off x="3810000" y="6553200"/>
            <a:ext cx="2057400" cy="338554"/>
          </a:xfrm>
          <a:prstGeom prst="rect">
            <a:avLst/>
          </a:prstGeom>
          <a:noFill/>
        </p:spPr>
        <p:txBody>
          <a:bodyPr wrap="square" rtlCol="0">
            <a:spAutoFit/>
          </a:bodyPr>
          <a:lstStyle/>
          <a:p>
            <a:r>
              <a:rPr lang="en-US" sz="1600" dirty="0"/>
              <a:t>FSA CBT TAM</a:t>
            </a:r>
            <a:r>
              <a:rPr lang="en-US" sz="1600" i="1" dirty="0"/>
              <a:t> i</a:t>
            </a:r>
          </a:p>
        </p:txBody>
      </p:sp>
    </p:spTree>
    <p:extLst>
      <p:ext uri="{BB962C8B-B14F-4D97-AF65-F5344CB8AC3E}">
        <p14:creationId xmlns:p14="http://schemas.microsoft.com/office/powerpoint/2010/main" val="33435954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During Testing</a:t>
            </a:r>
          </a:p>
        </p:txBody>
      </p:sp>
      <p:sp>
        <p:nvSpPr>
          <p:cNvPr id="3" name="Content Placeholder 2"/>
          <p:cNvSpPr>
            <a:spLocks noGrp="1"/>
          </p:cNvSpPr>
          <p:nvPr>
            <p:ph idx="1"/>
          </p:nvPr>
        </p:nvSpPr>
        <p:spPr>
          <a:xfrm>
            <a:off x="152400" y="1676400"/>
            <a:ext cx="8737092" cy="4800600"/>
          </a:xfrm>
        </p:spPr>
        <p:txBody>
          <a:bodyPr>
            <a:noAutofit/>
          </a:bodyPr>
          <a:lstStyle/>
          <a:p>
            <a:pPr marL="0" indent="0">
              <a:lnSpc>
                <a:spcPct val="80000"/>
              </a:lnSpc>
              <a:spcBef>
                <a:spcPts val="300"/>
              </a:spcBef>
              <a:spcAft>
                <a:spcPts val="300"/>
              </a:spcAft>
              <a:buNone/>
            </a:pPr>
            <a:r>
              <a:rPr lang="en-US" sz="2600" b="1" dirty="0"/>
              <a:t>Distribute Test Materials (FSA)</a:t>
            </a:r>
          </a:p>
          <a:p>
            <a:pPr>
              <a:spcBef>
                <a:spcPts val="300"/>
              </a:spcBef>
              <a:spcAft>
                <a:spcPts val="300"/>
              </a:spcAft>
            </a:pPr>
            <a:r>
              <a:rPr lang="en-US" sz="2000" dirty="0"/>
              <a:t>On each day of testing, you are responsible for providing each test administrator with the following </a:t>
            </a:r>
            <a:r>
              <a:rPr lang="en-US" sz="2000" b="1" dirty="0">
                <a:solidFill>
                  <a:srgbClr val="FF0000"/>
                </a:solidFill>
              </a:rPr>
              <a:t>FSA test materials </a:t>
            </a:r>
            <a:r>
              <a:rPr lang="en-US" sz="2000" dirty="0"/>
              <a:t>before testing begins, </a:t>
            </a:r>
            <a:r>
              <a:rPr lang="en-US" sz="2000" u="sng" dirty="0"/>
              <a:t>as applicable</a:t>
            </a:r>
            <a:r>
              <a:rPr lang="en-US" sz="2000" dirty="0"/>
              <a:t>: </a:t>
            </a:r>
          </a:p>
          <a:p>
            <a:pPr lvl="1">
              <a:spcBef>
                <a:spcPts val="300"/>
              </a:spcBef>
              <a:spcAft>
                <a:spcPts val="300"/>
              </a:spcAft>
            </a:pPr>
            <a:r>
              <a:rPr lang="en-US" sz="2000" dirty="0"/>
              <a:t>Test tickets </a:t>
            </a:r>
          </a:p>
          <a:p>
            <a:pPr lvl="1">
              <a:spcBef>
                <a:spcPts val="300"/>
              </a:spcBef>
              <a:spcAft>
                <a:spcPts val="300"/>
              </a:spcAft>
            </a:pPr>
            <a:r>
              <a:rPr lang="en-US" sz="2000" dirty="0"/>
              <a:t>PBT Accommodations (regular print, large print, OIPP, braille)</a:t>
            </a:r>
          </a:p>
          <a:p>
            <a:pPr lvl="1">
              <a:spcBef>
                <a:spcPts val="300"/>
              </a:spcBef>
              <a:spcAft>
                <a:spcPts val="300"/>
              </a:spcAft>
            </a:pPr>
            <a:r>
              <a:rPr lang="en-US" sz="2000" dirty="0"/>
              <a:t>Test group code (PBT accommodations only)</a:t>
            </a:r>
          </a:p>
          <a:p>
            <a:pPr lvl="1">
              <a:spcBef>
                <a:spcPts val="300"/>
              </a:spcBef>
              <a:spcAft>
                <a:spcPts val="300"/>
              </a:spcAft>
            </a:pPr>
            <a:r>
              <a:rPr lang="en-US" sz="2000" dirty="0"/>
              <a:t>CBT Work folders or CBT Worksheets </a:t>
            </a:r>
          </a:p>
          <a:p>
            <a:pPr lvl="1">
              <a:spcBef>
                <a:spcPts val="300"/>
              </a:spcBef>
              <a:spcAft>
                <a:spcPts val="300"/>
              </a:spcAft>
            </a:pPr>
            <a:r>
              <a:rPr lang="en-US" sz="2000" dirty="0"/>
              <a:t>Writing/Reading Passage Booklets </a:t>
            </a:r>
          </a:p>
          <a:p>
            <a:pPr lvl="1">
              <a:spcBef>
                <a:spcPts val="300"/>
              </a:spcBef>
              <a:spcAft>
                <a:spcPts val="300"/>
              </a:spcAft>
            </a:pPr>
            <a:r>
              <a:rPr lang="en-US" sz="2000" dirty="0"/>
              <a:t>Planning sheets </a:t>
            </a:r>
          </a:p>
          <a:p>
            <a:pPr lvl="1">
              <a:spcBef>
                <a:spcPts val="300"/>
              </a:spcBef>
              <a:spcAft>
                <a:spcPts val="300"/>
              </a:spcAft>
            </a:pPr>
            <a:r>
              <a:rPr lang="en-US" sz="2000" dirty="0"/>
              <a:t>Reference Sheets (Grades 4–8 Mathematics and EOC </a:t>
            </a:r>
            <a:r>
              <a:rPr lang="en-US" sz="2000" b="1" dirty="0"/>
              <a:t>only</a:t>
            </a:r>
            <a:r>
              <a:rPr lang="en-US" sz="2000" dirty="0"/>
              <a:t>) </a:t>
            </a:r>
          </a:p>
          <a:p>
            <a:pPr lvl="1">
              <a:spcBef>
                <a:spcPts val="300"/>
              </a:spcBef>
              <a:spcAft>
                <a:spcPts val="300"/>
              </a:spcAft>
            </a:pPr>
            <a:r>
              <a:rPr lang="en-US" sz="2000" dirty="0"/>
              <a:t>Scientific Calculators (</a:t>
            </a:r>
            <a:r>
              <a:rPr lang="en-US" sz="2000" b="1" dirty="0"/>
              <a:t>Grades 7–8 Sessions 2 and 3 and EOC Session 2 </a:t>
            </a:r>
            <a:r>
              <a:rPr lang="en-US" sz="2000" b="1" u="sng" dirty="0"/>
              <a:t>only</a:t>
            </a:r>
            <a:r>
              <a:rPr lang="en-US" sz="2000" dirty="0"/>
              <a:t>)</a:t>
            </a:r>
          </a:p>
          <a:p>
            <a:pPr marL="342900" lvl="1" indent="-342900">
              <a:spcBef>
                <a:spcPts val="300"/>
              </a:spcBef>
              <a:spcAft>
                <a:spcPts val="300"/>
              </a:spcAft>
              <a:buFont typeface="Arial" panose="020B0604020202020204" pitchFamily="34" charset="0"/>
              <a:buChar char="•"/>
            </a:pPr>
            <a:r>
              <a:rPr lang="en-US" sz="2000" dirty="0"/>
              <a:t>Students should have a pen or pencil to sign below the Testing Rules Acknowledgment, write their names, take notes, and/or work the problems on their planning sheets, worksheets, or work folders  on each day of testing.</a:t>
            </a:r>
          </a:p>
          <a:p>
            <a:pPr lvl="1">
              <a:spcBef>
                <a:spcPts val="300"/>
              </a:spcBef>
              <a:spcAft>
                <a:spcPts val="300"/>
              </a:spcAft>
            </a:pP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i="1" smtClean="0"/>
              <a:t>110</a:t>
            </a:fld>
            <a:endParaRPr lang="en-US" i="1"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258 </a:t>
            </a:r>
          </a:p>
        </p:txBody>
      </p:sp>
    </p:spTree>
    <p:extLst>
      <p:ext uri="{BB962C8B-B14F-4D97-AF65-F5344CB8AC3E}">
        <p14:creationId xmlns:p14="http://schemas.microsoft.com/office/powerpoint/2010/main" val="5416107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During Testing</a:t>
            </a:r>
          </a:p>
        </p:txBody>
      </p:sp>
      <p:sp>
        <p:nvSpPr>
          <p:cNvPr id="3" name="Content Placeholder 2"/>
          <p:cNvSpPr>
            <a:spLocks noGrp="1"/>
          </p:cNvSpPr>
          <p:nvPr>
            <p:ph idx="1"/>
          </p:nvPr>
        </p:nvSpPr>
        <p:spPr>
          <a:xfrm>
            <a:off x="152400" y="1905001"/>
            <a:ext cx="8763000" cy="4114799"/>
          </a:xfrm>
        </p:spPr>
        <p:txBody>
          <a:bodyPr/>
          <a:lstStyle/>
          <a:p>
            <a:pPr marL="0" indent="0" eaLnBrk="1" hangingPunct="1">
              <a:spcBef>
                <a:spcPts val="600"/>
              </a:spcBef>
              <a:spcAft>
                <a:spcPts val="600"/>
              </a:spcAft>
              <a:buSzPct val="100000"/>
              <a:buNone/>
              <a:defRPr/>
            </a:pPr>
            <a:r>
              <a:rPr lang="en-US" sz="2800" b="1" dirty="0">
                <a:solidFill>
                  <a:srgbClr val="000000"/>
                </a:solidFill>
              </a:rPr>
              <a:t>Distribute Test Materials (NGSSS) </a:t>
            </a:r>
            <a:endParaRPr lang="en-US" sz="2800" dirty="0">
              <a:solidFill>
                <a:srgbClr val="000000"/>
              </a:solidFill>
            </a:endParaRPr>
          </a:p>
          <a:p>
            <a:pPr marL="274320" indent="0" eaLnBrk="1" hangingPunct="1">
              <a:spcAft>
                <a:spcPts val="600"/>
              </a:spcAft>
              <a:buSzPct val="100000"/>
              <a:buNone/>
              <a:defRPr/>
            </a:pPr>
            <a:r>
              <a:rPr lang="en-US" sz="2500" dirty="0">
                <a:solidFill>
                  <a:srgbClr val="000000"/>
                </a:solidFill>
              </a:rPr>
              <a:t>On each day of testing, you are responsible for providing each test administrator the following </a:t>
            </a:r>
            <a:r>
              <a:rPr lang="en-US" sz="2500" b="1" dirty="0">
                <a:solidFill>
                  <a:srgbClr val="FF0000"/>
                </a:solidFill>
              </a:rPr>
              <a:t>NGSSS test materials </a:t>
            </a:r>
            <a:r>
              <a:rPr lang="en-US" sz="2500" dirty="0">
                <a:solidFill>
                  <a:srgbClr val="000000"/>
                </a:solidFill>
              </a:rPr>
              <a:t>before testing begins, </a:t>
            </a:r>
            <a:r>
              <a:rPr lang="en-US" sz="2500" u="sng" dirty="0">
                <a:solidFill>
                  <a:srgbClr val="000000"/>
                </a:solidFill>
              </a:rPr>
              <a:t>as applicable</a:t>
            </a:r>
            <a:r>
              <a:rPr lang="en-US" sz="2500" dirty="0">
                <a:solidFill>
                  <a:srgbClr val="000000"/>
                </a:solidFill>
              </a:rPr>
              <a:t>:</a:t>
            </a:r>
          </a:p>
          <a:p>
            <a:pPr lvl="1" eaLnBrk="1" hangingPunct="1">
              <a:lnSpc>
                <a:spcPct val="80000"/>
              </a:lnSpc>
              <a:spcAft>
                <a:spcPts val="600"/>
              </a:spcAft>
              <a:buSzPct val="100000"/>
              <a:buFont typeface="Calibri" panose="020F0502020204030204" pitchFamily="34" charset="0"/>
              <a:buChar char="−"/>
              <a:defRPr/>
            </a:pPr>
            <a:r>
              <a:rPr lang="en-US" sz="2200" dirty="0">
                <a:solidFill>
                  <a:srgbClr val="000000"/>
                </a:solidFill>
              </a:rPr>
              <a:t>CBT Work folders</a:t>
            </a:r>
          </a:p>
          <a:p>
            <a:pPr lvl="1" eaLnBrk="1" hangingPunct="1">
              <a:lnSpc>
                <a:spcPct val="80000"/>
              </a:lnSpc>
              <a:spcBef>
                <a:spcPts val="0"/>
              </a:spcBef>
              <a:spcAft>
                <a:spcPts val="600"/>
              </a:spcAft>
              <a:buSzPct val="100000"/>
              <a:buFont typeface="Calibri" panose="020F0502020204030204" pitchFamily="34" charset="0"/>
              <a:buChar char="−"/>
              <a:defRPr/>
            </a:pPr>
            <a:r>
              <a:rPr lang="en-US" sz="2200" dirty="0">
                <a:solidFill>
                  <a:srgbClr val="000000"/>
                </a:solidFill>
              </a:rPr>
              <a:t>Test group code</a:t>
            </a:r>
          </a:p>
          <a:p>
            <a:pPr lvl="1" eaLnBrk="1" hangingPunct="1">
              <a:lnSpc>
                <a:spcPct val="80000"/>
              </a:lnSpc>
              <a:spcBef>
                <a:spcPts val="0"/>
              </a:spcBef>
              <a:spcAft>
                <a:spcPts val="600"/>
              </a:spcAft>
              <a:buSzPct val="100000"/>
              <a:buFont typeface="Calibri" panose="020F0502020204030204" pitchFamily="34" charset="0"/>
              <a:buChar char="−"/>
              <a:defRPr/>
            </a:pPr>
            <a:r>
              <a:rPr lang="en-US" sz="2200" dirty="0">
                <a:solidFill>
                  <a:srgbClr val="000000"/>
                </a:solidFill>
              </a:rPr>
              <a:t>Advanced Session Rosters</a:t>
            </a:r>
          </a:p>
          <a:p>
            <a:pPr lvl="1" eaLnBrk="1" hangingPunct="1">
              <a:lnSpc>
                <a:spcPct val="80000"/>
              </a:lnSpc>
              <a:spcBef>
                <a:spcPts val="0"/>
              </a:spcBef>
              <a:spcAft>
                <a:spcPts val="600"/>
              </a:spcAft>
              <a:buSzPct val="100000"/>
              <a:buFont typeface="Calibri" panose="020F0502020204030204" pitchFamily="34" charset="0"/>
              <a:buChar char="−"/>
              <a:defRPr/>
            </a:pPr>
            <a:r>
              <a:rPr lang="en-US" sz="2200" dirty="0">
                <a:solidFill>
                  <a:srgbClr val="000000"/>
                </a:solidFill>
              </a:rPr>
              <a:t>Reading Passage Booklets</a:t>
            </a:r>
          </a:p>
          <a:p>
            <a:pPr lvl="1" eaLnBrk="1" hangingPunct="1">
              <a:lnSpc>
                <a:spcPct val="80000"/>
              </a:lnSpc>
              <a:spcBef>
                <a:spcPts val="0"/>
              </a:spcBef>
              <a:spcAft>
                <a:spcPts val="600"/>
              </a:spcAft>
              <a:buSzPct val="100000"/>
              <a:buFont typeface="Calibri" panose="020F0502020204030204" pitchFamily="34" charset="0"/>
              <a:buChar char="−"/>
              <a:defRPr/>
            </a:pPr>
            <a:r>
              <a:rPr lang="en-US" sz="2200" dirty="0">
                <a:solidFill>
                  <a:srgbClr val="000000"/>
                </a:solidFill>
              </a:rPr>
              <a:t>Student Authorization Tickets</a:t>
            </a:r>
          </a:p>
          <a:p>
            <a:pPr lvl="1" eaLnBrk="1" hangingPunct="1">
              <a:lnSpc>
                <a:spcPct val="80000"/>
              </a:lnSpc>
              <a:spcBef>
                <a:spcPts val="0"/>
              </a:spcBef>
              <a:spcAft>
                <a:spcPts val="600"/>
              </a:spcAft>
              <a:buSzPct val="100000"/>
              <a:buFont typeface="Calibri" panose="020F0502020204030204" pitchFamily="34" charset="0"/>
              <a:buChar char="−"/>
              <a:defRPr/>
            </a:pPr>
            <a:r>
              <a:rPr lang="en-US" sz="2200" dirty="0">
                <a:solidFill>
                  <a:srgbClr val="000000"/>
                </a:solidFill>
              </a:rPr>
              <a:t>Seal code (FCAT 2.0 Reading Retake Session 2 only)</a:t>
            </a:r>
          </a:p>
          <a:p>
            <a:pPr lvl="1">
              <a:spcBef>
                <a:spcPts val="0"/>
              </a:spcBef>
              <a:buSzPct val="100000"/>
              <a:buFont typeface="Calibri" panose="020F0502020204030204" pitchFamily="34" charset="0"/>
              <a:buChar char="−"/>
              <a:defRPr/>
            </a:pPr>
            <a:r>
              <a:rPr lang="en-US" sz="2200" dirty="0"/>
              <a:t>PBT Accommodations (regular print, large print, OIPP, braille)</a:t>
            </a:r>
          </a:p>
          <a:p>
            <a:pPr lvl="1" eaLnBrk="1" hangingPunct="1">
              <a:lnSpc>
                <a:spcPct val="80000"/>
              </a:lnSpc>
              <a:spcBef>
                <a:spcPts val="0"/>
              </a:spcBef>
              <a:spcAft>
                <a:spcPts val="600"/>
              </a:spcAft>
              <a:buSzPct val="100000"/>
              <a:buFont typeface="Calibri" panose="020F0502020204030204" pitchFamily="34" charset="0"/>
              <a:buChar char="−"/>
              <a:defRPr/>
            </a:pPr>
            <a:endParaRPr lang="en-US" sz="26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111</a:t>
            </a:fld>
            <a:endParaRPr lang="en-US" dirty="0"/>
          </a:p>
        </p:txBody>
      </p:sp>
      <p:sp>
        <p:nvSpPr>
          <p:cNvPr id="11" name="Content Placeholder 2"/>
          <p:cNvSpPr txBox="1">
            <a:spLocks/>
          </p:cNvSpPr>
          <p:nvPr/>
        </p:nvSpPr>
        <p:spPr bwMode="auto">
          <a:xfrm>
            <a:off x="5029200" y="3468547"/>
            <a:ext cx="40386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lnSpc>
                <a:spcPct val="80000"/>
              </a:lnSpc>
              <a:spcBef>
                <a:spcPts val="0"/>
              </a:spcBef>
              <a:spcAft>
                <a:spcPts val="600"/>
              </a:spcAft>
              <a:buSzPct val="100000"/>
              <a:buFont typeface="Calibri" panose="020F0502020204030204" pitchFamily="34" charset="0"/>
              <a:buChar char="−"/>
              <a:defRPr/>
            </a:pPr>
            <a:r>
              <a:rPr lang="en-US" sz="2200" kern="0" dirty="0">
                <a:solidFill>
                  <a:srgbClr val="000000"/>
                </a:solidFill>
              </a:rPr>
              <a:t>CBT Worksheets (optional)</a:t>
            </a:r>
          </a:p>
          <a:p>
            <a:pPr lvl="1" eaLnBrk="1" hangingPunct="1">
              <a:lnSpc>
                <a:spcPct val="80000"/>
              </a:lnSpc>
              <a:spcBef>
                <a:spcPts val="0"/>
              </a:spcBef>
              <a:spcAft>
                <a:spcPts val="600"/>
              </a:spcAft>
              <a:buSzPct val="100000"/>
              <a:buFont typeface="Calibri" panose="020F0502020204030204" pitchFamily="34" charset="0"/>
              <a:buChar char="−"/>
              <a:defRPr/>
            </a:pPr>
            <a:r>
              <a:rPr lang="en-US" sz="2200" kern="0" dirty="0">
                <a:solidFill>
                  <a:srgbClr val="000000"/>
                </a:solidFill>
              </a:rPr>
              <a:t>Reference Sheets</a:t>
            </a:r>
          </a:p>
          <a:p>
            <a:pPr lvl="1" eaLnBrk="1" hangingPunct="1">
              <a:lnSpc>
                <a:spcPct val="80000"/>
              </a:lnSpc>
              <a:spcBef>
                <a:spcPts val="0"/>
              </a:spcBef>
              <a:spcAft>
                <a:spcPts val="600"/>
              </a:spcAft>
              <a:buSzPct val="100000"/>
              <a:buFont typeface="Calibri" panose="020F0502020204030204" pitchFamily="34" charset="0"/>
              <a:buChar char="−"/>
              <a:defRPr/>
            </a:pPr>
            <a:r>
              <a:rPr lang="en-US" sz="2200" kern="0" dirty="0">
                <a:solidFill>
                  <a:srgbClr val="000000"/>
                </a:solidFill>
              </a:rPr>
              <a:t>Periodic Tables</a:t>
            </a:r>
          </a:p>
          <a:p>
            <a:pPr lvl="1" eaLnBrk="1" hangingPunct="1">
              <a:lnSpc>
                <a:spcPct val="80000"/>
              </a:lnSpc>
              <a:spcBef>
                <a:spcPts val="0"/>
              </a:spcBef>
              <a:spcAft>
                <a:spcPts val="600"/>
              </a:spcAft>
              <a:buSzPct val="100000"/>
              <a:buFont typeface="Calibri" panose="020F0502020204030204" pitchFamily="34" charset="0"/>
              <a:buChar char="−"/>
              <a:defRPr/>
            </a:pPr>
            <a:r>
              <a:rPr lang="en-US" sz="2200" kern="0" dirty="0">
                <a:solidFill>
                  <a:srgbClr val="000000"/>
                </a:solidFill>
              </a:rPr>
              <a:t>Four-Function Calculators</a:t>
            </a:r>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NGSSS CBT TAM 49 </a:t>
            </a:r>
          </a:p>
        </p:txBody>
      </p:sp>
    </p:spTree>
    <p:extLst>
      <p:ext uri="{BB962C8B-B14F-4D97-AF65-F5344CB8AC3E}">
        <p14:creationId xmlns:p14="http://schemas.microsoft.com/office/powerpoint/2010/main" val="34288264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During Testing</a:t>
            </a:r>
          </a:p>
        </p:txBody>
      </p:sp>
      <p:sp>
        <p:nvSpPr>
          <p:cNvPr id="3" name="Content Placeholder 2"/>
          <p:cNvSpPr>
            <a:spLocks noGrp="1"/>
          </p:cNvSpPr>
          <p:nvPr>
            <p:ph idx="1"/>
          </p:nvPr>
        </p:nvSpPr>
        <p:spPr>
          <a:xfrm>
            <a:off x="228600" y="1752601"/>
            <a:ext cx="8737092" cy="4724399"/>
          </a:xfrm>
        </p:spPr>
        <p:txBody>
          <a:bodyPr>
            <a:noAutofit/>
          </a:bodyPr>
          <a:lstStyle/>
          <a:p>
            <a:pPr marL="0" indent="0">
              <a:lnSpc>
                <a:spcPct val="80000"/>
              </a:lnSpc>
              <a:spcBef>
                <a:spcPts val="600"/>
              </a:spcBef>
              <a:spcAft>
                <a:spcPts val="600"/>
              </a:spcAft>
              <a:buNone/>
            </a:pPr>
            <a:r>
              <a:rPr lang="en-US" sz="2800" b="1" dirty="0"/>
              <a:t>Supervise Test Administration and Maintain Test Security </a:t>
            </a:r>
          </a:p>
          <a:p>
            <a:pPr>
              <a:spcBef>
                <a:spcPts val="300"/>
              </a:spcBef>
              <a:spcAft>
                <a:spcPts val="300"/>
              </a:spcAft>
            </a:pPr>
            <a:r>
              <a:rPr lang="en-US" sz="2400" dirty="0"/>
              <a:t>Test administrators should have their full attention on students at all times during testing.</a:t>
            </a:r>
          </a:p>
          <a:p>
            <a:pPr>
              <a:spcBef>
                <a:spcPts val="300"/>
              </a:spcBef>
              <a:spcAft>
                <a:spcPts val="300"/>
              </a:spcAft>
            </a:pPr>
            <a:r>
              <a:rPr lang="en-US" sz="2400" dirty="0"/>
              <a:t>Test administrators should contact you or the technology coordinator if an error message appears on a student’s computer screen or device during testing and he or she cannot resolve the issue.</a:t>
            </a:r>
          </a:p>
          <a:p>
            <a:pPr>
              <a:spcBef>
                <a:spcPts val="300"/>
              </a:spcBef>
              <a:spcAft>
                <a:spcPts val="300"/>
              </a:spcAft>
            </a:pPr>
            <a:r>
              <a:rPr lang="en-US" sz="2400" dirty="0">
                <a:solidFill>
                  <a:srgbClr val="FF0000"/>
                </a:solidFill>
              </a:rPr>
              <a:t>If a technical issue interrupts testing and cannot be resolved quickly, the school assessment coordinator </a:t>
            </a:r>
            <a:r>
              <a:rPr lang="en-US" sz="2400" b="1" u="sng" dirty="0">
                <a:solidFill>
                  <a:srgbClr val="FF0000"/>
                </a:solidFill>
              </a:rPr>
              <a:t>must</a:t>
            </a:r>
            <a:r>
              <a:rPr lang="en-US" sz="2400" dirty="0">
                <a:solidFill>
                  <a:srgbClr val="FF0000"/>
                </a:solidFill>
              </a:rPr>
              <a:t> contact the FSA Help Desk or Pearson Customer Support and notify SAET at 305-995-7520 </a:t>
            </a:r>
            <a:r>
              <a:rPr lang="en-US" sz="2400" b="1" dirty="0">
                <a:solidFill>
                  <a:srgbClr val="FF0000"/>
                </a:solidFill>
              </a:rPr>
              <a:t>immediately</a:t>
            </a:r>
            <a:r>
              <a:rPr lang="en-US" sz="2400" dirty="0">
                <a:solidFill>
                  <a:srgbClr val="FF0000"/>
                </a:solidFill>
              </a:rPr>
              <a:t>. </a:t>
            </a:r>
          </a:p>
          <a:p>
            <a:pPr lvl="1">
              <a:spcBef>
                <a:spcPts val="300"/>
              </a:spcBef>
              <a:spcAft>
                <a:spcPts val="300"/>
              </a:spcAft>
            </a:pPr>
            <a:r>
              <a:rPr lang="en-US" sz="2200" dirty="0"/>
              <a:t>Refer to </a:t>
            </a:r>
            <a:r>
              <a:rPr lang="en-US" sz="2200" b="1" dirty="0"/>
              <a:t>Appendix B </a:t>
            </a:r>
            <a:r>
              <a:rPr lang="en-US" sz="2200" dirty="0"/>
              <a:t>in the manual for all the information they will need when calling the Help Desk. </a:t>
            </a:r>
          </a:p>
          <a:p>
            <a:pPr lvl="1">
              <a:spcBef>
                <a:spcPts val="300"/>
              </a:spcBef>
              <a:spcAft>
                <a:spcPts val="300"/>
              </a:spcAft>
            </a:pPr>
            <a:r>
              <a:rPr lang="en-US" sz="2200" dirty="0"/>
              <a:t>Obtain the student’s Results ID and Session ID for faster assistance.</a:t>
            </a:r>
          </a:p>
          <a:p>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112</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258; NGSSS CBT TAM 49 </a:t>
            </a:r>
          </a:p>
        </p:txBody>
      </p:sp>
    </p:spTree>
    <p:extLst>
      <p:ext uri="{BB962C8B-B14F-4D97-AF65-F5344CB8AC3E}">
        <p14:creationId xmlns:p14="http://schemas.microsoft.com/office/powerpoint/2010/main" val="9591624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28600" y="1752601"/>
            <a:ext cx="8737092" cy="4724399"/>
          </a:xfrm>
        </p:spPr>
        <p:txBody>
          <a:bodyPr/>
          <a:lstStyle/>
          <a:p>
            <a:pPr marL="342900" lvl="1" indent="-342900">
              <a:spcBef>
                <a:spcPts val="300"/>
              </a:spcBef>
              <a:spcAft>
                <a:spcPts val="300"/>
              </a:spcAft>
              <a:buFont typeface="Arial" panose="020B0604020202020204" pitchFamily="34" charset="0"/>
              <a:buChar char="•"/>
            </a:pPr>
            <a:r>
              <a:rPr lang="en-US" sz="2000" dirty="0"/>
              <a:t>Submit Re-open a Test Session and Re-open a Test requests in TIDE for students who need to return to an FSA test session after mistakenly submitting it (same day only).  Contact SAET at 305-995-7520 for assistance with processing these requests.  </a:t>
            </a:r>
          </a:p>
          <a:p>
            <a:pPr marL="342900" lvl="1" indent="-342900">
              <a:spcBef>
                <a:spcPts val="300"/>
              </a:spcBef>
              <a:spcAft>
                <a:spcPts val="300"/>
              </a:spcAft>
              <a:buFont typeface="Arial" panose="020B0604020202020204" pitchFamily="34" charset="0"/>
              <a:buChar char="•"/>
            </a:pPr>
            <a:r>
              <a:rPr lang="en-US" sz="2000" dirty="0"/>
              <a:t>Create requests through the </a:t>
            </a:r>
            <a:r>
              <a:rPr lang="en-US" sz="2000" b="1" dirty="0"/>
              <a:t>Create Requests </a:t>
            </a:r>
            <a:r>
              <a:rPr lang="en-US" sz="2000" dirty="0"/>
              <a:t>page or upload multiple at a time through the </a:t>
            </a:r>
            <a:r>
              <a:rPr lang="en-US" sz="2000" b="1" dirty="0"/>
              <a:t>Upload Requests </a:t>
            </a:r>
            <a:r>
              <a:rPr lang="en-US" sz="2000" dirty="0"/>
              <a:t>page.</a:t>
            </a:r>
          </a:p>
          <a:p>
            <a:pPr>
              <a:spcBef>
                <a:spcPts val="300"/>
              </a:spcBef>
              <a:spcAft>
                <a:spcPts val="300"/>
              </a:spcAft>
            </a:pPr>
            <a:r>
              <a:rPr lang="en-US" sz="2000" dirty="0"/>
              <a:t>Which requests to use in different scenarios:</a:t>
            </a:r>
          </a:p>
          <a:p>
            <a:pPr lvl="1">
              <a:spcBef>
                <a:spcPts val="300"/>
              </a:spcBef>
              <a:spcAft>
                <a:spcPts val="300"/>
              </a:spcAft>
            </a:pPr>
            <a:r>
              <a:rPr lang="en-US" sz="2000" b="1" dirty="0"/>
              <a:t>Re-Open a Test </a:t>
            </a:r>
            <a:r>
              <a:rPr lang="en-US" sz="2000" dirty="0"/>
              <a:t>– re-open after it’s been fully submitted (student ended test too soon).</a:t>
            </a:r>
          </a:p>
          <a:p>
            <a:pPr lvl="1">
              <a:spcBef>
                <a:spcPts val="300"/>
              </a:spcBef>
              <a:spcAft>
                <a:spcPts val="300"/>
              </a:spcAft>
            </a:pPr>
            <a:r>
              <a:rPr lang="en-US" sz="2000" b="1" dirty="0"/>
              <a:t>Re-open a Test Session </a:t>
            </a:r>
            <a:r>
              <a:rPr lang="en-US" sz="2000" dirty="0"/>
              <a:t>– a test </a:t>
            </a:r>
            <a:r>
              <a:rPr lang="en-US" sz="2000" b="1" u="sng" dirty="0"/>
              <a:t>session</a:t>
            </a:r>
            <a:r>
              <a:rPr lang="en-US" sz="2000" dirty="0"/>
              <a:t> needs to be re-opened after the student has moved from one session to another and needs to return to the original session. </a:t>
            </a:r>
          </a:p>
          <a:p>
            <a:pPr lvl="1">
              <a:spcBef>
                <a:spcPts val="300"/>
              </a:spcBef>
              <a:spcAft>
                <a:spcPts val="300"/>
              </a:spcAft>
            </a:pPr>
            <a:r>
              <a:rPr lang="en-US" sz="2000" b="1" dirty="0"/>
              <a:t>Restart a Test </a:t>
            </a:r>
            <a:r>
              <a:rPr lang="en-US" sz="2000" dirty="0"/>
              <a:t>– if a student needs to restart from the beginning or an incorrect test has been started &amp; shouldn’t be reported (all responses deleted from restarted test). </a:t>
            </a:r>
            <a:r>
              <a:rPr lang="en-US" sz="2000" b="1" dirty="0">
                <a:solidFill>
                  <a:srgbClr val="FF0000"/>
                </a:solidFill>
              </a:rPr>
              <a:t>Must be approved by FDOE. </a:t>
            </a:r>
          </a:p>
          <a:p>
            <a:pPr lvl="1">
              <a:spcBef>
                <a:spcPts val="300"/>
              </a:spcBef>
              <a:spcAft>
                <a:spcPts val="300"/>
              </a:spcAft>
            </a:pPr>
            <a:r>
              <a:rPr lang="en-US" sz="2000" b="1" dirty="0"/>
              <a:t>Restore a test that has been Restarted </a:t>
            </a:r>
            <a:r>
              <a:rPr lang="en-US" sz="2000" dirty="0"/>
              <a:t>– a test was restarted by mistake. </a:t>
            </a:r>
            <a:r>
              <a:rPr lang="en-US" sz="2000" b="1" dirty="0">
                <a:solidFill>
                  <a:srgbClr val="FF0000"/>
                </a:solidFill>
              </a:rPr>
              <a:t>Must be approved by FDOE. </a:t>
            </a:r>
            <a:endParaRPr lang="en-US" sz="2000" dirty="0"/>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113</a:t>
            </a:fld>
            <a:endParaRPr lang="en-US" dirty="0"/>
          </a:p>
        </p:txBody>
      </p:sp>
      <p:sp>
        <p:nvSpPr>
          <p:cNvPr id="5" name="TextBox 4"/>
          <p:cNvSpPr txBox="1"/>
          <p:nvPr/>
        </p:nvSpPr>
        <p:spPr>
          <a:xfrm>
            <a:off x="3048000" y="6542892"/>
            <a:ext cx="3657600" cy="338554"/>
          </a:xfrm>
          <a:prstGeom prst="rect">
            <a:avLst/>
          </a:prstGeom>
          <a:noFill/>
        </p:spPr>
        <p:txBody>
          <a:bodyPr wrap="square" rtlCol="0">
            <a:spAutoFit/>
          </a:bodyPr>
          <a:lstStyle/>
          <a:p>
            <a:r>
              <a:rPr lang="en-US" sz="1600" dirty="0"/>
              <a:t>FSA CBT TAM vii; 258, TIDE User Guide</a:t>
            </a:r>
          </a:p>
        </p:txBody>
      </p:sp>
    </p:spTree>
    <p:extLst>
      <p:ext uri="{BB962C8B-B14F-4D97-AF65-F5344CB8AC3E}">
        <p14:creationId xmlns:p14="http://schemas.microsoft.com/office/powerpoint/2010/main" val="22279596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During Testing</a:t>
            </a:r>
          </a:p>
        </p:txBody>
      </p:sp>
      <p:sp>
        <p:nvSpPr>
          <p:cNvPr id="3" name="Content Placeholder 2"/>
          <p:cNvSpPr>
            <a:spLocks noGrp="1"/>
          </p:cNvSpPr>
          <p:nvPr>
            <p:ph idx="1"/>
          </p:nvPr>
        </p:nvSpPr>
        <p:spPr>
          <a:xfrm>
            <a:off x="228600" y="1752601"/>
            <a:ext cx="8737092" cy="4876799"/>
          </a:xfrm>
        </p:spPr>
        <p:txBody>
          <a:bodyPr>
            <a:noAutofit/>
          </a:bodyPr>
          <a:lstStyle/>
          <a:p>
            <a:pPr marL="0" indent="0">
              <a:buNone/>
            </a:pPr>
            <a:r>
              <a:rPr lang="en-US" sz="2800" b="1" dirty="0"/>
              <a:t>Monitor Student Progress in TIDE (FSA)</a:t>
            </a:r>
          </a:p>
          <a:p>
            <a:r>
              <a:rPr lang="en-US" sz="2400" dirty="0"/>
              <a:t>Student progress and test completion rates for computer-based tests can be monitored in TIDE. </a:t>
            </a:r>
          </a:p>
          <a:p>
            <a:r>
              <a:rPr lang="en-US" sz="2400" dirty="0"/>
              <a:t>School assessment coordinators should use </a:t>
            </a:r>
            <a:r>
              <a:rPr lang="en-US" sz="2400" b="1" dirty="0"/>
              <a:t>Participation Reports and Test Completion Rates </a:t>
            </a:r>
            <a:r>
              <a:rPr lang="en-US" sz="2400" dirty="0"/>
              <a:t>in TIDE to track completion rates and determine which students still need to be tested. </a:t>
            </a:r>
          </a:p>
          <a:p>
            <a:r>
              <a:rPr lang="en-US" sz="2400" dirty="0"/>
              <a:t>Further information on Participation Reports can be found in the </a:t>
            </a:r>
            <a:r>
              <a:rPr lang="en-US" sz="2400" i="1" dirty="0"/>
              <a:t>TIDE User Guide</a:t>
            </a:r>
            <a:r>
              <a:rPr lang="en-US" sz="2400" dirty="0"/>
              <a:t>. </a:t>
            </a:r>
          </a:p>
          <a:p>
            <a:pPr marL="0" indent="0">
              <a:buNone/>
            </a:pPr>
            <a:r>
              <a:rPr lang="en-US" sz="2800" b="1" dirty="0"/>
              <a:t>Supervise Make-Up Administrations</a:t>
            </a:r>
          </a:p>
          <a:p>
            <a:r>
              <a:rPr lang="en-US" sz="2400" dirty="0"/>
              <a:t>Ensure that all test security and test administration policies and procedures are followed while conducting make-up tests. Be available to assist test administrators as needed during make-up administrations. </a:t>
            </a:r>
          </a:p>
        </p:txBody>
      </p:sp>
      <p:sp>
        <p:nvSpPr>
          <p:cNvPr id="5" name="Slide Number Placeholder 4"/>
          <p:cNvSpPr>
            <a:spLocks noGrp="1"/>
          </p:cNvSpPr>
          <p:nvPr>
            <p:ph type="sldNum" sz="quarter" idx="12"/>
          </p:nvPr>
        </p:nvSpPr>
        <p:spPr/>
        <p:txBody>
          <a:bodyPr/>
          <a:lstStyle/>
          <a:p>
            <a:fld id="{60F88D64-766A-45C3-93FE-3E1D3068B07A}" type="slidenum">
              <a:rPr lang="en-US" smtClean="0"/>
              <a:t>114</a:t>
            </a:fld>
            <a:endParaRPr lang="en-US" dirty="0"/>
          </a:p>
        </p:txBody>
      </p:sp>
      <p:sp>
        <p:nvSpPr>
          <p:cNvPr id="6" name="TextBox 5"/>
          <p:cNvSpPr txBox="1"/>
          <p:nvPr/>
        </p:nvSpPr>
        <p:spPr>
          <a:xfrm>
            <a:off x="1600200" y="6542892"/>
            <a:ext cx="5029200" cy="584775"/>
          </a:xfrm>
          <a:prstGeom prst="rect">
            <a:avLst/>
          </a:prstGeom>
          <a:noFill/>
        </p:spPr>
        <p:txBody>
          <a:bodyPr wrap="square" rtlCol="0">
            <a:spAutoFit/>
          </a:bodyPr>
          <a:lstStyle/>
          <a:p>
            <a:r>
              <a:rPr lang="en-US" sz="1600" dirty="0"/>
              <a:t>FSA CBT TAM 259, Scripts; TA User Guide; NGSSS CBT TAM 51 </a:t>
            </a:r>
          </a:p>
        </p:txBody>
      </p:sp>
    </p:spTree>
    <p:extLst>
      <p:ext uri="{BB962C8B-B14F-4D97-AF65-F5344CB8AC3E}">
        <p14:creationId xmlns:p14="http://schemas.microsoft.com/office/powerpoint/2010/main" val="18222739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1447800"/>
          </a:xfrm>
        </p:spPr>
        <p:txBody>
          <a:bodyPr>
            <a:normAutofit/>
          </a:bodyPr>
          <a:lstStyle/>
          <a:p>
            <a:r>
              <a:rPr lang="en-US" sz="4000" dirty="0">
                <a:solidFill>
                  <a:schemeClr val="bg1"/>
                </a:solidFill>
              </a:rPr>
              <a:t>School Assessment Coordinator During Testing</a:t>
            </a:r>
          </a:p>
        </p:txBody>
      </p:sp>
      <p:sp>
        <p:nvSpPr>
          <p:cNvPr id="3" name="Content Placeholder 2"/>
          <p:cNvSpPr>
            <a:spLocks noGrp="1"/>
          </p:cNvSpPr>
          <p:nvPr>
            <p:ph idx="1"/>
          </p:nvPr>
        </p:nvSpPr>
        <p:spPr>
          <a:xfrm>
            <a:off x="228600" y="1905001"/>
            <a:ext cx="8686800" cy="4495799"/>
          </a:xfrm>
        </p:spPr>
        <p:txBody>
          <a:bodyPr/>
          <a:lstStyle/>
          <a:p>
            <a:pPr marL="0" indent="0">
              <a:buNone/>
            </a:pPr>
            <a:r>
              <a:rPr lang="en-US" sz="2600" b="1" dirty="0"/>
              <a:t>Monitor Student Progress in PearsonAccess Next (NGSSS)</a:t>
            </a:r>
          </a:p>
          <a:p>
            <a:pPr eaLnBrk="1" hangingPunct="1">
              <a:spcBef>
                <a:spcPts val="600"/>
              </a:spcBef>
              <a:spcAft>
                <a:spcPts val="600"/>
              </a:spcAft>
              <a:buSzPct val="100000"/>
              <a:defRPr/>
            </a:pPr>
            <a:r>
              <a:rPr lang="en-US" sz="2600" dirty="0">
                <a:solidFill>
                  <a:srgbClr val="000000"/>
                </a:solidFill>
              </a:rPr>
              <a:t>The following describes the main test session management tasks performed during testing:</a:t>
            </a:r>
          </a:p>
          <a:p>
            <a:pPr lvl="1" eaLnBrk="1" hangingPunct="1">
              <a:lnSpc>
                <a:spcPct val="80000"/>
              </a:lnSpc>
              <a:spcBef>
                <a:spcPts val="300"/>
              </a:spcBef>
              <a:spcAft>
                <a:spcPts val="300"/>
              </a:spcAft>
              <a:buSzPct val="100000"/>
              <a:buFont typeface="Arial" panose="020B0604020202020204" pitchFamily="34" charset="0"/>
              <a:buChar char="•"/>
              <a:defRPr/>
            </a:pPr>
            <a:r>
              <a:rPr lang="en-US" sz="2600" b="1" dirty="0">
                <a:solidFill>
                  <a:srgbClr val="000000"/>
                </a:solidFill>
              </a:rPr>
              <a:t>Start Test Sessions</a:t>
            </a:r>
            <a:r>
              <a:rPr lang="en-US" sz="2600" dirty="0">
                <a:solidFill>
                  <a:srgbClr val="000000"/>
                </a:solidFill>
              </a:rPr>
              <a:t>—A session must be started in PearsonAccess before students can begin the test.</a:t>
            </a:r>
          </a:p>
          <a:p>
            <a:pPr lvl="1" eaLnBrk="1" hangingPunct="1">
              <a:lnSpc>
                <a:spcPct val="80000"/>
              </a:lnSpc>
              <a:spcBef>
                <a:spcPts val="300"/>
              </a:spcBef>
              <a:spcAft>
                <a:spcPts val="300"/>
              </a:spcAft>
              <a:buSzPct val="100000"/>
              <a:buFont typeface="Arial" panose="020B0604020202020204" pitchFamily="34" charset="0"/>
              <a:buChar char="•"/>
              <a:defRPr/>
            </a:pPr>
            <a:r>
              <a:rPr lang="en-US" sz="2600" b="1" dirty="0">
                <a:solidFill>
                  <a:srgbClr val="000000"/>
                </a:solidFill>
              </a:rPr>
              <a:t>Monitor Session Status</a:t>
            </a:r>
            <a:r>
              <a:rPr lang="en-US" sz="2600" dirty="0">
                <a:solidFill>
                  <a:srgbClr val="000000"/>
                </a:solidFill>
              </a:rPr>
              <a:t>—Keep track of each student’s testing status in PearsonAccess.</a:t>
            </a:r>
          </a:p>
          <a:p>
            <a:pPr lvl="1" eaLnBrk="1" hangingPunct="1">
              <a:lnSpc>
                <a:spcPct val="80000"/>
              </a:lnSpc>
              <a:spcBef>
                <a:spcPts val="300"/>
              </a:spcBef>
              <a:spcAft>
                <a:spcPts val="300"/>
              </a:spcAft>
              <a:buSzPct val="100000"/>
              <a:buFont typeface="Arial" panose="020B0604020202020204" pitchFamily="34" charset="0"/>
              <a:buChar char="•"/>
              <a:defRPr/>
            </a:pPr>
            <a:r>
              <a:rPr lang="en-US" sz="2600" b="1" dirty="0">
                <a:solidFill>
                  <a:srgbClr val="000000"/>
                </a:solidFill>
              </a:rPr>
              <a:t>Resume Students’ Tests</a:t>
            </a:r>
            <a:r>
              <a:rPr lang="en-US" sz="2600" dirty="0">
                <a:solidFill>
                  <a:srgbClr val="000000"/>
                </a:solidFill>
              </a:rPr>
              <a:t>—Resume tests for students who have exited (intentionally or unintentionally) and will finish later.</a:t>
            </a:r>
          </a:p>
          <a:p>
            <a:pPr lvl="2">
              <a:spcBef>
                <a:spcPts val="300"/>
              </a:spcBef>
              <a:spcAft>
                <a:spcPts val="300"/>
              </a:spcAft>
              <a:buSzPct val="100000"/>
              <a:buFont typeface="Calibri" panose="020F0502020204030204" pitchFamily="34" charset="0"/>
              <a:buChar char="−"/>
              <a:defRPr/>
            </a:pPr>
            <a:r>
              <a:rPr lang="en-US" sz="2200" dirty="0">
                <a:solidFill>
                  <a:srgbClr val="000000"/>
                </a:solidFill>
              </a:rPr>
              <a:t>Students’ test can be resumed by the Test Administrator if the he/she has an account in PearsonAccess.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115</a:t>
            </a:fld>
            <a:endParaRPr lang="en-US" dirty="0"/>
          </a:p>
        </p:txBody>
      </p:sp>
      <p:sp>
        <p:nvSpPr>
          <p:cNvPr id="5" name="TextBox 4"/>
          <p:cNvSpPr txBox="1"/>
          <p:nvPr/>
        </p:nvSpPr>
        <p:spPr>
          <a:xfrm>
            <a:off x="2209800" y="6542892"/>
            <a:ext cx="4876800" cy="338554"/>
          </a:xfrm>
          <a:prstGeom prst="rect">
            <a:avLst/>
          </a:prstGeom>
          <a:noFill/>
        </p:spPr>
        <p:txBody>
          <a:bodyPr wrap="square" rtlCol="0">
            <a:spAutoFit/>
          </a:bodyPr>
          <a:lstStyle/>
          <a:p>
            <a:r>
              <a:rPr lang="en-US" sz="1600" dirty="0"/>
              <a:t>NGSSS CBT TAM 51; PearsonAccess Next User Guide </a:t>
            </a:r>
          </a:p>
        </p:txBody>
      </p:sp>
    </p:spTree>
    <p:extLst>
      <p:ext uri="{BB962C8B-B14F-4D97-AF65-F5344CB8AC3E}">
        <p14:creationId xmlns:p14="http://schemas.microsoft.com/office/powerpoint/2010/main" val="20730721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During Testing</a:t>
            </a:r>
          </a:p>
        </p:txBody>
      </p:sp>
      <p:sp>
        <p:nvSpPr>
          <p:cNvPr id="3" name="Content Placeholder 2"/>
          <p:cNvSpPr>
            <a:spLocks noGrp="1"/>
          </p:cNvSpPr>
          <p:nvPr>
            <p:ph idx="1"/>
          </p:nvPr>
        </p:nvSpPr>
        <p:spPr>
          <a:xfrm>
            <a:off x="228600" y="1905001"/>
            <a:ext cx="8686800" cy="4114799"/>
          </a:xfrm>
        </p:spPr>
        <p:txBody>
          <a:bodyPr/>
          <a:lstStyle/>
          <a:p>
            <a:pPr marL="0" indent="0" eaLnBrk="1" hangingPunct="1">
              <a:spcBef>
                <a:spcPts val="600"/>
              </a:spcBef>
              <a:spcAft>
                <a:spcPts val="600"/>
              </a:spcAft>
              <a:buSzPct val="100000"/>
              <a:buNone/>
              <a:defRPr/>
            </a:pPr>
            <a:r>
              <a:rPr lang="en-US" sz="2600" b="1" dirty="0">
                <a:solidFill>
                  <a:srgbClr val="000000"/>
                </a:solidFill>
              </a:rPr>
              <a:t>Monitor Real-Time Status in PearsonAccess Next (NGSSS)</a:t>
            </a:r>
            <a:endParaRPr lang="en-US" sz="26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30620312"/>
              </p:ext>
            </p:extLst>
          </p:nvPr>
        </p:nvGraphicFramePr>
        <p:xfrm>
          <a:off x="337457" y="2362200"/>
          <a:ext cx="8261334" cy="3403600"/>
        </p:xfrm>
        <a:graphic>
          <a:graphicData uri="http://schemas.openxmlformats.org/drawingml/2006/table">
            <a:tbl>
              <a:tblPr firstRow="1" bandRow="1">
                <a:tableStyleId>{5C22544A-7EE6-4342-B048-85BDC9FD1C3A}</a:tableStyleId>
              </a:tblPr>
              <a:tblGrid>
                <a:gridCol w="2684934">
                  <a:extLst>
                    <a:ext uri="{9D8B030D-6E8A-4147-A177-3AD203B41FA5}">
                      <a16:colId xmlns:a16="http://schemas.microsoft.com/office/drawing/2014/main" val="20000"/>
                    </a:ext>
                  </a:extLst>
                </a:gridCol>
                <a:gridCol w="5576400">
                  <a:extLst>
                    <a:ext uri="{9D8B030D-6E8A-4147-A177-3AD203B41FA5}">
                      <a16:colId xmlns:a16="http://schemas.microsoft.com/office/drawing/2014/main" val="20001"/>
                    </a:ext>
                  </a:extLst>
                </a:gridCol>
              </a:tblGrid>
              <a:tr h="370840">
                <a:tc>
                  <a:txBody>
                    <a:bodyPr/>
                    <a:lstStyle/>
                    <a:p>
                      <a:r>
                        <a:rPr lang="en-US" sz="1800" dirty="0"/>
                        <a:t>Status </a:t>
                      </a:r>
                    </a:p>
                  </a:txBody>
                  <a:tcPr/>
                </a:tc>
                <a:tc>
                  <a:txBody>
                    <a:bodyPr/>
                    <a:lstStyle/>
                    <a:p>
                      <a:r>
                        <a:rPr lang="en-US" sz="1800" dirty="0"/>
                        <a:t>Description </a:t>
                      </a:r>
                    </a:p>
                  </a:txBody>
                  <a:tcPr/>
                </a:tc>
                <a:extLst>
                  <a:ext uri="{0D108BD9-81ED-4DB2-BD59-A6C34878D82A}">
                    <a16:rowId xmlns:a16="http://schemas.microsoft.com/office/drawing/2014/main" val="10000"/>
                  </a:ext>
                </a:extLst>
              </a:tr>
              <a:tr h="370840">
                <a:tc>
                  <a:txBody>
                    <a:bodyPr/>
                    <a:lstStyle/>
                    <a:p>
                      <a:r>
                        <a:rPr lang="en-US" sz="1800" b="1" dirty="0">
                          <a:solidFill>
                            <a:srgbClr val="000000"/>
                          </a:solidFill>
                        </a:rPr>
                        <a:t>Ready</a:t>
                      </a:r>
                      <a:endParaRPr lang="en-US"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The student has not started the test.</a:t>
                      </a:r>
                    </a:p>
                  </a:txBody>
                  <a:tcPr/>
                </a:tc>
                <a:extLst>
                  <a:ext uri="{0D108BD9-81ED-4DB2-BD59-A6C34878D82A}">
                    <a16:rowId xmlns:a16="http://schemas.microsoft.com/office/drawing/2014/main" val="10001"/>
                  </a:ext>
                </a:extLst>
              </a:tr>
              <a:tr h="370840">
                <a:tc>
                  <a:txBody>
                    <a:bodyPr/>
                    <a:lstStyle/>
                    <a:p>
                      <a:r>
                        <a:rPr lang="en-US" sz="1800" b="1" dirty="0">
                          <a:solidFill>
                            <a:srgbClr val="000000"/>
                          </a:solidFill>
                        </a:rPr>
                        <a:t>Active</a:t>
                      </a:r>
                      <a:endParaRPr lang="en-US"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The student has logged in and started the test.</a:t>
                      </a:r>
                    </a:p>
                  </a:txBody>
                  <a:tcPr/>
                </a:tc>
                <a:extLst>
                  <a:ext uri="{0D108BD9-81ED-4DB2-BD59-A6C34878D82A}">
                    <a16:rowId xmlns:a16="http://schemas.microsoft.com/office/drawing/2014/main" val="10002"/>
                  </a:ext>
                </a:extLst>
              </a:tr>
              <a:tr h="370840">
                <a:tc>
                  <a:txBody>
                    <a:bodyPr/>
                    <a:lstStyle/>
                    <a:p>
                      <a:r>
                        <a:rPr lang="en-US" sz="1800" b="1" dirty="0">
                          <a:solidFill>
                            <a:srgbClr val="000000"/>
                          </a:solidFill>
                        </a:rPr>
                        <a:t>Exited</a:t>
                      </a:r>
                      <a:endParaRPr lang="en-US" sz="1800" dirty="0"/>
                    </a:p>
                  </a:txBody>
                  <a:tcPr/>
                </a:tc>
                <a:tc>
                  <a:txBody>
                    <a:bodyPr/>
                    <a:lstStyle/>
                    <a:p>
                      <a:r>
                        <a:rPr lang="en-US" sz="1800" dirty="0">
                          <a:solidFill>
                            <a:srgbClr val="000000"/>
                          </a:solidFill>
                        </a:rPr>
                        <a:t>The student has exited the test but has not submitted his or her answers. </a:t>
                      </a:r>
                      <a:endParaRPr lang="en-US" sz="1800" dirty="0"/>
                    </a:p>
                  </a:txBody>
                  <a:tcPr/>
                </a:tc>
                <a:extLst>
                  <a:ext uri="{0D108BD9-81ED-4DB2-BD59-A6C34878D82A}">
                    <a16:rowId xmlns:a16="http://schemas.microsoft.com/office/drawing/2014/main" val="10003"/>
                  </a:ext>
                </a:extLst>
              </a:tr>
              <a:tr h="370840">
                <a:tc>
                  <a:txBody>
                    <a:bodyPr/>
                    <a:lstStyle/>
                    <a:p>
                      <a:r>
                        <a:rPr lang="en-US" sz="1800" b="1" dirty="0">
                          <a:solidFill>
                            <a:srgbClr val="000000"/>
                          </a:solidFill>
                        </a:rPr>
                        <a:t>Resumed</a:t>
                      </a:r>
                      <a:endParaRPr lang="en-US"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The student has been authorized to resume the test but has not yet logged in.</a:t>
                      </a:r>
                    </a:p>
                  </a:txBody>
                  <a:tcPr/>
                </a:tc>
                <a:extLst>
                  <a:ext uri="{0D108BD9-81ED-4DB2-BD59-A6C34878D82A}">
                    <a16:rowId xmlns:a16="http://schemas.microsoft.com/office/drawing/2014/main" val="10004"/>
                  </a:ext>
                </a:extLst>
              </a:tr>
              <a:tr h="370840">
                <a:tc>
                  <a:txBody>
                    <a:bodyPr/>
                    <a:lstStyle/>
                    <a:p>
                      <a:r>
                        <a:rPr lang="en-US" sz="1800" b="1" dirty="0">
                          <a:solidFill>
                            <a:srgbClr val="000000"/>
                          </a:solidFill>
                        </a:rPr>
                        <a:t>Resumed-Upload</a:t>
                      </a:r>
                      <a:endParaRPr lang="en-US"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The student has been authorized to resume the test, and any responses saved locally will be uploaded.</a:t>
                      </a:r>
                    </a:p>
                  </a:txBody>
                  <a:tcPr/>
                </a:tc>
                <a:extLst>
                  <a:ext uri="{0D108BD9-81ED-4DB2-BD59-A6C34878D82A}">
                    <a16:rowId xmlns:a16="http://schemas.microsoft.com/office/drawing/2014/main" val="10005"/>
                  </a:ext>
                </a:extLst>
              </a:tr>
              <a:tr h="370840">
                <a:tc>
                  <a:txBody>
                    <a:bodyPr/>
                    <a:lstStyle/>
                    <a:p>
                      <a:r>
                        <a:rPr lang="en-US" sz="1800" b="1" dirty="0">
                          <a:solidFill>
                            <a:srgbClr val="000000"/>
                          </a:solidFill>
                        </a:rPr>
                        <a:t>Completed</a:t>
                      </a:r>
                      <a:endParaRPr lang="en-US"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The student’s submitted test data have been processed.</a:t>
                      </a:r>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NGSSS CBT TAM 50 </a:t>
            </a:r>
          </a:p>
        </p:txBody>
      </p:sp>
    </p:spTree>
    <p:extLst>
      <p:ext uri="{BB962C8B-B14F-4D97-AF65-F5344CB8AC3E}">
        <p14:creationId xmlns:p14="http://schemas.microsoft.com/office/powerpoint/2010/main" val="34138145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After Testing</a:t>
            </a:r>
          </a:p>
        </p:txBody>
      </p:sp>
      <p:sp>
        <p:nvSpPr>
          <p:cNvPr id="3" name="Content Placeholder 2"/>
          <p:cNvSpPr>
            <a:spLocks noGrp="1"/>
          </p:cNvSpPr>
          <p:nvPr>
            <p:ph idx="1"/>
          </p:nvPr>
        </p:nvSpPr>
        <p:spPr>
          <a:xfrm>
            <a:off x="228600" y="1752601"/>
            <a:ext cx="8737092" cy="4800599"/>
          </a:xfrm>
        </p:spPr>
        <p:txBody>
          <a:bodyPr>
            <a:noAutofit/>
          </a:bodyPr>
          <a:lstStyle/>
          <a:p>
            <a:pPr marL="0" indent="0">
              <a:spcBef>
                <a:spcPts val="300"/>
              </a:spcBef>
              <a:spcAft>
                <a:spcPts val="300"/>
              </a:spcAft>
              <a:buNone/>
            </a:pPr>
            <a:r>
              <a:rPr lang="en-US" sz="2000" b="1" dirty="0"/>
              <a:t>Update Student Information</a:t>
            </a:r>
          </a:p>
          <a:p>
            <a:pPr>
              <a:spcBef>
                <a:spcPts val="300"/>
              </a:spcBef>
              <a:spcAft>
                <a:spcPts val="300"/>
              </a:spcAft>
            </a:pPr>
            <a:r>
              <a:rPr lang="en-US" sz="2000" dirty="0"/>
              <a:t>If student information is discovered to be incorrect during testing, update the information in TIDE and PearsonAccess immediately following test administration. Instructions for updating student information can be found in the </a:t>
            </a:r>
            <a:r>
              <a:rPr lang="en-US" sz="2000" i="1" dirty="0"/>
              <a:t>TIDE User Guide </a:t>
            </a:r>
            <a:r>
              <a:rPr lang="en-US" sz="2000" dirty="0"/>
              <a:t>and</a:t>
            </a:r>
            <a:r>
              <a:rPr lang="en-US" sz="2000" i="1" dirty="0"/>
              <a:t> </a:t>
            </a:r>
            <a:r>
              <a:rPr lang="en-US" sz="2000" i="1" dirty="0">
                <a:solidFill>
                  <a:srgbClr val="000000"/>
                </a:solidFill>
              </a:rPr>
              <a:t>Florida</a:t>
            </a:r>
            <a:r>
              <a:rPr lang="en-US" sz="2000" dirty="0">
                <a:solidFill>
                  <a:srgbClr val="000000"/>
                </a:solidFill>
              </a:rPr>
              <a:t> </a:t>
            </a:r>
            <a:r>
              <a:rPr lang="en-US" sz="2000" i="1" dirty="0">
                <a:solidFill>
                  <a:srgbClr val="000000"/>
                </a:solidFill>
              </a:rPr>
              <a:t>PearsonAccess Next User Guide </a:t>
            </a:r>
            <a:r>
              <a:rPr lang="en-US" sz="2000" i="1" dirty="0"/>
              <a:t>. </a:t>
            </a:r>
            <a:r>
              <a:rPr lang="en-US" sz="2000" dirty="0"/>
              <a:t> </a:t>
            </a:r>
          </a:p>
          <a:p>
            <a:pPr marL="0" indent="0">
              <a:spcBef>
                <a:spcPts val="300"/>
              </a:spcBef>
              <a:spcAft>
                <a:spcPts val="300"/>
              </a:spcAft>
              <a:buNone/>
            </a:pPr>
            <a:r>
              <a:rPr lang="en-US" sz="2000" b="1" dirty="0"/>
              <a:t>Invalidate Tests</a:t>
            </a:r>
          </a:p>
          <a:p>
            <a:pPr>
              <a:spcBef>
                <a:spcPts val="300"/>
              </a:spcBef>
              <a:spcAft>
                <a:spcPts val="300"/>
              </a:spcAft>
            </a:pPr>
            <a:r>
              <a:rPr lang="en-US" sz="2000" dirty="0"/>
              <a:t>Test invalidations for computer-based tests are entered in TIDE and PearsonAccess.  To invalidate a test, you will need the student’s ID number and the reason for invalidation. Complete instructions on invalidating computer-based tests are available in the </a:t>
            </a:r>
            <a:r>
              <a:rPr lang="en-US" sz="2000" i="1" dirty="0"/>
              <a:t>TIDE User Guide</a:t>
            </a:r>
            <a:r>
              <a:rPr lang="en-US" sz="2000" dirty="0"/>
              <a:t> and </a:t>
            </a:r>
            <a:r>
              <a:rPr lang="en-US" sz="2000" i="1" dirty="0">
                <a:solidFill>
                  <a:srgbClr val="000000"/>
                </a:solidFill>
              </a:rPr>
              <a:t>Florida</a:t>
            </a:r>
            <a:r>
              <a:rPr lang="en-US" sz="2000" dirty="0">
                <a:solidFill>
                  <a:srgbClr val="000000"/>
                </a:solidFill>
              </a:rPr>
              <a:t> </a:t>
            </a:r>
            <a:r>
              <a:rPr lang="en-US" sz="2000" i="1" dirty="0">
                <a:solidFill>
                  <a:srgbClr val="000000"/>
                </a:solidFill>
              </a:rPr>
              <a:t>PearsonAccess Next User Guide.  </a:t>
            </a:r>
            <a:r>
              <a:rPr lang="en-US" sz="2000" b="1" dirty="0">
                <a:solidFill>
                  <a:srgbClr val="FF0000"/>
                </a:solidFill>
              </a:rPr>
              <a:t>Invalidations must be entered by the last day of the test administration window.</a:t>
            </a:r>
          </a:p>
          <a:p>
            <a:pPr marL="0" indent="0">
              <a:spcBef>
                <a:spcPts val="300"/>
              </a:spcBef>
              <a:spcAft>
                <a:spcPts val="300"/>
              </a:spcAft>
              <a:buNone/>
            </a:pPr>
            <a:r>
              <a:rPr lang="en-US" sz="2000" b="1" dirty="0"/>
              <a:t>Record Accommodations</a:t>
            </a:r>
          </a:p>
          <a:p>
            <a:pPr>
              <a:spcBef>
                <a:spcPts val="300"/>
              </a:spcBef>
              <a:spcAft>
                <a:spcPts val="300"/>
              </a:spcAft>
            </a:pPr>
            <a:r>
              <a:rPr lang="en-US" sz="2000" dirty="0"/>
              <a:t>Ensure that all accommodations provided to and used by students are recorded on each record of required administration information, as applicable. This documentation may be necessary in the case of investigations regarding possible test irregularities</a:t>
            </a:r>
            <a:r>
              <a:rPr lang="en-US" sz="2000" i="1" dirty="0"/>
              <a:t>.</a:t>
            </a:r>
            <a:endParaRPr lang="en-US" sz="2000" dirty="0"/>
          </a:p>
          <a:p>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117</a:t>
            </a:fld>
            <a:endParaRPr lang="en-US" dirty="0"/>
          </a:p>
        </p:txBody>
      </p:sp>
      <p:sp>
        <p:nvSpPr>
          <p:cNvPr id="6" name="TextBox 5"/>
          <p:cNvSpPr txBox="1"/>
          <p:nvPr/>
        </p:nvSpPr>
        <p:spPr>
          <a:xfrm>
            <a:off x="457200" y="6542892"/>
            <a:ext cx="7696200" cy="338554"/>
          </a:xfrm>
          <a:prstGeom prst="rect">
            <a:avLst/>
          </a:prstGeom>
          <a:noFill/>
        </p:spPr>
        <p:txBody>
          <a:bodyPr wrap="square" rtlCol="0">
            <a:spAutoFit/>
          </a:bodyPr>
          <a:lstStyle/>
          <a:p>
            <a:r>
              <a:rPr lang="en-US" sz="1600" dirty="0"/>
              <a:t>FSA CBT TAM 260; TIDE User Guide;  NGSSS CBT TAM 53; PearsonAccess Next User Guide</a:t>
            </a:r>
          </a:p>
        </p:txBody>
      </p:sp>
    </p:spTree>
    <p:extLst>
      <p:ext uri="{BB962C8B-B14F-4D97-AF65-F5344CB8AC3E}">
        <p14:creationId xmlns:p14="http://schemas.microsoft.com/office/powerpoint/2010/main" val="29797658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a:t>
            </a:r>
            <a:br>
              <a:rPr lang="en-US" dirty="0">
                <a:solidFill>
                  <a:schemeClr val="bg1"/>
                </a:solidFill>
              </a:rPr>
            </a:br>
            <a:r>
              <a:rPr lang="en-US" dirty="0">
                <a:solidFill>
                  <a:schemeClr val="bg1"/>
                </a:solidFill>
              </a:rPr>
              <a:t>After Testing</a:t>
            </a:r>
          </a:p>
        </p:txBody>
      </p:sp>
      <p:sp>
        <p:nvSpPr>
          <p:cNvPr id="3" name="Content Placeholder 2"/>
          <p:cNvSpPr>
            <a:spLocks noGrp="1"/>
          </p:cNvSpPr>
          <p:nvPr>
            <p:ph idx="1"/>
          </p:nvPr>
        </p:nvSpPr>
        <p:spPr>
          <a:xfrm>
            <a:off x="228600" y="1676399"/>
            <a:ext cx="8839200" cy="4724401"/>
          </a:xfrm>
        </p:spPr>
        <p:txBody>
          <a:bodyPr/>
          <a:lstStyle/>
          <a:p>
            <a:pPr marL="0" indent="0" eaLnBrk="1" hangingPunct="1">
              <a:spcBef>
                <a:spcPts val="600"/>
              </a:spcBef>
              <a:spcAft>
                <a:spcPts val="600"/>
              </a:spcAft>
              <a:buSzPct val="100000"/>
              <a:buNone/>
              <a:defRPr/>
            </a:pPr>
            <a:r>
              <a:rPr lang="en-US" sz="2600" b="1" dirty="0">
                <a:solidFill>
                  <a:srgbClr val="000000"/>
                </a:solidFill>
              </a:rPr>
              <a:t>After Testing Is Complete Tasks in PearsonAccess Next (NGSSS)</a:t>
            </a:r>
            <a:endParaRPr lang="en-US" sz="2600" dirty="0">
              <a:solidFill>
                <a:srgbClr val="000000"/>
              </a:solidFill>
            </a:endParaRPr>
          </a:p>
          <a:p>
            <a:pPr eaLnBrk="1" hangingPunct="1">
              <a:spcBef>
                <a:spcPts val="300"/>
              </a:spcBef>
              <a:spcAft>
                <a:spcPts val="300"/>
              </a:spcAft>
              <a:buSzPct val="100000"/>
              <a:defRPr/>
            </a:pPr>
            <a:r>
              <a:rPr lang="en-US" sz="2400" b="1" dirty="0">
                <a:solidFill>
                  <a:srgbClr val="000000"/>
                </a:solidFill>
              </a:rPr>
              <a:t>Mark a Student’s Test Complete</a:t>
            </a:r>
            <a:r>
              <a:rPr lang="en-US" sz="2400" dirty="0">
                <a:solidFill>
                  <a:srgbClr val="000000"/>
                </a:solidFill>
              </a:rPr>
              <a:t>—Mark a student’s test complete if a student exits the test and will </a:t>
            </a:r>
            <a:r>
              <a:rPr lang="en-US" sz="2400" b="1" dirty="0">
                <a:solidFill>
                  <a:srgbClr val="000000"/>
                </a:solidFill>
              </a:rPr>
              <a:t>not</a:t>
            </a:r>
            <a:r>
              <a:rPr lang="en-US" sz="2400" dirty="0">
                <a:solidFill>
                  <a:srgbClr val="000000"/>
                </a:solidFill>
              </a:rPr>
              <a:t> resume the same test.</a:t>
            </a:r>
          </a:p>
          <a:p>
            <a:pPr eaLnBrk="1" hangingPunct="1">
              <a:spcBef>
                <a:spcPts val="300"/>
              </a:spcBef>
              <a:spcAft>
                <a:spcPts val="300"/>
              </a:spcAft>
              <a:buSzPct val="100000"/>
              <a:defRPr/>
            </a:pPr>
            <a:r>
              <a:rPr lang="en-US" sz="2400" b="1" dirty="0">
                <a:solidFill>
                  <a:srgbClr val="000000"/>
                </a:solidFill>
              </a:rPr>
              <a:t>Stop Test Sessions</a:t>
            </a:r>
            <a:r>
              <a:rPr lang="en-US" sz="2400" dirty="0">
                <a:solidFill>
                  <a:srgbClr val="000000"/>
                </a:solidFill>
              </a:rPr>
              <a:t>—A test session cannot be stopped until all students are in </a:t>
            </a:r>
            <a:r>
              <a:rPr lang="en-US" sz="2400" b="1" dirty="0">
                <a:solidFill>
                  <a:srgbClr val="000000"/>
                </a:solidFill>
              </a:rPr>
              <a:t>Completed</a:t>
            </a:r>
            <a:r>
              <a:rPr lang="en-US" sz="2400" dirty="0">
                <a:solidFill>
                  <a:srgbClr val="000000"/>
                </a:solidFill>
              </a:rPr>
              <a:t> or </a:t>
            </a:r>
            <a:r>
              <a:rPr lang="en-US" sz="2400" b="1" dirty="0">
                <a:solidFill>
                  <a:srgbClr val="000000"/>
                </a:solidFill>
              </a:rPr>
              <a:t>Marked Complete </a:t>
            </a:r>
            <a:r>
              <a:rPr lang="en-US" sz="2400" dirty="0">
                <a:solidFill>
                  <a:srgbClr val="000000"/>
                </a:solidFill>
              </a:rPr>
              <a:t>status and all </a:t>
            </a:r>
            <a:r>
              <a:rPr lang="en-US" sz="2400" b="1" dirty="0">
                <a:solidFill>
                  <a:srgbClr val="000000"/>
                </a:solidFill>
              </a:rPr>
              <a:t>Ready</a:t>
            </a:r>
            <a:r>
              <a:rPr lang="en-US" sz="2400" dirty="0">
                <a:solidFill>
                  <a:srgbClr val="000000"/>
                </a:solidFill>
              </a:rPr>
              <a:t> students have been removed.</a:t>
            </a:r>
          </a:p>
          <a:p>
            <a:pPr eaLnBrk="1" hangingPunct="1">
              <a:spcBef>
                <a:spcPts val="300"/>
              </a:spcBef>
              <a:spcAft>
                <a:spcPts val="300"/>
              </a:spcAft>
              <a:buSzPct val="100000"/>
              <a:defRPr/>
            </a:pPr>
            <a:r>
              <a:rPr lang="en-US" sz="2400" b="1" dirty="0">
                <a:solidFill>
                  <a:srgbClr val="000000"/>
                </a:solidFill>
              </a:rPr>
              <a:t>Invalidate Tests</a:t>
            </a:r>
            <a:r>
              <a:rPr lang="en-US" sz="2400" dirty="0">
                <a:solidFill>
                  <a:srgbClr val="000000"/>
                </a:solidFill>
              </a:rPr>
              <a:t>—Any tests that should not be scored must be invalidated.</a:t>
            </a:r>
          </a:p>
          <a:p>
            <a:pPr>
              <a:spcBef>
                <a:spcPts val="300"/>
              </a:spcBef>
              <a:spcAft>
                <a:spcPts val="300"/>
              </a:spcAft>
              <a:buSzPct val="100000"/>
              <a:defRPr/>
            </a:pPr>
            <a:r>
              <a:rPr lang="en-US" sz="2400" b="1" dirty="0">
                <a:solidFill>
                  <a:srgbClr val="000000"/>
                </a:solidFill>
              </a:rPr>
              <a:t>Incorrect Student Profiles – </a:t>
            </a:r>
            <a:r>
              <a:rPr lang="en-US" sz="2400" dirty="0">
                <a:solidFill>
                  <a:srgbClr val="000000"/>
                </a:solidFill>
              </a:rPr>
              <a:t>If a Student Name or Student ID is incorrect for a student added </a:t>
            </a:r>
            <a:r>
              <a:rPr lang="en-US" sz="2400" dirty="0">
                <a:latin typeface="Calibri" panose="020F0502020204030204" pitchFamily="34" charset="0"/>
              </a:rPr>
              <a:t>via the New Student wizard, it may be updated before or after testing. </a:t>
            </a:r>
          </a:p>
          <a:p>
            <a:pPr>
              <a:spcBef>
                <a:spcPts val="300"/>
              </a:spcBef>
              <a:spcAft>
                <a:spcPts val="300"/>
              </a:spcAft>
              <a:buSzPct val="100000"/>
              <a:defRPr/>
            </a:pPr>
            <a:r>
              <a:rPr lang="en-US" sz="2400" dirty="0">
                <a:solidFill>
                  <a:srgbClr val="FF0000"/>
                </a:solidFill>
                <a:latin typeface="Calibri" panose="020F0502020204030204" pitchFamily="34" charset="0"/>
              </a:rPr>
              <a:t>School assessment coordinator  should contact SAET at 305-995-7520, to submit a request by 10 am on the final day of testing for each administration.</a:t>
            </a:r>
          </a:p>
          <a:p>
            <a:pPr marL="457200" lvl="1" indent="0">
              <a:buSzPct val="100000"/>
              <a:buNone/>
              <a:defRPr/>
            </a:pPr>
            <a:endParaRPr lang="en-US" sz="1200" b="1"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118</a:t>
            </a:fld>
            <a:endParaRPr lang="en-US" dirty="0"/>
          </a:p>
        </p:txBody>
      </p:sp>
      <p:sp>
        <p:nvSpPr>
          <p:cNvPr id="5" name="TextBox 4"/>
          <p:cNvSpPr txBox="1"/>
          <p:nvPr/>
        </p:nvSpPr>
        <p:spPr>
          <a:xfrm>
            <a:off x="2286000" y="6542892"/>
            <a:ext cx="5105400" cy="338554"/>
          </a:xfrm>
          <a:prstGeom prst="rect">
            <a:avLst/>
          </a:prstGeom>
          <a:noFill/>
        </p:spPr>
        <p:txBody>
          <a:bodyPr wrap="square" rtlCol="0">
            <a:spAutoFit/>
          </a:bodyPr>
          <a:lstStyle/>
          <a:p>
            <a:r>
              <a:rPr lang="en-US" sz="1600" dirty="0"/>
              <a:t>NGSSS CBT TAM 53; PearsonAccess Next User Guide </a:t>
            </a:r>
          </a:p>
        </p:txBody>
      </p:sp>
    </p:spTree>
    <p:extLst>
      <p:ext uri="{BB962C8B-B14F-4D97-AF65-F5344CB8AC3E}">
        <p14:creationId xmlns:p14="http://schemas.microsoft.com/office/powerpoint/2010/main" val="33784260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Autofit/>
          </a:bodyPr>
          <a:lstStyle/>
          <a:p>
            <a:r>
              <a:rPr lang="en-US" sz="4000" dirty="0"/>
              <a:t>School Assessment Coordinator</a:t>
            </a:r>
            <a:br>
              <a:rPr lang="en-US" sz="4000" dirty="0"/>
            </a:br>
            <a:r>
              <a:rPr lang="en-US" sz="4000" dirty="0"/>
              <a:t>After Testing</a:t>
            </a:r>
          </a:p>
        </p:txBody>
      </p:sp>
      <p:sp>
        <p:nvSpPr>
          <p:cNvPr id="3" name="Content Placeholder 2"/>
          <p:cNvSpPr>
            <a:spLocks noGrp="1"/>
          </p:cNvSpPr>
          <p:nvPr>
            <p:ph idx="1"/>
          </p:nvPr>
        </p:nvSpPr>
        <p:spPr>
          <a:xfrm>
            <a:off x="228600" y="1752601"/>
            <a:ext cx="8737092" cy="5181599"/>
          </a:xfrm>
        </p:spPr>
        <p:txBody>
          <a:bodyPr>
            <a:noAutofit/>
          </a:bodyPr>
          <a:lstStyle/>
          <a:p>
            <a:pPr marL="0" indent="0">
              <a:spcBef>
                <a:spcPts val="300"/>
              </a:spcBef>
              <a:spcAft>
                <a:spcPts val="300"/>
              </a:spcAft>
              <a:buNone/>
            </a:pPr>
            <a:r>
              <a:rPr lang="en-US" sz="2600" b="1" dirty="0">
                <a:solidFill>
                  <a:prstClr val="black"/>
                </a:solidFill>
              </a:rPr>
              <a:t>Prepare Materials for Return</a:t>
            </a:r>
          </a:p>
          <a:p>
            <a:pPr>
              <a:spcBef>
                <a:spcPts val="300"/>
              </a:spcBef>
              <a:spcAft>
                <a:spcPts val="300"/>
              </a:spcAft>
            </a:pPr>
            <a:r>
              <a:rPr lang="en-US" sz="2200" dirty="0">
                <a:solidFill>
                  <a:prstClr val="black"/>
                </a:solidFill>
              </a:rPr>
              <a:t>Store CBT test tickets and Student Authorization tickets for one calendar school year, and then destroy them securely.</a:t>
            </a:r>
          </a:p>
          <a:p>
            <a:pPr>
              <a:spcBef>
                <a:spcPts val="300"/>
              </a:spcBef>
              <a:spcAft>
                <a:spcPts val="300"/>
              </a:spcAft>
            </a:pPr>
            <a:r>
              <a:rPr lang="en-US" sz="2200" dirty="0">
                <a:solidFill>
                  <a:prstClr val="black"/>
                </a:solidFill>
              </a:rPr>
              <a:t>File the signed </a:t>
            </a:r>
            <a:r>
              <a:rPr lang="en-US" sz="2200" i="1" dirty="0">
                <a:solidFill>
                  <a:prstClr val="black"/>
                </a:solidFill>
              </a:rPr>
              <a:t>Test Administration and Security Agreements</a:t>
            </a:r>
            <a:r>
              <a:rPr lang="en-US" sz="2200" dirty="0">
                <a:solidFill>
                  <a:prstClr val="black"/>
                </a:solidFill>
              </a:rPr>
              <a:t> and </a:t>
            </a:r>
            <a:r>
              <a:rPr lang="en-US" sz="2200" i="1" dirty="0">
                <a:solidFill>
                  <a:prstClr val="black"/>
                </a:solidFill>
              </a:rPr>
              <a:t>Test Administrator Prohibited Activities Agreements along with your school training documents </a:t>
            </a:r>
            <a:r>
              <a:rPr lang="en-US" sz="2200" dirty="0">
                <a:solidFill>
                  <a:prstClr val="black"/>
                </a:solidFill>
              </a:rPr>
              <a:t>for</a:t>
            </a:r>
            <a:r>
              <a:rPr lang="en-US" sz="2200" i="1" dirty="0">
                <a:solidFill>
                  <a:prstClr val="black"/>
                </a:solidFill>
              </a:rPr>
              <a:t> </a:t>
            </a:r>
            <a:r>
              <a:rPr lang="en-US" sz="2200" dirty="0">
                <a:solidFill>
                  <a:prstClr val="black"/>
                </a:solidFill>
              </a:rPr>
              <a:t>one calendar school year</a:t>
            </a:r>
            <a:r>
              <a:rPr lang="en-US" sz="2200" i="1" dirty="0">
                <a:solidFill>
                  <a:prstClr val="black"/>
                </a:solidFill>
              </a:rPr>
              <a:t>.</a:t>
            </a:r>
          </a:p>
          <a:p>
            <a:pPr>
              <a:spcBef>
                <a:spcPts val="300"/>
              </a:spcBef>
              <a:spcAft>
                <a:spcPts val="300"/>
              </a:spcAft>
            </a:pPr>
            <a:r>
              <a:rPr lang="en-US" sz="2200" dirty="0"/>
              <a:t>Reading and Writing Passage Booklets are secure documents and must be packaged and returned in white labeled box(es).</a:t>
            </a:r>
          </a:p>
          <a:p>
            <a:pPr>
              <a:spcBef>
                <a:spcPts val="300"/>
              </a:spcBef>
              <a:spcAft>
                <a:spcPts val="300"/>
              </a:spcAft>
            </a:pPr>
            <a:r>
              <a:rPr lang="en-US" sz="2200" dirty="0">
                <a:solidFill>
                  <a:prstClr val="black"/>
                </a:solidFill>
              </a:rPr>
              <a:t>Ensure that the proper materials are packed in your District Assessment Coordinator ONLY box (along with any other ancillary materials) according to the Friendly Reminders. </a:t>
            </a:r>
          </a:p>
          <a:p>
            <a:pPr>
              <a:spcBef>
                <a:spcPts val="900"/>
              </a:spcBef>
              <a:spcAft>
                <a:spcPts val="900"/>
              </a:spcAft>
            </a:pPr>
            <a:r>
              <a:rPr lang="en-US" sz="2200" dirty="0"/>
              <a:t>For detailed instructions </a:t>
            </a:r>
            <a:r>
              <a:rPr lang="en-US" sz="2200" dirty="0">
                <a:solidFill>
                  <a:prstClr val="black"/>
                </a:solidFill>
              </a:rPr>
              <a:t>on preparing and packaging paper-based accommodations for return, refer to the </a:t>
            </a:r>
            <a:r>
              <a:rPr lang="en-US" sz="2200" i="1" dirty="0">
                <a:solidFill>
                  <a:prstClr val="black"/>
                </a:solidFill>
              </a:rPr>
              <a:t>FSA Paper-Based Materials Return Instructions</a:t>
            </a:r>
            <a:r>
              <a:rPr lang="en-US" sz="2200" dirty="0">
                <a:solidFill>
                  <a:prstClr val="black"/>
                </a:solidFill>
              </a:rPr>
              <a:t>, available in Appendix C of the FSA PBT test administration manuals.</a:t>
            </a:r>
          </a:p>
          <a:p>
            <a:pPr>
              <a:spcBef>
                <a:spcPts val="300"/>
              </a:spcBef>
              <a:spcAft>
                <a:spcPts val="300"/>
              </a:spcAft>
            </a:pPr>
            <a:endParaRPr lang="en-US" sz="2200" dirty="0">
              <a:solidFill>
                <a:prstClr val="black"/>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119</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260; NGSSS CBT TAM 52 </a:t>
            </a:r>
          </a:p>
        </p:txBody>
      </p:sp>
    </p:spTree>
    <p:extLst>
      <p:ext uri="{BB962C8B-B14F-4D97-AF65-F5344CB8AC3E}">
        <p14:creationId xmlns:p14="http://schemas.microsoft.com/office/powerpoint/2010/main" val="70312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sz="3600" dirty="0"/>
              <a:t>Test Administration Schedule</a:t>
            </a:r>
            <a:endParaRPr lang="en-US" sz="3400" dirty="0"/>
          </a:p>
        </p:txBody>
      </p:sp>
      <p:sp>
        <p:nvSpPr>
          <p:cNvPr id="4" name="Slide Number Placeholder 3"/>
          <p:cNvSpPr>
            <a:spLocks noGrp="1"/>
          </p:cNvSpPr>
          <p:nvPr>
            <p:ph type="sldNum" sz="quarter" idx="12"/>
          </p:nvPr>
        </p:nvSpPr>
        <p:spPr/>
        <p:txBody>
          <a:bodyPr/>
          <a:lstStyle/>
          <a:p>
            <a:fld id="{60F88D64-766A-45C3-93FE-3E1D3068B07A}" type="slidenum">
              <a:rPr lang="en-US" smtClean="0"/>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72349666"/>
              </p:ext>
            </p:extLst>
          </p:nvPr>
        </p:nvGraphicFramePr>
        <p:xfrm>
          <a:off x="490219" y="1974224"/>
          <a:ext cx="8077201" cy="3154907"/>
        </p:xfrm>
        <a:graphic>
          <a:graphicData uri="http://schemas.openxmlformats.org/drawingml/2006/table">
            <a:tbl>
              <a:tblPr firstRow="1" bandRow="1">
                <a:tableStyleId>{073A0DAA-6AF3-43AB-8588-CEC1D06C72B9}</a:tableStyleId>
              </a:tblPr>
              <a:tblGrid>
                <a:gridCol w="975107">
                  <a:extLst>
                    <a:ext uri="{9D8B030D-6E8A-4147-A177-3AD203B41FA5}">
                      <a16:colId xmlns:a16="http://schemas.microsoft.com/office/drawing/2014/main" val="20000"/>
                    </a:ext>
                  </a:extLst>
                </a:gridCol>
                <a:gridCol w="3030474">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166620">
                  <a:extLst>
                    <a:ext uri="{9D8B030D-6E8A-4147-A177-3AD203B41FA5}">
                      <a16:colId xmlns:a16="http://schemas.microsoft.com/office/drawing/2014/main" val="20003"/>
                    </a:ext>
                  </a:extLst>
                </a:gridCol>
              </a:tblGrid>
              <a:tr h="424387">
                <a:tc>
                  <a:txBody>
                    <a:bodyPr/>
                    <a:lstStyle/>
                    <a:p>
                      <a:pPr algn="ctr"/>
                      <a:r>
                        <a:rPr lang="en-US" sz="1600" dirty="0"/>
                        <a:t>Grades </a:t>
                      </a:r>
                    </a:p>
                  </a:txBody>
                  <a:tcPr anchor="ctr">
                    <a:solidFill>
                      <a:srgbClr val="0070C0"/>
                    </a:solidFill>
                  </a:tcPr>
                </a:tc>
                <a:tc>
                  <a:txBody>
                    <a:bodyPr/>
                    <a:lstStyle/>
                    <a:p>
                      <a:pPr algn="ctr"/>
                      <a:r>
                        <a:rPr lang="en-US" sz="1600" baseline="0" dirty="0"/>
                        <a:t>Retake Tests</a:t>
                      </a:r>
                      <a:endParaRPr lang="en-US" sz="1600" dirty="0"/>
                    </a:p>
                  </a:txBody>
                  <a:tcPr anchor="ctr">
                    <a:solidFill>
                      <a:srgbClr val="0070C0"/>
                    </a:solidFill>
                  </a:tcPr>
                </a:tc>
                <a:tc>
                  <a:txBody>
                    <a:bodyPr/>
                    <a:lstStyle/>
                    <a:p>
                      <a:pPr algn="ctr"/>
                      <a:r>
                        <a:rPr lang="en-US" sz="1600" dirty="0"/>
                        <a:t>CBT</a:t>
                      </a:r>
                    </a:p>
                  </a:txBody>
                  <a:tcPr anchor="ctr">
                    <a:solidFill>
                      <a:srgbClr val="0070C0"/>
                    </a:solidFill>
                  </a:tcPr>
                </a:tc>
                <a:tc>
                  <a:txBody>
                    <a:bodyPr/>
                    <a:lstStyle/>
                    <a:p>
                      <a:pPr algn="ctr"/>
                      <a:r>
                        <a:rPr lang="en-US" sz="1600" dirty="0"/>
                        <a:t>PBT Accommodations</a:t>
                      </a:r>
                    </a:p>
                  </a:txBody>
                  <a:tcPr anchor="ctr">
                    <a:solidFill>
                      <a:srgbClr val="0070C0"/>
                    </a:solidFill>
                  </a:tcPr>
                </a:tc>
                <a:extLst>
                  <a:ext uri="{0D108BD9-81ED-4DB2-BD59-A6C34878D82A}">
                    <a16:rowId xmlns:a16="http://schemas.microsoft.com/office/drawing/2014/main" val="10000"/>
                  </a:ext>
                </a:extLst>
              </a:tr>
              <a:tr h="609666">
                <a:tc rowSpan="2">
                  <a:txBody>
                    <a:bodyPr/>
                    <a:lstStyle/>
                    <a:p>
                      <a:pPr algn="ctr"/>
                      <a:endParaRPr lang="en-US" sz="1800" b="0" dirty="0">
                        <a:solidFill>
                          <a:schemeClr val="tx1"/>
                        </a:solidFill>
                      </a:endParaRPr>
                    </a:p>
                    <a:p>
                      <a:pPr algn="ctr"/>
                      <a:endParaRPr lang="en-US" sz="1800" b="0" dirty="0">
                        <a:solidFill>
                          <a:schemeClr val="tx1"/>
                        </a:solidFill>
                      </a:endParaRPr>
                    </a:p>
                    <a:p>
                      <a:pPr algn="ctr"/>
                      <a:r>
                        <a:rPr lang="en-US" sz="1800" b="0" dirty="0">
                          <a:solidFill>
                            <a:schemeClr val="tx1"/>
                          </a:solidFill>
                        </a:rPr>
                        <a:t>10+ - Adult</a:t>
                      </a:r>
                    </a:p>
                  </a:txBody>
                  <a:tcPr>
                    <a:solidFill>
                      <a:srgbClr val="99CCFF"/>
                    </a:solidFill>
                  </a:tcPr>
                </a:tc>
                <a:tc>
                  <a:txBody>
                    <a:bodyPr/>
                    <a:lstStyle/>
                    <a:p>
                      <a:pPr algn="ctr"/>
                      <a:endParaRPr lang="en-US" sz="1800" b="0" dirty="0">
                        <a:solidFill>
                          <a:schemeClr val="tx1"/>
                        </a:solidFill>
                      </a:endParaRPr>
                    </a:p>
                    <a:p>
                      <a:pPr algn="ctr"/>
                      <a:r>
                        <a:rPr lang="en-US" sz="1800" b="0" dirty="0">
                          <a:solidFill>
                            <a:schemeClr val="tx1"/>
                          </a:solidFill>
                        </a:rPr>
                        <a:t>FSA ELA Reading  Retake</a:t>
                      </a:r>
                    </a:p>
                  </a:txBody>
                  <a:tcPr>
                    <a:solidFill>
                      <a:srgbClr val="99CCFF"/>
                    </a:solidFill>
                  </a:tcPr>
                </a:tc>
                <a:tc rowSpan="2">
                  <a:txBody>
                    <a:bodyPr/>
                    <a:lstStyle/>
                    <a:p>
                      <a:pPr algn="ctr"/>
                      <a:endParaRPr lang="en-US" sz="1800" b="0" dirty="0">
                        <a:solidFill>
                          <a:schemeClr val="tx1"/>
                        </a:solidFill>
                      </a:endParaRPr>
                    </a:p>
                    <a:p>
                      <a:pPr algn="ctr"/>
                      <a:endParaRPr lang="en-US" sz="1800" b="0" dirty="0">
                        <a:solidFill>
                          <a:schemeClr val="tx1"/>
                        </a:solidFill>
                      </a:endParaRPr>
                    </a:p>
                    <a:p>
                      <a:pPr algn="ctr"/>
                      <a:r>
                        <a:rPr lang="en-US" sz="1800" b="0" dirty="0">
                          <a:solidFill>
                            <a:schemeClr val="tx1"/>
                          </a:solidFill>
                        </a:rPr>
                        <a:t>March 27-April 7</a:t>
                      </a:r>
                    </a:p>
                  </a:txBody>
                  <a:tcPr>
                    <a:solidFill>
                      <a:srgbClr val="99CCFF"/>
                    </a:solidFill>
                  </a:tcPr>
                </a:tc>
                <a:tc rowSpan="2">
                  <a:txBody>
                    <a:bodyPr/>
                    <a:lstStyle/>
                    <a:p>
                      <a:pPr algn="ctr"/>
                      <a:endParaRPr lang="en-US" sz="1800" b="0" dirty="0">
                        <a:solidFill>
                          <a:schemeClr val="tx1"/>
                        </a:solidFill>
                      </a:endParaRPr>
                    </a:p>
                    <a:p>
                      <a:pPr algn="ctr"/>
                      <a:endParaRPr lang="en-US" sz="1800" b="0" dirty="0">
                        <a:solidFill>
                          <a:schemeClr val="tx1"/>
                        </a:solidFill>
                      </a:endParaRPr>
                    </a:p>
                    <a:p>
                      <a:pPr algn="ctr"/>
                      <a:r>
                        <a:rPr lang="en-US" sz="1800" b="0" dirty="0">
                          <a:solidFill>
                            <a:schemeClr val="tx1"/>
                          </a:solidFill>
                        </a:rPr>
                        <a:t>March 27-31</a:t>
                      </a:r>
                    </a:p>
                  </a:txBody>
                  <a:tcPr>
                    <a:solidFill>
                      <a:srgbClr val="99CCFF"/>
                    </a:solidFill>
                  </a:tcPr>
                </a:tc>
                <a:extLst>
                  <a:ext uri="{0D108BD9-81ED-4DB2-BD59-A6C34878D82A}">
                    <a16:rowId xmlns:a16="http://schemas.microsoft.com/office/drawing/2014/main" val="10001"/>
                  </a:ext>
                </a:extLst>
              </a:tr>
              <a:tr h="522571">
                <a:tc vMerge="1">
                  <a:txBody>
                    <a:bodyPr/>
                    <a:lstStyle/>
                    <a:p>
                      <a:endParaRPr lang="en-US" dirty="0"/>
                    </a:p>
                  </a:txBody>
                  <a:tcPr/>
                </a:tc>
                <a:tc>
                  <a:txBody>
                    <a:bodyPr/>
                    <a:lstStyle/>
                    <a:p>
                      <a:pPr algn="ctr"/>
                      <a:r>
                        <a:rPr lang="en-US" sz="1800" dirty="0"/>
                        <a:t>FCAT</a:t>
                      </a:r>
                      <a:r>
                        <a:rPr lang="en-US" sz="1800" baseline="0" dirty="0"/>
                        <a:t> 2.0 Reading  Retake</a:t>
                      </a:r>
                    </a:p>
                  </a:txBody>
                  <a:tcPr anchor="ctr">
                    <a:solidFill>
                      <a:srgbClr val="99CCFF"/>
                    </a:solidFill>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2"/>
                  </a:ext>
                </a:extLst>
              </a:tr>
              <a:tr h="627400">
                <a:tc rowSpan="2">
                  <a:txBody>
                    <a:bodyPr/>
                    <a:lstStyle/>
                    <a:p>
                      <a:pPr algn="ctr"/>
                      <a:endParaRPr lang="en-US" sz="1800" dirty="0"/>
                    </a:p>
                    <a:p>
                      <a:pPr algn="ctr"/>
                      <a:endParaRPr lang="en-US" sz="1800" dirty="0"/>
                    </a:p>
                    <a:p>
                      <a:pPr algn="ctr"/>
                      <a:r>
                        <a:rPr lang="en-US" sz="1800" dirty="0"/>
                        <a:t>7- Adult</a:t>
                      </a:r>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FSA Algebra 1 EOC</a:t>
                      </a:r>
                      <a:r>
                        <a:rPr lang="en-US" sz="1800" baseline="0" dirty="0"/>
                        <a:t> Retake*</a:t>
                      </a:r>
                      <a:endParaRPr lang="en-US" sz="1800" dirty="0"/>
                    </a:p>
                  </a:txBody>
                  <a:tcPr anchor="ctr">
                    <a:solidFill>
                      <a:srgbClr val="99CCFF"/>
                    </a:solidFill>
                  </a:tcPr>
                </a:tc>
                <a:tc rowSpan="2">
                  <a:txBody>
                    <a:bodyPr/>
                    <a:lstStyle/>
                    <a:p>
                      <a:pPr algn="ctr"/>
                      <a:r>
                        <a:rPr lang="en-US" sz="1800" b="0" dirty="0">
                          <a:solidFill>
                            <a:schemeClr val="tx1"/>
                          </a:solidFill>
                        </a:rPr>
                        <a:t>March 27-April 7</a:t>
                      </a:r>
                    </a:p>
                  </a:txBody>
                  <a:tcPr anchor="ctr">
                    <a:solidFill>
                      <a:srgbClr val="99CC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March 27-31</a:t>
                      </a:r>
                    </a:p>
                  </a:txBody>
                  <a:tcPr anchor="ctr">
                    <a:solidFill>
                      <a:srgbClr val="99CCFF"/>
                    </a:solidFill>
                  </a:tcPr>
                </a:tc>
                <a:extLst>
                  <a:ext uri="{0D108BD9-81ED-4DB2-BD59-A6C34878D82A}">
                    <a16:rowId xmlns:a16="http://schemas.microsoft.com/office/drawing/2014/main" val="10003"/>
                  </a:ext>
                </a:extLst>
              </a:tr>
              <a:tr h="870952">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aseline="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NGSSS Algebra 1 EOC Retake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nchor="ctr">
                    <a:solidFill>
                      <a:srgbClr val="99CC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457200" y="5958582"/>
            <a:ext cx="8235387" cy="646331"/>
          </a:xfrm>
          <a:prstGeom prst="rect">
            <a:avLst/>
          </a:prstGeom>
          <a:noFill/>
        </p:spPr>
        <p:txBody>
          <a:bodyPr wrap="square" rtlCol="0">
            <a:spAutoFit/>
          </a:bodyPr>
          <a:lstStyle/>
          <a:p>
            <a:r>
              <a:rPr lang="en-US" dirty="0"/>
              <a:t>Any deviation from this schedule requires written approval from the Florida Department of Education (FLDOE).</a:t>
            </a:r>
          </a:p>
        </p:txBody>
      </p:sp>
      <p:sp>
        <p:nvSpPr>
          <p:cNvPr id="3" name="TextBox 2"/>
          <p:cNvSpPr txBox="1"/>
          <p:nvPr/>
        </p:nvSpPr>
        <p:spPr>
          <a:xfrm>
            <a:off x="376627" y="5143018"/>
            <a:ext cx="8315960" cy="830997"/>
          </a:xfrm>
          <a:prstGeom prst="rect">
            <a:avLst/>
          </a:prstGeom>
          <a:noFill/>
        </p:spPr>
        <p:txBody>
          <a:bodyPr wrap="square" rtlCol="0">
            <a:spAutoFit/>
          </a:bodyPr>
          <a:lstStyle/>
          <a:p>
            <a:r>
              <a:rPr lang="en-US" sz="1600" dirty="0"/>
              <a:t>* Students who need to </a:t>
            </a:r>
            <a:r>
              <a:rPr lang="en-US" sz="1600" b="1" dirty="0">
                <a:solidFill>
                  <a:srgbClr val="FF0000"/>
                </a:solidFill>
              </a:rPr>
              <a:t>retake</a:t>
            </a:r>
            <a:r>
              <a:rPr lang="en-US" sz="1600" dirty="0"/>
              <a:t> the FSA Algebra 1 EOC will participate in the </a:t>
            </a:r>
            <a:r>
              <a:rPr lang="en-US" sz="1600" dirty="0">
                <a:solidFill>
                  <a:srgbClr val="FF0000"/>
                </a:solidFill>
              </a:rPr>
              <a:t>March 27–April 7 Retake administration,</a:t>
            </a:r>
            <a:r>
              <a:rPr lang="en-US" sz="1600" dirty="0"/>
              <a:t> and students taking the assessment for the first time will participate in the April 17–May 12 EOC administration.  </a:t>
            </a:r>
            <a:r>
              <a:rPr lang="en-US" sz="1600" b="1" dirty="0"/>
              <a:t>Students may </a:t>
            </a:r>
            <a:r>
              <a:rPr lang="en-US" sz="1600" b="1" u="sng" dirty="0"/>
              <a:t>NOT</a:t>
            </a:r>
            <a:r>
              <a:rPr lang="en-US" sz="1600" b="1" dirty="0"/>
              <a:t> participate in both administrations.</a:t>
            </a:r>
            <a:r>
              <a:rPr lang="en-US" sz="1600" dirty="0"/>
              <a:t> </a:t>
            </a:r>
          </a:p>
        </p:txBody>
      </p:sp>
      <p:sp>
        <p:nvSpPr>
          <p:cNvPr id="7" name="TextBox 6"/>
          <p:cNvSpPr txBox="1"/>
          <p:nvPr/>
        </p:nvSpPr>
        <p:spPr>
          <a:xfrm>
            <a:off x="457200" y="1500848"/>
            <a:ext cx="5715000" cy="584775"/>
          </a:xfrm>
          <a:prstGeom prst="rect">
            <a:avLst/>
          </a:prstGeom>
          <a:noFill/>
        </p:spPr>
        <p:txBody>
          <a:bodyPr wrap="square" rtlCol="0">
            <a:spAutoFit/>
          </a:bodyPr>
          <a:lstStyle/>
          <a:p>
            <a:r>
              <a:rPr lang="en-US" sz="3200" b="1" dirty="0"/>
              <a:t>FSA and NGSSS Retake </a:t>
            </a:r>
          </a:p>
        </p:txBody>
      </p:sp>
      <p:sp>
        <p:nvSpPr>
          <p:cNvPr id="8" name="TextBox 7"/>
          <p:cNvSpPr txBox="1"/>
          <p:nvPr/>
        </p:nvSpPr>
        <p:spPr>
          <a:xfrm>
            <a:off x="2590800" y="6553200"/>
            <a:ext cx="4419600" cy="338554"/>
          </a:xfrm>
          <a:prstGeom prst="rect">
            <a:avLst/>
          </a:prstGeom>
          <a:noFill/>
        </p:spPr>
        <p:txBody>
          <a:bodyPr wrap="square" rtlCol="0">
            <a:spAutoFit/>
          </a:bodyPr>
          <a:lstStyle/>
          <a:p>
            <a:r>
              <a:rPr lang="en-US" sz="1600" dirty="0"/>
              <a:t>FSA CBT TAM</a:t>
            </a:r>
            <a:r>
              <a:rPr lang="en-US" sz="1600" i="1" dirty="0"/>
              <a:t> i</a:t>
            </a:r>
            <a:r>
              <a:rPr lang="en-US" sz="1600" dirty="0"/>
              <a:t>; NGSSS CBT TAM-back of cover page</a:t>
            </a:r>
          </a:p>
        </p:txBody>
      </p:sp>
    </p:spTree>
    <p:extLst>
      <p:ext uri="{BB962C8B-B14F-4D97-AF65-F5344CB8AC3E}">
        <p14:creationId xmlns:p14="http://schemas.microsoft.com/office/powerpoint/2010/main" val="16634670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rmAutofit fontScale="90000"/>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p:txBody>
          <a:bodyPr/>
          <a:lstStyle/>
          <a:p>
            <a:pPr marL="0" indent="0">
              <a:buNone/>
            </a:pPr>
            <a:r>
              <a:rPr lang="en-US" sz="3000" b="1" dirty="0"/>
              <a:t>Directions for Returning Typed FSA ELA Writing Responses</a:t>
            </a:r>
          </a:p>
          <a:p>
            <a:r>
              <a:rPr lang="en-US" sz="2600" dirty="0"/>
              <a:t>For students taking a paper-based FSA ELA Writing test using a flexible responding accommodation to provide a typed response, transcription of the response into the paper-based test is no longer required.</a:t>
            </a:r>
          </a:p>
          <a:p>
            <a:r>
              <a:rPr lang="en-US" sz="2600" dirty="0"/>
              <a:t>Directions for returning typed ELA Writing responses are included in Appendix A.</a:t>
            </a:r>
          </a:p>
        </p:txBody>
      </p:sp>
      <p:sp>
        <p:nvSpPr>
          <p:cNvPr id="4" name="Slide Number Placeholder 3"/>
          <p:cNvSpPr>
            <a:spLocks noGrp="1"/>
          </p:cNvSpPr>
          <p:nvPr>
            <p:ph type="sldNum" sz="quarter" idx="12"/>
          </p:nvPr>
        </p:nvSpPr>
        <p:spPr/>
        <p:txBody>
          <a:bodyPr/>
          <a:lstStyle/>
          <a:p>
            <a:fld id="{60F88D64-766A-45C3-93FE-3E1D3068B07A}" type="slidenum">
              <a:rPr lang="en-US" smtClean="0"/>
              <a:t>120</a:t>
            </a:fld>
            <a:endParaRPr lang="en-US" dirty="0"/>
          </a:p>
        </p:txBody>
      </p:sp>
      <p:sp>
        <p:nvSpPr>
          <p:cNvPr id="5" name="TextBox 4"/>
          <p:cNvSpPr txBox="1"/>
          <p:nvPr/>
        </p:nvSpPr>
        <p:spPr>
          <a:xfrm>
            <a:off x="2971800" y="6542892"/>
            <a:ext cx="3657600" cy="338554"/>
          </a:xfrm>
          <a:prstGeom prst="rect">
            <a:avLst/>
          </a:prstGeom>
          <a:noFill/>
        </p:spPr>
        <p:txBody>
          <a:bodyPr wrap="square" rtlCol="0">
            <a:spAutoFit/>
          </a:bodyPr>
          <a:lstStyle/>
          <a:p>
            <a:r>
              <a:rPr lang="en-US" sz="1600" dirty="0"/>
              <a:t>FSA PBT TAM Appendix A</a:t>
            </a:r>
          </a:p>
        </p:txBody>
      </p:sp>
    </p:spTree>
    <p:extLst>
      <p:ext uri="{BB962C8B-B14F-4D97-AF65-F5344CB8AC3E}">
        <p14:creationId xmlns:p14="http://schemas.microsoft.com/office/powerpoint/2010/main" val="34660485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86800" cy="1096962"/>
          </a:xfrm>
        </p:spPr>
        <p:txBody>
          <a:bodyPr>
            <a:normAutofit fontScale="90000"/>
          </a:bodyPr>
          <a:lstStyle/>
          <a:p>
            <a:r>
              <a:rPr lang="en-US" dirty="0"/>
              <a:t>TDC Important Announcements Regarding Material Returns</a:t>
            </a:r>
          </a:p>
        </p:txBody>
      </p:sp>
      <p:sp>
        <p:nvSpPr>
          <p:cNvPr id="3" name="Content Placeholder 2"/>
          <p:cNvSpPr>
            <a:spLocks noGrp="1"/>
          </p:cNvSpPr>
          <p:nvPr>
            <p:ph idx="1"/>
          </p:nvPr>
        </p:nvSpPr>
        <p:spPr>
          <a:xfrm>
            <a:off x="228600" y="1752601"/>
            <a:ext cx="8737092" cy="4800599"/>
          </a:xfrm>
        </p:spPr>
        <p:txBody>
          <a:bodyPr>
            <a:normAutofit fontScale="70000" lnSpcReduction="20000"/>
          </a:bodyPr>
          <a:lstStyle/>
          <a:p>
            <a:pPr>
              <a:lnSpc>
                <a:spcPct val="120000"/>
              </a:lnSpc>
              <a:spcBef>
                <a:spcPts val="0"/>
              </a:spcBef>
              <a:spcAft>
                <a:spcPts val="0"/>
              </a:spcAft>
            </a:pPr>
            <a:r>
              <a:rPr lang="en-US" dirty="0"/>
              <a:t>The following exams are ALL due back to the vendors prior to Spring Break and must ship no later than April 7</a:t>
            </a:r>
            <a:r>
              <a:rPr lang="en-US" baseline="30000" dirty="0"/>
              <a:t>th</a:t>
            </a:r>
            <a:r>
              <a:rPr lang="en-US" dirty="0"/>
              <a:t>:</a:t>
            </a:r>
          </a:p>
          <a:p>
            <a:pPr lvl="1">
              <a:lnSpc>
                <a:spcPct val="120000"/>
              </a:lnSpc>
              <a:spcBef>
                <a:spcPts val="0"/>
              </a:spcBef>
              <a:spcAft>
                <a:spcPts val="0"/>
              </a:spcAft>
            </a:pPr>
            <a:r>
              <a:rPr lang="en-US" dirty="0"/>
              <a:t>FCAT Reading Retakes &amp; NGSSS Algebra 1 Retakes</a:t>
            </a:r>
          </a:p>
          <a:p>
            <a:pPr lvl="1">
              <a:lnSpc>
                <a:spcPct val="120000"/>
              </a:lnSpc>
              <a:spcBef>
                <a:spcPts val="0"/>
              </a:spcBef>
              <a:spcAft>
                <a:spcPts val="0"/>
              </a:spcAft>
            </a:pPr>
            <a:r>
              <a:rPr lang="en-US" dirty="0"/>
              <a:t>FSA ELA Retakes and FSA Algebra 1 Retakes</a:t>
            </a:r>
          </a:p>
          <a:p>
            <a:pPr lvl="1">
              <a:lnSpc>
                <a:spcPct val="120000"/>
              </a:lnSpc>
              <a:spcBef>
                <a:spcPts val="0"/>
              </a:spcBef>
              <a:spcAft>
                <a:spcPts val="0"/>
              </a:spcAft>
            </a:pPr>
            <a:r>
              <a:rPr lang="en-US" dirty="0"/>
              <a:t>Grade 3 FSA ELA Reading (Calibration &amp; Non-Calibration)</a:t>
            </a:r>
          </a:p>
          <a:p>
            <a:pPr lvl="1">
              <a:lnSpc>
                <a:spcPct val="120000"/>
              </a:lnSpc>
              <a:spcBef>
                <a:spcPts val="0"/>
              </a:spcBef>
              <a:spcAft>
                <a:spcPts val="0"/>
              </a:spcAft>
            </a:pPr>
            <a:r>
              <a:rPr lang="en-US" dirty="0"/>
              <a:t>SAT-10 and FSA ELA Writing Window 1 Make ups</a:t>
            </a:r>
          </a:p>
          <a:p>
            <a:pPr>
              <a:lnSpc>
                <a:spcPct val="120000"/>
              </a:lnSpc>
              <a:spcBef>
                <a:spcPts val="0"/>
              </a:spcBef>
              <a:spcAft>
                <a:spcPts val="0"/>
              </a:spcAft>
            </a:pPr>
            <a:r>
              <a:rPr lang="en-US" dirty="0"/>
              <a:t>It is imperative that materials be delivered as early as possible, by April 5</a:t>
            </a:r>
            <a:r>
              <a:rPr lang="en-US" baseline="30000" dirty="0"/>
              <a:t>th</a:t>
            </a:r>
            <a:r>
              <a:rPr lang="en-US" dirty="0"/>
              <a:t>, to allow the staff at TDC time to prepare return shipments. </a:t>
            </a:r>
            <a:r>
              <a:rPr lang="en-US" dirty="0">
                <a:solidFill>
                  <a:srgbClr val="FF0000"/>
                </a:solidFill>
              </a:rPr>
              <a:t>PLEASE DO NOT WAIT UNTIL APRIL 6</a:t>
            </a:r>
            <a:r>
              <a:rPr lang="en-US" baseline="30000" dirty="0">
                <a:solidFill>
                  <a:srgbClr val="FF0000"/>
                </a:solidFill>
              </a:rPr>
              <a:t>TH</a:t>
            </a:r>
            <a:r>
              <a:rPr lang="en-US" dirty="0">
                <a:solidFill>
                  <a:srgbClr val="FF0000"/>
                </a:solidFill>
              </a:rPr>
              <a:t> TO RETURN MATERIALS.</a:t>
            </a:r>
          </a:p>
          <a:p>
            <a:pPr>
              <a:lnSpc>
                <a:spcPct val="120000"/>
              </a:lnSpc>
              <a:spcBef>
                <a:spcPts val="0"/>
              </a:spcBef>
              <a:spcAft>
                <a:spcPts val="0"/>
              </a:spcAft>
            </a:pPr>
            <a:r>
              <a:rPr lang="en-US" dirty="0"/>
              <a:t>Delivery schedule at TDC has been modified as follows:</a:t>
            </a:r>
          </a:p>
          <a:p>
            <a:pPr lvl="1">
              <a:lnSpc>
                <a:spcPct val="120000"/>
              </a:lnSpc>
              <a:spcBef>
                <a:spcPts val="0"/>
              </a:spcBef>
              <a:spcAft>
                <a:spcPts val="0"/>
              </a:spcAft>
            </a:pPr>
            <a:r>
              <a:rPr lang="en-US" dirty="0"/>
              <a:t>Monday, Tuesday, Thursday and Friday – deliveries will be accepted from 8:00 am to 2:00 pm</a:t>
            </a:r>
          </a:p>
          <a:p>
            <a:pPr lvl="1">
              <a:lnSpc>
                <a:spcPct val="120000"/>
              </a:lnSpc>
              <a:spcBef>
                <a:spcPts val="0"/>
              </a:spcBef>
              <a:spcAft>
                <a:spcPts val="0"/>
              </a:spcAft>
            </a:pPr>
            <a:r>
              <a:rPr lang="en-US" dirty="0"/>
              <a:t>Wednesday – deliveries will be accepted from 8:00 am to 1:00 pm</a:t>
            </a:r>
          </a:p>
        </p:txBody>
      </p:sp>
      <p:sp>
        <p:nvSpPr>
          <p:cNvPr id="4" name="Slide Number Placeholder 3"/>
          <p:cNvSpPr>
            <a:spLocks noGrp="1"/>
          </p:cNvSpPr>
          <p:nvPr>
            <p:ph type="sldNum" sz="quarter" idx="12"/>
          </p:nvPr>
        </p:nvSpPr>
        <p:spPr/>
        <p:txBody>
          <a:bodyPr/>
          <a:lstStyle/>
          <a:p>
            <a:fld id="{60F88D64-766A-45C3-93FE-3E1D3068B07A}" type="slidenum">
              <a:rPr lang="en-US" smtClean="0"/>
              <a:t>121</a:t>
            </a:fld>
            <a:endParaRPr lang="en-US" dirty="0"/>
          </a:p>
        </p:txBody>
      </p:sp>
    </p:spTree>
    <p:extLst>
      <p:ext uri="{BB962C8B-B14F-4D97-AF65-F5344CB8AC3E}">
        <p14:creationId xmlns:p14="http://schemas.microsoft.com/office/powerpoint/2010/main" val="40667454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251619"/>
            <a:ext cx="8382000" cy="1096962"/>
          </a:xfrm>
        </p:spPr>
        <p:txBody>
          <a:bodyPr>
            <a:noAutofit/>
          </a:bodyPr>
          <a:lstStyle/>
          <a:p>
            <a:r>
              <a:rPr lang="en-US" altLang="en-US" sz="3600" dirty="0"/>
              <a:t>FSA ELA Writing and Writing Retake:</a:t>
            </a:r>
            <a:br>
              <a:rPr lang="en-US" altLang="en-US" sz="3600" dirty="0"/>
            </a:br>
            <a:r>
              <a:rPr lang="en-US" altLang="en-US" sz="3600" dirty="0"/>
              <a:t>Return Schedule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122</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503909668"/>
              </p:ext>
            </p:extLst>
          </p:nvPr>
        </p:nvGraphicFramePr>
        <p:xfrm>
          <a:off x="52754" y="2463447"/>
          <a:ext cx="8912937" cy="3162550"/>
        </p:xfrm>
        <a:graphic>
          <a:graphicData uri="http://schemas.openxmlformats.org/drawingml/2006/table">
            <a:tbl>
              <a:tblPr firstRow="1" bandRow="1">
                <a:tableStyleId>{00A15C55-8517-42AA-B614-E9B94910E393}</a:tableStyleId>
              </a:tblPr>
              <a:tblGrid>
                <a:gridCol w="2080846">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479291">
                  <a:extLst>
                    <a:ext uri="{9D8B030D-6E8A-4147-A177-3AD203B41FA5}">
                      <a16:colId xmlns:a16="http://schemas.microsoft.com/office/drawing/2014/main" val="20002"/>
                    </a:ext>
                  </a:extLst>
                </a:gridCol>
              </a:tblGrid>
              <a:tr h="785090">
                <a:tc>
                  <a:txBody>
                    <a:bodyPr/>
                    <a:lstStyle/>
                    <a:p>
                      <a:pPr algn="ctr"/>
                      <a:r>
                        <a:rPr lang="en-US" sz="1800" dirty="0">
                          <a:solidFill>
                            <a:schemeClr val="bg1"/>
                          </a:solidFill>
                          <a:latin typeface="+mn-lt"/>
                        </a:rPr>
                        <a:t>TEST</a:t>
                      </a:r>
                      <a:r>
                        <a:rPr lang="en-US" sz="1800" baseline="0" dirty="0">
                          <a:solidFill>
                            <a:schemeClr val="bg1"/>
                          </a:solidFill>
                          <a:latin typeface="+mn-lt"/>
                        </a:rPr>
                        <a:t> MATERIALS*</a:t>
                      </a:r>
                      <a:endParaRPr lang="en-US" sz="1800" dirty="0">
                        <a:solidFill>
                          <a:schemeClr val="bg1"/>
                        </a:solidFill>
                        <a:latin typeface="+mn-lt"/>
                      </a:endParaRPr>
                    </a:p>
                  </a:txBody>
                  <a:tcPr marL="91435" marR="91435" marT="45725" marB="45725">
                    <a:solidFill>
                      <a:srgbClr val="0070C0"/>
                    </a:solidFill>
                  </a:tcPr>
                </a:tc>
                <a:tc>
                  <a:txBody>
                    <a:bodyPr/>
                    <a:lstStyle/>
                    <a:p>
                      <a:pPr algn="ctr"/>
                      <a:r>
                        <a:rPr lang="en-US" sz="1800" u="none" dirty="0">
                          <a:solidFill>
                            <a:schemeClr val="bg1"/>
                          </a:solidFill>
                          <a:latin typeface="+mn-lt"/>
                        </a:rPr>
                        <a:t>RETURN</a:t>
                      </a:r>
                      <a:r>
                        <a:rPr lang="en-US" sz="1800" u="none" baseline="0" dirty="0">
                          <a:solidFill>
                            <a:schemeClr val="bg1"/>
                          </a:solidFill>
                          <a:latin typeface="+mn-lt"/>
                        </a:rPr>
                        <a:t> LABELS</a:t>
                      </a:r>
                      <a:endParaRPr lang="en-US" sz="1800" u="none" dirty="0">
                        <a:solidFill>
                          <a:schemeClr val="bg1"/>
                        </a:solidFill>
                        <a:latin typeface="+mn-lt"/>
                      </a:endParaRPr>
                    </a:p>
                  </a:txBody>
                  <a:tcPr marL="91435" marR="91435" marT="45725" marB="45725">
                    <a:solidFill>
                      <a:srgbClr val="0070C0"/>
                    </a:solidFill>
                  </a:tcPr>
                </a:tc>
                <a:tc>
                  <a:txBody>
                    <a:bodyPr/>
                    <a:lstStyle/>
                    <a:p>
                      <a:pPr algn="ctr"/>
                      <a:r>
                        <a:rPr lang="en-US" sz="1800" b="1" kern="1200" dirty="0">
                          <a:solidFill>
                            <a:schemeClr val="bg1"/>
                          </a:solidFill>
                          <a:effectLst/>
                        </a:rPr>
                        <a:t>TO BE SCORED ONLY </a:t>
                      </a:r>
                    </a:p>
                    <a:p>
                      <a:pPr algn="ctr"/>
                      <a:r>
                        <a:rPr lang="en-US" sz="1800" dirty="0">
                          <a:solidFill>
                            <a:schemeClr val="bg1"/>
                          </a:solidFill>
                        </a:rPr>
                        <a:t>RETURN DATES</a:t>
                      </a:r>
                      <a:endParaRPr lang="en-US" sz="1800" dirty="0">
                        <a:solidFill>
                          <a:schemeClr val="bg1"/>
                        </a:solidFill>
                        <a:latin typeface="+mn-lt"/>
                      </a:endParaRPr>
                    </a:p>
                  </a:txBody>
                  <a:tcPr marL="91435" marR="91435" marT="45725" marB="45725">
                    <a:solidFill>
                      <a:srgbClr val="0070C0"/>
                    </a:solidFill>
                  </a:tcPr>
                </a:tc>
                <a:extLst>
                  <a:ext uri="{0D108BD9-81ED-4DB2-BD59-A6C34878D82A}">
                    <a16:rowId xmlns:a16="http://schemas.microsoft.com/office/drawing/2014/main" val="10000"/>
                  </a:ext>
                </a:extLst>
              </a:tr>
              <a:tr h="1475863">
                <a:tc>
                  <a:txBody>
                    <a:bodyPr/>
                    <a:lstStyle/>
                    <a:p>
                      <a:pPr marL="0" indent="0" algn="l">
                        <a:buFont typeface="Arial" pitchFamily="34" charset="0"/>
                        <a:buNone/>
                      </a:pPr>
                      <a:r>
                        <a:rPr lang="en-US" sz="1800" b="1" dirty="0"/>
                        <a:t>FSA ELA WRITING</a:t>
                      </a:r>
                      <a:r>
                        <a:rPr lang="en-US" sz="1800" b="1" baseline="0" dirty="0"/>
                        <a:t> (GRADES 4-10 </a:t>
                      </a:r>
                    </a:p>
                    <a:p>
                      <a:pPr marL="0" indent="0" algn="l">
                        <a:buFont typeface="Arial" pitchFamily="34" charset="0"/>
                        <a:buNone/>
                      </a:pPr>
                      <a:r>
                        <a:rPr lang="en-US" sz="1800" b="1" u="none" baseline="0" dirty="0"/>
                        <a:t>AND RETAKES)</a:t>
                      </a:r>
                      <a:endParaRPr lang="en-US" sz="1800" b="1" u="none" dirty="0"/>
                    </a:p>
                  </a:txBody>
                  <a:tcPr marL="91435" marR="91435" marT="45725" marB="45725">
                    <a:solidFill>
                      <a:srgbClr val="CCECFF"/>
                    </a:solidFill>
                  </a:tcPr>
                </a:tc>
                <a:tc>
                  <a:txBody>
                    <a:bodyPr/>
                    <a:lstStyle/>
                    <a:p>
                      <a:pPr marL="285750" indent="-285750" algn="l">
                        <a:buFont typeface="Arial" pitchFamily="34" charset="0"/>
                        <a:buChar char="•"/>
                      </a:pPr>
                      <a:r>
                        <a:rPr lang="en-US" sz="1800" b="1" u="sng" dirty="0">
                          <a:solidFill>
                            <a:srgbClr val="00B050"/>
                          </a:solidFill>
                        </a:rPr>
                        <a:t>STRIPED</a:t>
                      </a:r>
                      <a:r>
                        <a:rPr lang="en-US" sz="1800" b="1" u="sng" baseline="0" dirty="0">
                          <a:solidFill>
                            <a:srgbClr val="00B050"/>
                          </a:solidFill>
                        </a:rPr>
                        <a:t> </a:t>
                      </a:r>
                      <a:r>
                        <a:rPr lang="en-US" sz="1800" b="1" u="sng" dirty="0">
                          <a:solidFill>
                            <a:srgbClr val="00B050"/>
                          </a:solidFill>
                        </a:rPr>
                        <a:t>GREEN  </a:t>
                      </a:r>
                      <a:r>
                        <a:rPr lang="en-US" sz="1800" b="0" u="none" dirty="0">
                          <a:ln>
                            <a:noFill/>
                          </a:ln>
                          <a:solidFill>
                            <a:schemeClr val="tx1"/>
                          </a:solidFill>
                        </a:rPr>
                        <a:t>–</a:t>
                      </a:r>
                      <a:r>
                        <a:rPr lang="en-US" sz="1800" b="0" u="none" dirty="0">
                          <a:solidFill>
                            <a:schemeClr val="tx1"/>
                          </a:solidFill>
                        </a:rPr>
                        <a:t>CALIBRATION “TO BE SCORED” </a:t>
                      </a:r>
                    </a:p>
                    <a:p>
                      <a:pPr marL="0" indent="0" algn="ctr">
                        <a:buFont typeface="Arial" pitchFamily="34" charset="0"/>
                        <a:buNone/>
                      </a:pPr>
                      <a:r>
                        <a:rPr lang="en-US" sz="1800" b="1" u="sng" dirty="0">
                          <a:solidFill>
                            <a:schemeClr val="tx1"/>
                          </a:solidFill>
                        </a:rPr>
                        <a:t>OR</a:t>
                      </a:r>
                      <a:r>
                        <a:rPr lang="en-US" sz="1800" b="1" u="none" dirty="0">
                          <a:solidFill>
                            <a:srgbClr val="00B050"/>
                          </a:solidFill>
                        </a:rPr>
                        <a:t> </a:t>
                      </a:r>
                    </a:p>
                    <a:p>
                      <a:pPr marL="285750" indent="-285750" algn="l">
                        <a:buFont typeface="Arial" pitchFamily="34" charset="0"/>
                        <a:buChar char="•"/>
                      </a:pPr>
                      <a:r>
                        <a:rPr lang="en-US" sz="1800" b="1" u="sng" dirty="0">
                          <a:solidFill>
                            <a:srgbClr val="00B050"/>
                          </a:solidFill>
                        </a:rPr>
                        <a:t>GREEN</a:t>
                      </a:r>
                      <a:r>
                        <a:rPr lang="en-US" sz="1800" b="1" baseline="0" dirty="0">
                          <a:ln>
                            <a:solidFill>
                              <a:schemeClr val="tx1"/>
                            </a:solidFill>
                          </a:ln>
                          <a:solidFill>
                            <a:srgbClr val="00B050"/>
                          </a:solidFill>
                        </a:rPr>
                        <a:t>  </a:t>
                      </a:r>
                      <a:r>
                        <a:rPr lang="en-US" sz="1800" baseline="0" dirty="0"/>
                        <a:t>- NON CALIBRATION “TO BE SCORED”</a:t>
                      </a:r>
                    </a:p>
                    <a:p>
                      <a:pPr marL="0" indent="0" algn="l">
                        <a:buFont typeface="Arial" pitchFamily="34" charset="0"/>
                        <a:buNone/>
                      </a:pPr>
                      <a:endParaRPr lang="en-US" sz="1800" b="1" u="sng" baseline="0" dirty="0">
                        <a:ln>
                          <a:solidFill>
                            <a:schemeClr val="tx1"/>
                          </a:solidFill>
                        </a:ln>
                        <a:solidFill>
                          <a:srgbClr val="0070C0"/>
                        </a:solidFill>
                      </a:endParaRPr>
                    </a:p>
                  </a:txBody>
                  <a:tcPr marL="91435" marR="91435" marT="45725" marB="45725">
                    <a:solidFill>
                      <a:srgbClr val="CCECFF"/>
                    </a:solidFill>
                  </a:tcPr>
                </a:tc>
                <a:tc>
                  <a:txBody>
                    <a:bodyPr/>
                    <a:lstStyle/>
                    <a:p>
                      <a:endParaRPr lang="en-US" sz="1800" kern="1200" dirty="0">
                        <a:effectLst/>
                      </a:endParaRPr>
                    </a:p>
                    <a:p>
                      <a:pPr algn="ctr"/>
                      <a:r>
                        <a:rPr lang="en-US" sz="2800" b="1" u="sng" kern="1200" dirty="0">
                          <a:effectLst/>
                        </a:rPr>
                        <a:t>Thursday-Monday</a:t>
                      </a:r>
                    </a:p>
                    <a:p>
                      <a:pPr algn="ctr"/>
                      <a:r>
                        <a:rPr lang="en-US" sz="2800" b="1" u="sng" kern="1200" dirty="0">
                          <a:effectLst/>
                        </a:rPr>
                        <a:t>March 2-6</a:t>
                      </a:r>
                      <a:endParaRPr lang="en-US" sz="2800" dirty="0">
                        <a:latin typeface="+mn-lt"/>
                      </a:endParaRPr>
                    </a:p>
                  </a:txBody>
                  <a:tcPr marL="91435" marR="91435" marT="45725" marB="45725">
                    <a:solidFill>
                      <a:srgbClr val="CCECFF"/>
                    </a:solidFill>
                  </a:tcPr>
                </a:tc>
                <a:extLst>
                  <a:ext uri="{0D108BD9-81ED-4DB2-BD59-A6C34878D82A}">
                    <a16:rowId xmlns:a16="http://schemas.microsoft.com/office/drawing/2014/main" val="10001"/>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a:t>
                      </a:r>
                      <a:r>
                        <a:rPr lang="en-US" sz="1800" b="1" u="sng" baseline="0" dirty="0">
                          <a:solidFill>
                            <a:srgbClr val="0070C0"/>
                          </a:solidFill>
                        </a:rPr>
                        <a:t>BLUE</a:t>
                      </a:r>
                      <a:r>
                        <a:rPr lang="en-US" sz="1800" baseline="0" dirty="0">
                          <a:solidFill>
                            <a:schemeClr val="tx1"/>
                          </a:solidFill>
                        </a:rPr>
                        <a:t> –  </a:t>
                      </a:r>
                      <a:r>
                        <a:rPr lang="en-US" sz="1800" b="0" u="none" baseline="0" dirty="0">
                          <a:solidFill>
                            <a:schemeClr val="tx1"/>
                          </a:solidFill>
                        </a:rPr>
                        <a:t>“TO BE SCORED”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dirty="0"/>
                        <a:t>“</a:t>
                      </a:r>
                      <a:r>
                        <a:rPr lang="en-US" sz="1800" b="0" u="none" baseline="0" dirty="0">
                          <a:solidFill>
                            <a:schemeClr val="tx1"/>
                          </a:solidFill>
                        </a:rPr>
                        <a:t>TO BE SCORED” </a:t>
                      </a:r>
                      <a:r>
                        <a:rPr lang="en-US" sz="1800" baseline="0" dirty="0"/>
                        <a:t>B</a:t>
                      </a:r>
                      <a:r>
                        <a:rPr lang="en-US" sz="1800" dirty="0"/>
                        <a:t>raille materials, if applicable.</a:t>
                      </a:r>
                    </a:p>
                  </a:txBody>
                  <a:tcPr marL="91435" marR="91435" marT="45725" marB="45725">
                    <a:solidFill>
                      <a:srgbClr val="CCECFF"/>
                    </a:solidFill>
                  </a:tcPr>
                </a:tc>
                <a:tc hMerge="1">
                  <a:txBody>
                    <a:bodyPr/>
                    <a:lstStyle/>
                    <a:p>
                      <a:pPr marL="285750" indent="-285750" algn="l">
                        <a:buFont typeface="Arial" pitchFamily="34" charset="0"/>
                        <a:buChar char="•"/>
                      </a:pPr>
                      <a:endParaRPr lang="en-US" sz="1800" u="none" dirty="0"/>
                    </a:p>
                  </a:txBody>
                  <a:tcPr marL="91435" marR="91435" marT="45725" marB="45725">
                    <a:solidFill>
                      <a:srgbClr val="CCECFF"/>
                    </a:solidFill>
                  </a:tcPr>
                </a:tc>
                <a:tc hMerge="1">
                  <a:txBody>
                    <a:bodyPr/>
                    <a:lstStyle/>
                    <a:p>
                      <a:pPr algn="ctr"/>
                      <a:endParaRPr lang="en-US" sz="1800" dirty="0">
                        <a:latin typeface="+mn-lt"/>
                      </a:endParaRPr>
                    </a:p>
                  </a:txBody>
                  <a:tcPr marL="91435" marR="91435" marT="45725" marB="45725">
                    <a:solidFill>
                      <a:srgbClr val="CCECFF"/>
                    </a:solidFill>
                  </a:tcPr>
                </a:tc>
                <a:extLst>
                  <a:ext uri="{0D108BD9-81ED-4DB2-BD59-A6C34878D82A}">
                    <a16:rowId xmlns:a16="http://schemas.microsoft.com/office/drawing/2014/main" val="10002"/>
                  </a:ext>
                </a:extLst>
              </a:tr>
            </a:tbl>
          </a:graphicData>
        </a:graphic>
      </p:graphicFrame>
      <p:sp>
        <p:nvSpPr>
          <p:cNvPr id="57359" name="Rectangle 5"/>
          <p:cNvSpPr>
            <a:spLocks noChangeArrowheads="1"/>
          </p:cNvSpPr>
          <p:nvPr/>
        </p:nvSpPr>
        <p:spPr bwMode="auto">
          <a:xfrm>
            <a:off x="76199" y="5599726"/>
            <a:ext cx="8839200" cy="892552"/>
          </a:xfrm>
          <a:prstGeom prst="rect">
            <a:avLst/>
          </a:prstGeom>
          <a:solidFill>
            <a:schemeClr val="bg1">
              <a:alpha val="71000"/>
            </a:schemeClr>
          </a:solid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*Includes PBT Accommodations for Grades 8-10 and Retakes</a:t>
            </a:r>
          </a:p>
          <a:p>
            <a:r>
              <a:rPr lang="en-US" sz="1700" b="1" u="sng" dirty="0">
                <a:ea typeface="Times New Roman" pitchFamily="18" charset="0"/>
                <a:cs typeface="Arial" pitchFamily="34" charset="0"/>
              </a:rPr>
              <a:t>Note</a:t>
            </a:r>
            <a:r>
              <a:rPr lang="en-US" sz="1700" b="1" dirty="0">
                <a:ea typeface="Times New Roman" pitchFamily="18" charset="0"/>
                <a:cs typeface="Arial" pitchFamily="34" charset="0"/>
              </a:rPr>
              <a:t>: 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403192" y="6494474"/>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
        <p:nvSpPr>
          <p:cNvPr id="2" name="Rectangle 1"/>
          <p:cNvSpPr/>
          <p:nvPr/>
        </p:nvSpPr>
        <p:spPr>
          <a:xfrm>
            <a:off x="228600" y="1676400"/>
            <a:ext cx="8153400" cy="769441"/>
          </a:xfrm>
          <a:prstGeom prst="rect">
            <a:avLst/>
          </a:prstGeom>
        </p:spPr>
        <p:txBody>
          <a:bodyPr wrap="square">
            <a:spAutoFit/>
          </a:bodyPr>
          <a:lstStyle/>
          <a:p>
            <a:r>
              <a:rPr lang="en-US" sz="2200" b="1" dirty="0"/>
              <a:t>Elementary, K-8 Centers, Middle Schools, Senior High Schools and Alternative Centers hand-deliver “TO BE SCORED” boxes ONLY :</a:t>
            </a:r>
          </a:p>
        </p:txBody>
      </p:sp>
    </p:spTree>
    <p:extLst>
      <p:ext uri="{BB962C8B-B14F-4D97-AF65-F5344CB8AC3E}">
        <p14:creationId xmlns:p14="http://schemas.microsoft.com/office/powerpoint/2010/main" val="13823455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78308" y="153361"/>
            <a:ext cx="8737092" cy="1096962"/>
          </a:xfrm>
        </p:spPr>
        <p:txBody>
          <a:bodyPr>
            <a:noAutofit/>
          </a:bodyPr>
          <a:lstStyle/>
          <a:p>
            <a:r>
              <a:rPr lang="en-US" altLang="en-US" sz="3400" dirty="0"/>
              <a:t>FSA ELA Writing and Writing Retake:</a:t>
            </a:r>
            <a:br>
              <a:rPr lang="en-US" altLang="en-US" sz="3400" dirty="0"/>
            </a:br>
            <a:r>
              <a:rPr lang="en-US" altLang="en-US" sz="3400" dirty="0"/>
              <a:t>Make-up Return Schedule </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123</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527237709"/>
              </p:ext>
            </p:extLst>
          </p:nvPr>
        </p:nvGraphicFramePr>
        <p:xfrm>
          <a:off x="169985" y="2442920"/>
          <a:ext cx="8763001" cy="3017550"/>
        </p:xfrm>
        <a:graphic>
          <a:graphicData uri="http://schemas.openxmlformats.org/drawingml/2006/table">
            <a:tbl>
              <a:tblPr firstRow="1" bandRow="1">
                <a:tableStyleId>{00A15C55-8517-42AA-B614-E9B94910E393}</a:tableStyleId>
              </a:tblPr>
              <a:tblGrid>
                <a:gridCol w="1963615">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522786">
                  <a:extLst>
                    <a:ext uri="{9D8B030D-6E8A-4147-A177-3AD203B41FA5}">
                      <a16:colId xmlns:a16="http://schemas.microsoft.com/office/drawing/2014/main" val="20002"/>
                    </a:ext>
                  </a:extLst>
                </a:gridCol>
              </a:tblGrid>
              <a:tr h="0">
                <a:tc>
                  <a:txBody>
                    <a:bodyPr/>
                    <a:lstStyle/>
                    <a:p>
                      <a:pPr algn="ctr"/>
                      <a:r>
                        <a:rPr lang="en-US" sz="1800" dirty="0">
                          <a:solidFill>
                            <a:schemeClr val="bg1"/>
                          </a:solidFill>
                          <a:latin typeface="+mn-lt"/>
                        </a:rPr>
                        <a:t>TEST</a:t>
                      </a:r>
                      <a:r>
                        <a:rPr lang="en-US" sz="1800" baseline="0" dirty="0">
                          <a:solidFill>
                            <a:schemeClr val="bg1"/>
                          </a:solidFill>
                          <a:latin typeface="+mn-lt"/>
                        </a:rPr>
                        <a:t> MATERIALS*</a:t>
                      </a:r>
                      <a:endParaRPr lang="en-US" sz="1800" dirty="0">
                        <a:solidFill>
                          <a:schemeClr val="bg1"/>
                        </a:solidFill>
                        <a:latin typeface="+mn-lt"/>
                      </a:endParaRPr>
                    </a:p>
                  </a:txBody>
                  <a:tcPr marL="91435" marR="91435" marT="45725" marB="45725">
                    <a:solidFill>
                      <a:srgbClr val="0070C0"/>
                    </a:solidFill>
                  </a:tcPr>
                </a:tc>
                <a:tc>
                  <a:txBody>
                    <a:bodyPr/>
                    <a:lstStyle/>
                    <a:p>
                      <a:pPr algn="ctr"/>
                      <a:r>
                        <a:rPr lang="en-US" sz="1800" baseline="0" dirty="0">
                          <a:solidFill>
                            <a:schemeClr val="bg1"/>
                          </a:solidFill>
                        </a:rPr>
                        <a:t>RETURN LABELS</a:t>
                      </a:r>
                      <a:endParaRPr lang="en-US" sz="1800" dirty="0">
                        <a:solidFill>
                          <a:schemeClr val="bg1"/>
                        </a:solidFill>
                        <a:latin typeface="+mn-lt"/>
                      </a:endParaRPr>
                    </a:p>
                  </a:txBody>
                  <a:tcPr marL="91435" marR="91435" marT="45725" marB="45725">
                    <a:solidFill>
                      <a:srgbClr val="0070C0"/>
                    </a:solidFill>
                  </a:tcPr>
                </a:tc>
                <a:tc>
                  <a:txBody>
                    <a:bodyPr/>
                    <a:lstStyle/>
                    <a:p>
                      <a:pPr algn="ctr"/>
                      <a:r>
                        <a:rPr lang="en-US" sz="1800" dirty="0"/>
                        <a:t>TO BE SCORED</a:t>
                      </a:r>
                    </a:p>
                    <a:p>
                      <a:pPr algn="ctr"/>
                      <a:r>
                        <a:rPr lang="en-US" sz="1800" dirty="0"/>
                        <a:t>RETURN DATES </a:t>
                      </a:r>
                      <a:endParaRPr lang="en-US" sz="1800" dirty="0">
                        <a:solidFill>
                          <a:schemeClr val="tx1"/>
                        </a:solidFill>
                        <a:latin typeface="+mn-lt"/>
                      </a:endParaRPr>
                    </a:p>
                  </a:txBody>
                  <a:tcPr marL="91435" marR="91435" marT="45725" marB="45725">
                    <a:solidFill>
                      <a:srgbClr val="0070C0"/>
                    </a:solidFill>
                  </a:tcPr>
                </a:tc>
                <a:extLst>
                  <a:ext uri="{0D108BD9-81ED-4DB2-BD59-A6C34878D82A}">
                    <a16:rowId xmlns:a16="http://schemas.microsoft.com/office/drawing/2014/main" val="10000"/>
                  </a:ext>
                </a:extLst>
              </a:tr>
              <a:tr h="0">
                <a:tc>
                  <a:txBody>
                    <a:bodyPr/>
                    <a:lstStyle/>
                    <a:p>
                      <a:pPr marL="0" indent="0" algn="l">
                        <a:buFont typeface="Arial" pitchFamily="34" charset="0"/>
                        <a:buNone/>
                      </a:pPr>
                      <a:r>
                        <a:rPr lang="en-US" sz="1800" b="1" dirty="0"/>
                        <a:t>FSA ELA WRITING</a:t>
                      </a:r>
                      <a:r>
                        <a:rPr lang="en-US" sz="1800" b="1" baseline="0" dirty="0"/>
                        <a:t> (GRADES 4-10 </a:t>
                      </a:r>
                    </a:p>
                    <a:p>
                      <a:pPr marL="0" indent="0" algn="l">
                        <a:buFont typeface="Arial" pitchFamily="34" charset="0"/>
                        <a:buNone/>
                      </a:pPr>
                      <a:r>
                        <a:rPr lang="en-US" sz="1800" b="1" u="none" baseline="0" dirty="0"/>
                        <a:t>AND RETAKES)</a:t>
                      </a:r>
                      <a:endParaRPr lang="en-US" sz="1800" b="1" u="none" dirty="0"/>
                    </a:p>
                    <a:p>
                      <a:pPr marL="0" indent="0" algn="l">
                        <a:buFont typeface="Arial" pitchFamily="34" charset="0"/>
                        <a:buNone/>
                      </a:pPr>
                      <a:endParaRPr lang="en-US" sz="1800" u="none" dirty="0"/>
                    </a:p>
                  </a:txBody>
                  <a:tcPr marL="91435" marR="91435" marT="45725" marB="45725">
                    <a:solidFill>
                      <a:srgbClr val="CCECFF"/>
                    </a:solidFill>
                  </a:tcPr>
                </a:tc>
                <a:tc>
                  <a:txBody>
                    <a:bodyPr/>
                    <a:lstStyle/>
                    <a:p>
                      <a:pPr marL="285750" indent="-285750" algn="l">
                        <a:buFont typeface="Arial" pitchFamily="34" charset="0"/>
                        <a:buChar char="•"/>
                      </a:pPr>
                      <a:r>
                        <a:rPr lang="en-US" sz="1800" b="1" u="sng" dirty="0">
                          <a:solidFill>
                            <a:srgbClr val="00B050"/>
                          </a:solidFill>
                        </a:rPr>
                        <a:t>STRIPED</a:t>
                      </a:r>
                      <a:r>
                        <a:rPr lang="en-US" sz="1800" b="1" u="sng" baseline="0" dirty="0">
                          <a:solidFill>
                            <a:srgbClr val="00B050"/>
                          </a:solidFill>
                        </a:rPr>
                        <a:t> </a:t>
                      </a:r>
                      <a:r>
                        <a:rPr lang="en-US" sz="1800" b="1" u="sng" dirty="0">
                          <a:solidFill>
                            <a:srgbClr val="00B050"/>
                          </a:solidFill>
                        </a:rPr>
                        <a:t>GREEN  </a:t>
                      </a:r>
                      <a:r>
                        <a:rPr lang="en-US" sz="1800" b="0" u="none" dirty="0">
                          <a:solidFill>
                            <a:schemeClr val="tx1"/>
                          </a:solidFill>
                        </a:rPr>
                        <a:t>- CALIBRATION “TO BE SCORED” </a:t>
                      </a:r>
                    </a:p>
                    <a:p>
                      <a:pPr marL="0" indent="0" algn="ctr">
                        <a:buFont typeface="Arial" pitchFamily="34" charset="0"/>
                        <a:buNone/>
                      </a:pPr>
                      <a:r>
                        <a:rPr lang="en-US" sz="1800" b="1" u="sng" dirty="0">
                          <a:solidFill>
                            <a:schemeClr val="tx1"/>
                          </a:solidFill>
                        </a:rPr>
                        <a:t>OR</a:t>
                      </a:r>
                    </a:p>
                    <a:p>
                      <a:pPr marL="285750" indent="-285750" algn="l">
                        <a:buFont typeface="Arial" pitchFamily="34" charset="0"/>
                        <a:buChar char="•"/>
                      </a:pPr>
                      <a:r>
                        <a:rPr lang="en-US" sz="1800" b="1" u="sng" dirty="0">
                          <a:solidFill>
                            <a:srgbClr val="00B050"/>
                          </a:solidFill>
                        </a:rPr>
                        <a:t>GREEN</a:t>
                      </a:r>
                      <a:r>
                        <a:rPr lang="en-US" sz="1800" b="1" baseline="0" dirty="0">
                          <a:ln>
                            <a:solidFill>
                              <a:schemeClr val="tx1"/>
                            </a:solidFill>
                          </a:ln>
                          <a:solidFill>
                            <a:srgbClr val="00B050"/>
                          </a:solidFill>
                        </a:rPr>
                        <a:t> </a:t>
                      </a:r>
                      <a:r>
                        <a:rPr lang="en-US" sz="1800" baseline="0" dirty="0"/>
                        <a:t>– NON-CALIBRATION “TO BE SCORED” </a:t>
                      </a:r>
                    </a:p>
                  </a:txBody>
                  <a:tcPr marL="91435" marR="91435" marT="45725" marB="45725">
                    <a:solidFill>
                      <a:srgbClr val="CCECFF"/>
                    </a:solidFill>
                  </a:tcPr>
                </a:tc>
                <a:tc>
                  <a:txBody>
                    <a:bodyPr/>
                    <a:lstStyle/>
                    <a:p>
                      <a:pPr algn="ctr"/>
                      <a:r>
                        <a:rPr lang="en-US" sz="2000" b="1" u="none" kern="1200" baseline="0" dirty="0">
                          <a:effectLst/>
                        </a:rPr>
                        <a:t>Window 1: </a:t>
                      </a:r>
                    </a:p>
                    <a:p>
                      <a:pPr algn="ctr"/>
                      <a:r>
                        <a:rPr lang="en-US" sz="2200" b="1" u="sng" kern="1200" dirty="0">
                          <a:effectLst/>
                        </a:rPr>
                        <a:t>April 5-6</a:t>
                      </a:r>
                      <a:r>
                        <a:rPr lang="en-US" sz="2200" b="1" u="sng" kern="1200" baseline="0" dirty="0">
                          <a:effectLst/>
                        </a:rPr>
                        <a:t> </a:t>
                      </a:r>
                    </a:p>
                    <a:p>
                      <a:pPr algn="ctr"/>
                      <a:endParaRPr lang="en-US" sz="2000" b="1" u="sng" kern="1200" baseline="0" dirty="0">
                        <a:effectLst/>
                      </a:endParaRPr>
                    </a:p>
                    <a:p>
                      <a:pPr algn="ctr"/>
                      <a:r>
                        <a:rPr lang="en-US" sz="2000" b="1" u="none" kern="1200" baseline="0" dirty="0">
                          <a:effectLst/>
                        </a:rPr>
                        <a:t>Window 2 (No Retakes):  </a:t>
                      </a:r>
                    </a:p>
                    <a:p>
                      <a:pPr algn="ctr"/>
                      <a:r>
                        <a:rPr lang="en-US" sz="2200" b="1" u="sng" kern="1200" baseline="0" dirty="0">
                          <a:effectLst/>
                        </a:rPr>
                        <a:t>May 11-12 </a:t>
                      </a:r>
                      <a:endParaRPr lang="en-US" sz="2200" b="1" u="sng" kern="1200" dirty="0">
                        <a:effectLst/>
                      </a:endParaRPr>
                    </a:p>
                  </a:txBody>
                  <a:tcPr marL="91435" marR="91435" marT="45725" marB="45725">
                    <a:solidFill>
                      <a:srgbClr val="CCECFF"/>
                    </a:solidFill>
                  </a:tcPr>
                </a:tc>
                <a:extLst>
                  <a:ext uri="{0D108BD9-81ED-4DB2-BD59-A6C34878D82A}">
                    <a16:rowId xmlns:a16="http://schemas.microsoft.com/office/drawing/2014/main" val="10001"/>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a:t>
                      </a:r>
                      <a:r>
                        <a:rPr lang="en-US" sz="1800" b="1" u="sng" baseline="0" dirty="0">
                          <a:solidFill>
                            <a:srgbClr val="0070C0"/>
                          </a:solidFill>
                        </a:rPr>
                        <a:t>BLUE</a:t>
                      </a:r>
                      <a:r>
                        <a:rPr lang="en-US" sz="1800" baseline="0" dirty="0">
                          <a:solidFill>
                            <a:schemeClr val="tx1"/>
                          </a:solidFill>
                        </a:rPr>
                        <a:t> –  </a:t>
                      </a:r>
                      <a:r>
                        <a:rPr lang="en-US" sz="1800" b="0" u="none" baseline="0" dirty="0">
                          <a:solidFill>
                            <a:schemeClr val="tx1"/>
                          </a:solidFill>
                        </a:rPr>
                        <a:t>“TO BE SCORED”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dirty="0"/>
                        <a:t>“</a:t>
                      </a:r>
                      <a:r>
                        <a:rPr lang="en-US" sz="1800" b="0" u="none" baseline="0" dirty="0">
                          <a:solidFill>
                            <a:schemeClr val="tx1"/>
                          </a:solidFill>
                        </a:rPr>
                        <a:t>TO BE SCORED” </a:t>
                      </a:r>
                      <a:r>
                        <a:rPr lang="en-US" sz="1800" baseline="0" dirty="0"/>
                        <a:t>B</a:t>
                      </a:r>
                      <a:r>
                        <a:rPr lang="en-US" sz="1800" dirty="0"/>
                        <a:t>raille materials, if applicable.</a:t>
                      </a:r>
                    </a:p>
                  </a:txBody>
                  <a:tcPr marL="91435" marR="91435" marT="45725" marB="45725">
                    <a:solidFill>
                      <a:srgbClr val="CCECFF"/>
                    </a:solidFill>
                  </a:tcPr>
                </a:tc>
                <a:tc hMerge="1">
                  <a:txBody>
                    <a:bodyPr/>
                    <a:lstStyle/>
                    <a:p>
                      <a:pPr marL="0" indent="0" algn="l">
                        <a:buFont typeface="Arial" pitchFamily="34" charset="0"/>
                        <a:buNone/>
                      </a:pPr>
                      <a:endParaRPr lang="en-US" sz="2000" baseline="0" dirty="0"/>
                    </a:p>
                  </a:txBody>
                  <a:tcPr marL="91435" marR="91435" marT="45725" marB="45725">
                    <a:solidFill>
                      <a:srgbClr val="CCECFF"/>
                    </a:solidFill>
                  </a:tcPr>
                </a:tc>
                <a:tc hMerge="1">
                  <a:txBody>
                    <a:bodyPr/>
                    <a:lstStyle/>
                    <a:p>
                      <a:endParaRPr lang="en-US" sz="2000" dirty="0">
                        <a:latin typeface="+mn-lt"/>
                      </a:endParaRPr>
                    </a:p>
                  </a:txBody>
                  <a:tcPr marL="91435" marR="91435" marT="45725" marB="45725">
                    <a:solidFill>
                      <a:srgbClr val="CCECFF"/>
                    </a:solidFill>
                  </a:tcPr>
                </a:tc>
                <a:extLst>
                  <a:ext uri="{0D108BD9-81ED-4DB2-BD59-A6C34878D82A}">
                    <a16:rowId xmlns:a16="http://schemas.microsoft.com/office/drawing/2014/main" val="10002"/>
                  </a:ext>
                </a:extLst>
              </a:tr>
            </a:tbl>
          </a:graphicData>
        </a:graphic>
      </p:graphicFrame>
      <p:sp>
        <p:nvSpPr>
          <p:cNvPr id="57359" name="Rectangle 5"/>
          <p:cNvSpPr>
            <a:spLocks noChangeArrowheads="1"/>
          </p:cNvSpPr>
          <p:nvPr/>
        </p:nvSpPr>
        <p:spPr bwMode="auto">
          <a:xfrm>
            <a:off x="248829" y="5410200"/>
            <a:ext cx="8686800" cy="892552"/>
          </a:xfrm>
          <a:prstGeom prst="rect">
            <a:avLst/>
          </a:prstGeom>
          <a:no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*Includes PBT accommodations for Grades 8-10 and Retake</a:t>
            </a:r>
          </a:p>
          <a:p>
            <a:r>
              <a:rPr lang="en-US" sz="1700" b="1" u="sng" dirty="0">
                <a:ea typeface="Times New Roman" pitchFamily="18" charset="0"/>
                <a:cs typeface="Arial" pitchFamily="34" charset="0"/>
              </a:rPr>
              <a:t>Note</a:t>
            </a:r>
            <a:r>
              <a:rPr lang="en-US" sz="1700" b="1" dirty="0">
                <a:ea typeface="Times New Roman" pitchFamily="18" charset="0"/>
                <a:cs typeface="Arial" pitchFamily="34" charset="0"/>
              </a:rPr>
              <a:t>: 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581400" y="6480145"/>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
        <p:nvSpPr>
          <p:cNvPr id="2" name="Rectangle 1"/>
          <p:cNvSpPr/>
          <p:nvPr/>
        </p:nvSpPr>
        <p:spPr>
          <a:xfrm>
            <a:off x="78560" y="1600200"/>
            <a:ext cx="9027339" cy="830997"/>
          </a:xfrm>
          <a:prstGeom prst="rect">
            <a:avLst/>
          </a:prstGeom>
        </p:spPr>
        <p:txBody>
          <a:bodyPr wrap="square">
            <a:spAutoFit/>
          </a:bodyPr>
          <a:lstStyle/>
          <a:p>
            <a:pPr algn="ctr"/>
            <a:r>
              <a:rPr lang="en-US" sz="2400" b="1" dirty="0"/>
              <a:t>Elementary, K-8 Centers, Middle Schools, Senior High Schools and Alternative Centers hand-deliver “TO BE SCORED” boxes ONLY :</a:t>
            </a:r>
          </a:p>
        </p:txBody>
      </p:sp>
    </p:spTree>
    <p:extLst>
      <p:ext uri="{BB962C8B-B14F-4D97-AF65-F5344CB8AC3E}">
        <p14:creationId xmlns:p14="http://schemas.microsoft.com/office/powerpoint/2010/main" val="31243058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152400"/>
            <a:ext cx="8229600" cy="1143000"/>
          </a:xfrm>
        </p:spPr>
        <p:txBody>
          <a:bodyPr>
            <a:normAutofit fontScale="90000"/>
          </a:bodyPr>
          <a:lstStyle/>
          <a:p>
            <a:r>
              <a:rPr lang="en-US" altLang="en-US" dirty="0"/>
              <a:t>FSA and NGSSS Retakes: </a:t>
            </a:r>
            <a:br>
              <a:rPr lang="en-US" altLang="en-US" dirty="0"/>
            </a:br>
            <a:r>
              <a:rPr lang="en-US" altLang="en-US" dirty="0"/>
              <a:t>Return Schedule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124</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879530674"/>
              </p:ext>
            </p:extLst>
          </p:nvPr>
        </p:nvGraphicFramePr>
        <p:xfrm>
          <a:off x="222740" y="2027523"/>
          <a:ext cx="8698520" cy="3627180"/>
        </p:xfrm>
        <a:graphic>
          <a:graphicData uri="http://schemas.openxmlformats.org/drawingml/2006/table">
            <a:tbl>
              <a:tblPr firstRow="1" bandRow="1">
                <a:tableStyleId>{7DF18680-E054-41AD-8BC1-D1AEF772440D}</a:tableStyleId>
              </a:tblPr>
              <a:tblGrid>
                <a:gridCol w="327660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288319">
                  <a:extLst>
                    <a:ext uri="{9D8B030D-6E8A-4147-A177-3AD203B41FA5}">
                      <a16:colId xmlns:a16="http://schemas.microsoft.com/office/drawing/2014/main" val="20002"/>
                    </a:ext>
                  </a:extLst>
                </a:gridCol>
              </a:tblGrid>
              <a:tr h="0">
                <a:tc>
                  <a:txBody>
                    <a:bodyPr/>
                    <a:lstStyle/>
                    <a:p>
                      <a:pPr algn="ctr"/>
                      <a:r>
                        <a:rPr lang="en-US" sz="1800" b="1" dirty="0">
                          <a:solidFill>
                            <a:schemeClr val="bg1"/>
                          </a:solidFill>
                          <a:latin typeface="+mn-lt"/>
                        </a:rPr>
                        <a:t>TEST MATERIALS*</a:t>
                      </a:r>
                    </a:p>
                  </a:txBody>
                  <a:tcPr marL="91435" marR="91435" marT="45725" marB="45725">
                    <a:solidFill>
                      <a:srgbClr val="0070C0"/>
                    </a:solidFill>
                  </a:tcPr>
                </a:tc>
                <a:tc>
                  <a:txBody>
                    <a:bodyPr/>
                    <a:lstStyle/>
                    <a:p>
                      <a:pPr algn="ctr"/>
                      <a:r>
                        <a:rPr lang="en-US" sz="1800" b="1" dirty="0">
                          <a:solidFill>
                            <a:schemeClr val="bg1"/>
                          </a:solidFill>
                          <a:latin typeface="+mn-lt"/>
                        </a:rPr>
                        <a:t>RETURN LABELS</a:t>
                      </a:r>
                    </a:p>
                  </a:txBody>
                  <a:tcPr marL="91435" marR="91435" marT="45725" marB="45725">
                    <a:solidFill>
                      <a:srgbClr val="0070C0"/>
                    </a:solidFill>
                  </a:tcPr>
                </a:tc>
                <a:tc>
                  <a:txBody>
                    <a:bodyPr/>
                    <a:lstStyle/>
                    <a:p>
                      <a:pPr algn="ctr"/>
                      <a:r>
                        <a:rPr lang="en-US" sz="1600" b="1" dirty="0">
                          <a:solidFill>
                            <a:schemeClr val="bg1"/>
                          </a:solidFill>
                        </a:rPr>
                        <a:t>TO BE SCORED</a:t>
                      </a:r>
                    </a:p>
                    <a:p>
                      <a:pPr algn="ctr"/>
                      <a:r>
                        <a:rPr lang="en-US" sz="1600" b="1" dirty="0">
                          <a:solidFill>
                            <a:schemeClr val="bg1"/>
                          </a:solidFill>
                        </a:rPr>
                        <a:t>RETURN DATES </a:t>
                      </a:r>
                      <a:endParaRPr lang="en-US" sz="1600" b="1" dirty="0">
                        <a:solidFill>
                          <a:schemeClr val="bg1"/>
                        </a:solidFill>
                        <a:latin typeface="+mn-lt"/>
                      </a:endParaRPr>
                    </a:p>
                  </a:txBody>
                  <a:tcPr marL="91435" marR="91435" marT="45725" marB="45725">
                    <a:solidFill>
                      <a:srgbClr val="0070C0"/>
                    </a:solidFill>
                  </a:tcPr>
                </a:tc>
                <a:extLst>
                  <a:ext uri="{0D108BD9-81ED-4DB2-BD59-A6C34878D82A}">
                    <a16:rowId xmlns:a16="http://schemas.microsoft.com/office/drawing/2014/main" val="10000"/>
                  </a:ext>
                </a:extLst>
              </a:tr>
              <a:tr h="0">
                <a:tc>
                  <a:txBody>
                    <a:bodyPr/>
                    <a:lstStyle/>
                    <a:p>
                      <a:pPr marL="285750" indent="-285750" algn="l">
                        <a:buFont typeface="Arial" pitchFamily="34" charset="0"/>
                        <a:buChar char="•"/>
                      </a:pPr>
                      <a:r>
                        <a:rPr lang="en-US" sz="1800" baseline="0" dirty="0"/>
                        <a:t>FCAT 2.0 Reading Retake</a:t>
                      </a:r>
                    </a:p>
                    <a:p>
                      <a:pPr marL="285750" indent="-285750" algn="l">
                        <a:buFont typeface="Arial" pitchFamily="34" charset="0"/>
                        <a:buChar char="•"/>
                      </a:pPr>
                      <a:r>
                        <a:rPr lang="en-US" sz="1800" baseline="0" dirty="0"/>
                        <a:t>NGSSS Algebra 1 Retake EOC</a:t>
                      </a:r>
                    </a:p>
                  </a:txBody>
                  <a:tcPr marL="91435" marR="91435" marT="45725" marB="45725"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a:solidFill>
                            <a:srgbClr val="FF0000"/>
                          </a:solidFill>
                        </a:rPr>
                        <a:t>RED</a:t>
                      </a:r>
                      <a:r>
                        <a:rPr lang="en-US" sz="1800"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“TO BE SCORED”</a:t>
                      </a:r>
                      <a:endParaRPr lang="en-US" sz="1800" dirty="0"/>
                    </a:p>
                  </a:txBody>
                  <a:tcPr marL="91435" marR="91435" marT="45725" marB="45725"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sng" kern="1200" dirty="0">
                          <a:effectLst/>
                        </a:rPr>
                        <a:t>Thursday and Friday,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1" u="sng" kern="1200" dirty="0">
                          <a:effectLst/>
                        </a:rPr>
                        <a:t>March 30-31</a:t>
                      </a:r>
                    </a:p>
                  </a:txBody>
                  <a:tcPr marL="91435" marR="91435" marT="45725" marB="45725" anchor="ctr">
                    <a:solidFill>
                      <a:schemeClr val="bg1">
                        <a:lumMod val="85000"/>
                      </a:schemeClr>
                    </a:solidFill>
                  </a:tcPr>
                </a:tc>
                <a:extLst>
                  <a:ext uri="{0D108BD9-81ED-4DB2-BD59-A6C34878D82A}">
                    <a16:rowId xmlns:a16="http://schemas.microsoft.com/office/drawing/2014/main" val="10001"/>
                  </a:ext>
                </a:extLst>
              </a:tr>
              <a:tr h="0">
                <a:tc>
                  <a:txBody>
                    <a:bodyPr/>
                    <a:lstStyle/>
                    <a:p>
                      <a:pPr marL="285750" indent="-285750" algn="l">
                        <a:buFont typeface="Arial" pitchFamily="34" charset="0"/>
                        <a:buChar char="•"/>
                      </a:pPr>
                      <a:r>
                        <a:rPr lang="en-US" sz="1800" baseline="0" dirty="0"/>
                        <a:t>FSA ELA Reading Retake</a:t>
                      </a:r>
                    </a:p>
                  </a:txBody>
                  <a:tcPr marL="91435" marR="91435" marT="45725" marB="45725" anchor="ctr">
                    <a:solidFill>
                      <a:srgbClr val="CCECFF"/>
                    </a:solidFill>
                  </a:tcPr>
                </a:tc>
                <a:tc>
                  <a:txBody>
                    <a:bodyPr/>
                    <a:lstStyle/>
                    <a:p>
                      <a:pPr marL="0" indent="0" algn="ctr">
                        <a:buFont typeface="Arial" pitchFamily="34" charset="0"/>
                        <a:buNone/>
                      </a:pPr>
                      <a:r>
                        <a:rPr lang="en-US" sz="1800" b="1" u="sng" baseline="0" dirty="0">
                          <a:ln>
                            <a:noFill/>
                          </a:ln>
                          <a:solidFill>
                            <a:srgbClr val="FF6600"/>
                          </a:solidFill>
                          <a:uFill>
                            <a:solidFill>
                              <a:srgbClr val="FF6600"/>
                            </a:solidFill>
                          </a:uFill>
                        </a:rPr>
                        <a:t>ORANGE</a:t>
                      </a:r>
                      <a:br>
                        <a:rPr lang="en-US" sz="1800" b="1" u="none" baseline="0" dirty="0">
                          <a:ln>
                            <a:noFill/>
                          </a:ln>
                          <a:solidFill>
                            <a:schemeClr val="tx1"/>
                          </a:solidFill>
                          <a:uFill>
                            <a:solidFill>
                              <a:srgbClr val="FF6600"/>
                            </a:solidFill>
                          </a:uFill>
                        </a:rPr>
                      </a:br>
                      <a:r>
                        <a:rPr lang="en-US" sz="1800" baseline="0" dirty="0"/>
                        <a:t>“TO BE SCORED”</a:t>
                      </a:r>
                    </a:p>
                  </a:txBody>
                  <a:tcPr marL="91435" marR="91435" marT="45725" marB="45725">
                    <a:solidFill>
                      <a:srgbClr val="CCECFF"/>
                    </a:solidFill>
                  </a:tcPr>
                </a:tc>
                <a:tc rowSpan="2">
                  <a:txBody>
                    <a:bodyPr/>
                    <a:lstStyle/>
                    <a:p>
                      <a:pPr algn="ctr"/>
                      <a:r>
                        <a:rPr lang="en-US" sz="2200" b="1" u="sng" kern="1200" dirty="0">
                          <a:effectLst/>
                        </a:rPr>
                        <a:t>Monday-Wednesday,</a:t>
                      </a:r>
                    </a:p>
                    <a:p>
                      <a:pPr algn="ctr"/>
                      <a:r>
                        <a:rPr lang="en-US" sz="2200" b="1" u="sng" kern="1200" dirty="0">
                          <a:effectLst/>
                        </a:rPr>
                        <a:t>April  3-5</a:t>
                      </a:r>
                    </a:p>
                  </a:txBody>
                  <a:tcPr marL="91435" marR="91435" marT="45725" marB="45725" anchor="ctr">
                    <a:solidFill>
                      <a:srgbClr val="CCECFF"/>
                    </a:solidFill>
                  </a:tcPr>
                </a:tc>
                <a:extLst>
                  <a:ext uri="{0D108BD9-81ED-4DB2-BD59-A6C34878D82A}">
                    <a16:rowId xmlns:a16="http://schemas.microsoft.com/office/drawing/2014/main" val="10002"/>
                  </a:ext>
                </a:extLst>
              </a:tr>
              <a:tr h="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a:t>FSA Algebra 1 EOC Retake</a:t>
                      </a:r>
                    </a:p>
                  </a:txBody>
                  <a:tcPr marL="91435" marR="91435" marT="45725" marB="45725" anchor="c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baseline="0" dirty="0">
                          <a:ln>
                            <a:noFill/>
                          </a:ln>
                          <a:solidFill>
                            <a:srgbClr val="7030A0"/>
                          </a:solidFill>
                          <a:uFill>
                            <a:solidFill>
                              <a:srgbClr val="7030A0"/>
                            </a:solidFill>
                          </a:uFill>
                        </a:rPr>
                        <a:t>PURPLE</a:t>
                      </a:r>
                      <a:endParaRPr lang="en-US" sz="1800" b="1" u="none" baseline="0" dirty="0">
                        <a:ln>
                          <a:noFill/>
                        </a:ln>
                        <a:solidFill>
                          <a:schemeClr val="tx1"/>
                        </a:solidFill>
                        <a:uFill>
                          <a:solidFill>
                            <a:srgbClr val="7030A0"/>
                          </a:solidFill>
                        </a:uFill>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aseline="0" dirty="0"/>
                        <a:t>“TO BE SCORED”</a:t>
                      </a:r>
                    </a:p>
                  </a:txBody>
                  <a:tcPr marL="91435" marR="91435" marT="45725" marB="45725">
                    <a:solidFill>
                      <a:srgbClr val="CCECFF"/>
                    </a:solidFill>
                  </a:tcPr>
                </a:tc>
                <a:tc vMerge="1">
                  <a:txBody>
                    <a:bodyPr/>
                    <a:lstStyle/>
                    <a:p>
                      <a:endParaRPr lang="en-US" sz="1600" b="1" u="sng" kern="1200" dirty="0">
                        <a:effectLst/>
                      </a:endParaRPr>
                    </a:p>
                  </a:txBody>
                  <a:tcPr marL="91435" marR="91435" marT="45725" marB="45725">
                    <a:solidFill>
                      <a:srgbClr val="99CCFF"/>
                    </a:solidFill>
                  </a:tcPr>
                </a:tc>
                <a:extLst>
                  <a:ext uri="{0D108BD9-81ED-4DB2-BD59-A6C34878D82A}">
                    <a16:rowId xmlns:a16="http://schemas.microsoft.com/office/drawing/2014/main" val="10003"/>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a:t>
                      </a:r>
                      <a:r>
                        <a:rPr lang="en-US" sz="1800" b="1" u="sng" baseline="0" dirty="0">
                          <a:solidFill>
                            <a:srgbClr val="0070C0"/>
                          </a:solidFill>
                        </a:rPr>
                        <a:t>BLUE</a:t>
                      </a:r>
                      <a:r>
                        <a:rPr lang="en-US" sz="1800" baseline="0" dirty="0">
                          <a:solidFill>
                            <a:schemeClr val="tx1"/>
                          </a:solidFill>
                        </a:rPr>
                        <a:t> –  </a:t>
                      </a:r>
                      <a:r>
                        <a:rPr lang="en-US" sz="1800" b="0" u="none" baseline="0" dirty="0">
                          <a:solidFill>
                            <a:schemeClr val="tx1"/>
                          </a:solidFill>
                        </a:rPr>
                        <a:t>“TO BE SCORED” </a:t>
                      </a:r>
                      <a:r>
                        <a:rPr lang="en-US" sz="1800" dirty="0"/>
                        <a:t>large print,</a:t>
                      </a:r>
                      <a:r>
                        <a:rPr lang="en-US" sz="1800" baseline="0" dirty="0"/>
                        <a:t> One-item-per-page</a:t>
                      </a:r>
                      <a:r>
                        <a:rPr lang="en-US" sz="1800" dirty="0"/>
                        <a:t> and</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dirty="0"/>
                        <a:t>“</a:t>
                      </a:r>
                      <a:r>
                        <a:rPr lang="en-US" sz="1800" b="0" u="none" baseline="0" dirty="0">
                          <a:solidFill>
                            <a:schemeClr val="tx1"/>
                          </a:solidFill>
                        </a:rPr>
                        <a:t>TO BE SCORED” </a:t>
                      </a:r>
                      <a:r>
                        <a:rPr lang="en-US" sz="1800" baseline="0" dirty="0"/>
                        <a:t>B</a:t>
                      </a:r>
                      <a:r>
                        <a:rPr lang="en-US" sz="1800" dirty="0"/>
                        <a:t>raille materials, if applicable.</a:t>
                      </a:r>
                    </a:p>
                  </a:txBody>
                  <a:tcPr marL="91435" marR="91435" marT="45725" marB="45725" anchor="ctr">
                    <a:solidFill>
                      <a:srgbClr val="CCEC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u="sng" baseline="0" dirty="0"/>
                    </a:p>
                  </a:txBody>
                  <a:tcPr marL="91435" marR="91435" marT="45725" marB="45725"/>
                </a:tc>
                <a:tc hMerge="1">
                  <a:txBody>
                    <a:bodyPr/>
                    <a:lstStyle/>
                    <a:p>
                      <a:pPr marL="0" indent="0">
                        <a:buFont typeface="Arial" panose="020B0604020202020204" pitchFamily="34" charset="0"/>
                        <a:buNone/>
                      </a:pPr>
                      <a:endParaRPr lang="en-US" sz="1200" u="sng" dirty="0"/>
                    </a:p>
                  </a:txBody>
                  <a:tcPr marL="91435" marR="91435" marT="45725" marB="45725">
                    <a:solidFill>
                      <a:srgbClr val="CCFFFF"/>
                    </a:solidFill>
                  </a:tcPr>
                </a:tc>
                <a:extLst>
                  <a:ext uri="{0D108BD9-81ED-4DB2-BD59-A6C34878D82A}">
                    <a16:rowId xmlns:a16="http://schemas.microsoft.com/office/drawing/2014/main" val="10004"/>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dirty="0">
                          <a:solidFill>
                            <a:srgbClr val="FF0000"/>
                          </a:solidFill>
                        </a:rPr>
                        <a:t>ADULT CENTERS ONLY:</a:t>
                      </a:r>
                      <a:r>
                        <a:rPr lang="en-US" sz="1800" b="1" u="none" dirty="0">
                          <a:solidFill>
                            <a:srgbClr val="FF0000"/>
                          </a:solidFill>
                        </a:rPr>
                        <a:t>  </a:t>
                      </a:r>
                      <a:r>
                        <a:rPr lang="en-US" sz="1800" b="1" dirty="0">
                          <a:solidFill>
                            <a:srgbClr val="FF0000"/>
                          </a:solidFill>
                        </a:rPr>
                        <a:t>Hand-deliver the Retake District Coordinator Only Box</a:t>
                      </a:r>
                      <a:r>
                        <a:rPr lang="en-US" sz="1800" b="1" baseline="0" dirty="0">
                          <a:solidFill>
                            <a:srgbClr val="FF0000"/>
                          </a:solidFill>
                        </a:rPr>
                        <a:t>: </a:t>
                      </a:r>
                      <a:r>
                        <a:rPr lang="en-US" sz="1800" b="1" u="sng" baseline="0" dirty="0">
                          <a:solidFill>
                            <a:srgbClr val="FF0000"/>
                          </a:solidFill>
                        </a:rPr>
                        <a:t>April 19-20</a:t>
                      </a:r>
                      <a:endParaRPr lang="en-US" sz="1800" b="1" u="sng" dirty="0">
                        <a:solidFill>
                          <a:srgbClr val="FF0000"/>
                        </a:solidFill>
                        <a:latin typeface="+mn-lt"/>
                      </a:endParaRPr>
                    </a:p>
                  </a:txBody>
                  <a:tcPr marL="91435" marR="91435" marT="45725" marB="45725" anchor="ctr">
                    <a:solidFill>
                      <a:srgbClr val="E2F1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7359" name="Rectangle 5"/>
          <p:cNvSpPr>
            <a:spLocks noChangeArrowheads="1"/>
          </p:cNvSpPr>
          <p:nvPr/>
        </p:nvSpPr>
        <p:spPr bwMode="auto">
          <a:xfrm>
            <a:off x="228600" y="5579536"/>
            <a:ext cx="8750707" cy="892552"/>
          </a:xfrm>
          <a:prstGeom prst="rect">
            <a:avLst/>
          </a:prstGeom>
          <a:no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*PBT Accommodations </a:t>
            </a:r>
          </a:p>
          <a:p>
            <a:r>
              <a:rPr lang="en-US" sz="1700" b="1" u="sng" dirty="0">
                <a:ea typeface="Times New Roman" pitchFamily="18" charset="0"/>
                <a:cs typeface="Arial" pitchFamily="34" charset="0"/>
              </a:rPr>
              <a:t>Note</a:t>
            </a:r>
            <a:r>
              <a:rPr lang="en-US" sz="1700" b="1" dirty="0">
                <a:ea typeface="Times New Roman" pitchFamily="18" charset="0"/>
                <a:cs typeface="Arial" pitchFamily="34" charset="0"/>
              </a:rPr>
              <a:t>: 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581400" y="6492576"/>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
        <p:nvSpPr>
          <p:cNvPr id="2" name="Rectangle 1"/>
          <p:cNvSpPr/>
          <p:nvPr/>
        </p:nvSpPr>
        <p:spPr>
          <a:xfrm>
            <a:off x="0" y="1600199"/>
            <a:ext cx="9144000" cy="400110"/>
          </a:xfrm>
          <a:prstGeom prst="rect">
            <a:avLst/>
          </a:prstGeom>
        </p:spPr>
        <p:txBody>
          <a:bodyPr wrap="square">
            <a:spAutoFit/>
          </a:bodyPr>
          <a:lstStyle/>
          <a:p>
            <a:pPr algn="ctr"/>
            <a:r>
              <a:rPr lang="en-US" sz="2000" b="1" dirty="0"/>
              <a:t>Senior HS and Alternative Centers  hand-deliver “TO BE SCORED” boxes ONLY :</a:t>
            </a:r>
          </a:p>
        </p:txBody>
      </p:sp>
    </p:spTree>
    <p:extLst>
      <p:ext uri="{BB962C8B-B14F-4D97-AF65-F5344CB8AC3E}">
        <p14:creationId xmlns:p14="http://schemas.microsoft.com/office/powerpoint/2010/main" val="15880919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304800"/>
            <a:ext cx="8229600" cy="792162"/>
          </a:xfrm>
        </p:spPr>
        <p:txBody>
          <a:bodyPr>
            <a:noAutofit/>
          </a:bodyPr>
          <a:lstStyle/>
          <a:p>
            <a:r>
              <a:rPr lang="en-US" altLang="en-US" sz="3600" dirty="0"/>
              <a:t>FSA ELA (4-10) and Mathematics (3-8): </a:t>
            </a:r>
            <a:br>
              <a:rPr lang="en-US" altLang="en-US" sz="3600" dirty="0"/>
            </a:br>
            <a:r>
              <a:rPr lang="en-US" altLang="en-US" sz="3600" dirty="0"/>
              <a:t>Return Schedule</a:t>
            </a:r>
          </a:p>
        </p:txBody>
      </p:sp>
      <p:sp>
        <p:nvSpPr>
          <p:cNvPr id="52227" name="Slide Number Placeholder 3"/>
          <p:cNvSpPr>
            <a:spLocks noGrp="1"/>
          </p:cNvSpPr>
          <p:nvPr>
            <p:ph type="sldNum" sz="quarter" idx="12"/>
          </p:nvPr>
        </p:nvSpPr>
        <p:spPr>
          <a:xfrm>
            <a:off x="3124200" y="6416573"/>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cs typeface="Arial" panose="020B0604020202020204" pitchFamily="34" charset="0"/>
              </a:rPr>
              <a:t>Friendly Reminders</a:t>
            </a:r>
          </a:p>
        </p:txBody>
      </p:sp>
      <p:graphicFrame>
        <p:nvGraphicFramePr>
          <p:cNvPr id="5" name="Table 4"/>
          <p:cNvGraphicFramePr>
            <a:graphicFrameLocks noGrp="1"/>
          </p:cNvGraphicFramePr>
          <p:nvPr>
            <p:extLst>
              <p:ext uri="{D42A27DB-BD31-4B8C-83A1-F6EECF244321}">
                <p14:modId xmlns:p14="http://schemas.microsoft.com/office/powerpoint/2010/main" val="1421214247"/>
              </p:ext>
            </p:extLst>
          </p:nvPr>
        </p:nvGraphicFramePr>
        <p:xfrm>
          <a:off x="152401" y="2504441"/>
          <a:ext cx="8813292" cy="2590830"/>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022093">
                  <a:extLst>
                    <a:ext uri="{9D8B030D-6E8A-4147-A177-3AD203B41FA5}">
                      <a16:colId xmlns:a16="http://schemas.microsoft.com/office/drawing/2014/main" val="20002"/>
                    </a:ext>
                  </a:extLst>
                </a:gridCol>
              </a:tblGrid>
              <a:tr h="457149">
                <a:tc>
                  <a:txBody>
                    <a:bodyPr/>
                    <a:lstStyle/>
                    <a:p>
                      <a:pPr algn="ctr"/>
                      <a:r>
                        <a:rPr lang="en-US" sz="1800" b="1" dirty="0">
                          <a:solidFill>
                            <a:schemeClr val="bg1"/>
                          </a:solidFill>
                          <a:latin typeface="+mn-lt"/>
                        </a:rPr>
                        <a:t>TEST MATERIALS*</a:t>
                      </a:r>
                    </a:p>
                  </a:txBody>
                  <a:tcPr marL="91435" marR="91435" marT="45725" marB="45725">
                    <a:solidFill>
                      <a:srgbClr val="0070C0"/>
                    </a:solidFill>
                  </a:tcPr>
                </a:tc>
                <a:tc>
                  <a:txBody>
                    <a:bodyPr/>
                    <a:lstStyle/>
                    <a:p>
                      <a:pPr algn="ctr"/>
                      <a:r>
                        <a:rPr lang="en-US" sz="1800" baseline="0" dirty="0"/>
                        <a:t>RETURN LABEL</a:t>
                      </a:r>
                      <a:endParaRPr lang="en-US" sz="1800" dirty="0">
                        <a:solidFill>
                          <a:schemeClr val="tx1"/>
                        </a:solidFill>
                        <a:latin typeface="+mn-lt"/>
                      </a:endParaRPr>
                    </a:p>
                  </a:txBody>
                  <a:tcPr marL="91435" marR="91435" marT="45725" marB="45725">
                    <a:solidFill>
                      <a:srgbClr val="0070C0"/>
                    </a:solidFill>
                  </a:tcPr>
                </a:tc>
                <a:tc>
                  <a:txBody>
                    <a:bodyPr/>
                    <a:lstStyle/>
                    <a:p>
                      <a:pPr algn="ctr"/>
                      <a:r>
                        <a:rPr lang="en-US" sz="1800" dirty="0"/>
                        <a:t>TO BE SCORED</a:t>
                      </a:r>
                    </a:p>
                    <a:p>
                      <a:pPr algn="ctr"/>
                      <a:r>
                        <a:rPr lang="en-US" sz="1800" dirty="0"/>
                        <a:t>RETURN DATES </a:t>
                      </a:r>
                      <a:endParaRPr lang="en-US" sz="1800" dirty="0">
                        <a:solidFill>
                          <a:schemeClr val="tx1"/>
                        </a:solidFill>
                        <a:latin typeface="+mn-lt"/>
                      </a:endParaRPr>
                    </a:p>
                  </a:txBody>
                  <a:tcPr marL="91435" marR="91435" marT="45725" marB="45725">
                    <a:solidFill>
                      <a:srgbClr val="0070C0"/>
                    </a:solidFill>
                  </a:tcPr>
                </a:tc>
                <a:extLst>
                  <a:ext uri="{0D108BD9-81ED-4DB2-BD59-A6C34878D82A}">
                    <a16:rowId xmlns:a16="http://schemas.microsoft.com/office/drawing/2014/main" val="10000"/>
                  </a:ext>
                </a:extLst>
              </a:tr>
              <a:tr h="0">
                <a:tc>
                  <a:txBody>
                    <a:bodyPr/>
                    <a:lstStyle/>
                    <a:p>
                      <a:pPr marL="0" indent="0" algn="ctr">
                        <a:buFont typeface="Arial" panose="020B0604020202020204" pitchFamily="34" charset="0"/>
                        <a:buNone/>
                      </a:pPr>
                      <a:r>
                        <a:rPr lang="en-US" sz="2000" b="1" dirty="0"/>
                        <a:t>FSA ELA READING   </a:t>
                      </a:r>
                      <a:r>
                        <a:rPr lang="en-US" sz="2000" b="1" dirty="0">
                          <a:highlight>
                            <a:srgbClr val="FFFF00"/>
                          </a:highlight>
                        </a:rPr>
                        <a:t>(4-10 )</a:t>
                      </a:r>
                    </a:p>
                    <a:p>
                      <a:pPr marL="0" indent="0" algn="ctr">
                        <a:buFont typeface="Arial" panose="020B0604020202020204" pitchFamily="34" charset="0"/>
                        <a:buNone/>
                      </a:pPr>
                      <a:r>
                        <a:rPr lang="en-US" sz="2000" b="1" baseline="0" dirty="0"/>
                        <a:t>FSA MATHEMATICS </a:t>
                      </a:r>
                      <a:r>
                        <a:rPr lang="en-US" sz="2000" b="1" baseline="0" dirty="0">
                          <a:highlight>
                            <a:srgbClr val="FFFF00"/>
                          </a:highlight>
                        </a:rPr>
                        <a:t>(3-8)</a:t>
                      </a:r>
                      <a:endParaRPr lang="en-US" sz="2000" b="1" u="none" dirty="0">
                        <a:highlight>
                          <a:srgbClr val="FFFF00"/>
                        </a:highlight>
                      </a:endParaRPr>
                    </a:p>
                  </a:txBody>
                  <a:tcPr marL="91435" marR="91435" marT="45725" marB="45725">
                    <a:solidFill>
                      <a:srgbClr val="CCECFF"/>
                    </a:solidFill>
                  </a:tcPr>
                </a:tc>
                <a:tc>
                  <a:txBody>
                    <a:bodyPr/>
                    <a:lstStyle/>
                    <a:p>
                      <a:pPr marL="0" indent="0" algn="ctr">
                        <a:buFont typeface="Arial" pitchFamily="34" charset="0"/>
                        <a:buNone/>
                      </a:pPr>
                      <a:r>
                        <a:rPr lang="en-US" sz="2000" b="1" u="sng" baseline="0" dirty="0">
                          <a:ln>
                            <a:noFill/>
                          </a:ln>
                          <a:solidFill>
                            <a:srgbClr val="FF6600"/>
                          </a:solidFill>
                          <a:uFill>
                            <a:solidFill>
                              <a:srgbClr val="FF6600"/>
                            </a:solidFill>
                          </a:uFill>
                        </a:rPr>
                        <a:t>ORANGE</a:t>
                      </a:r>
                    </a:p>
                    <a:p>
                      <a:pPr marL="0" indent="0" algn="ctr">
                        <a:buFont typeface="Arial" pitchFamily="34" charset="0"/>
                        <a:buNone/>
                      </a:pPr>
                      <a:r>
                        <a:rPr lang="en-US" sz="2000" baseline="0" dirty="0"/>
                        <a:t>“TO BE SCORED” </a:t>
                      </a:r>
                    </a:p>
                    <a:p>
                      <a:pPr marL="0" indent="0" algn="l">
                        <a:buFont typeface="Arial" pitchFamily="34" charset="0"/>
                        <a:buNone/>
                      </a:pPr>
                      <a:endParaRPr lang="en-US" sz="2000" b="1" u="sng" baseline="0" dirty="0">
                        <a:solidFill>
                          <a:srgbClr val="0070C0"/>
                        </a:solidFill>
                      </a:endParaRPr>
                    </a:p>
                  </a:txBody>
                  <a:tcPr marL="91435" marR="91435" marT="45725" marB="45725" anchor="c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u="sng" kern="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600" b="1" u="sng" kern="1200" dirty="0">
                          <a:effectLst/>
                        </a:rPr>
                        <a:t>Thursday – Monday,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600" b="1" u="sng" kern="1200" dirty="0">
                          <a:effectLst/>
                        </a:rPr>
                        <a:t>April 27-May 1</a:t>
                      </a:r>
                    </a:p>
                  </a:txBody>
                  <a:tcPr marL="91435" marR="91435" marT="45725" marB="45725">
                    <a:solidFill>
                      <a:srgbClr val="CCECFF"/>
                    </a:solidFill>
                  </a:tcPr>
                </a:tc>
                <a:extLst>
                  <a:ext uri="{0D108BD9-81ED-4DB2-BD59-A6C34878D82A}">
                    <a16:rowId xmlns:a16="http://schemas.microsoft.com/office/drawing/2014/main" val="10001"/>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a:t>
                      </a:r>
                      <a:r>
                        <a:rPr lang="en-US" sz="1800" b="1" u="sng" baseline="0" dirty="0">
                          <a:solidFill>
                            <a:srgbClr val="0070C0"/>
                          </a:solidFill>
                        </a:rPr>
                        <a:t>BLUE</a:t>
                      </a:r>
                      <a:r>
                        <a:rPr lang="en-US" sz="1800" baseline="0" dirty="0">
                          <a:solidFill>
                            <a:schemeClr val="tx1"/>
                          </a:solidFill>
                        </a:rPr>
                        <a:t> –  </a:t>
                      </a:r>
                      <a:r>
                        <a:rPr lang="en-US" sz="1800" b="0" u="none" baseline="0" dirty="0">
                          <a:solidFill>
                            <a:schemeClr val="tx1"/>
                          </a:solidFill>
                        </a:rPr>
                        <a:t>“TO BE SCORED”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dirty="0"/>
                        <a:t>“</a:t>
                      </a:r>
                      <a:r>
                        <a:rPr lang="en-US" sz="1800" b="0" u="none" baseline="0" dirty="0">
                          <a:solidFill>
                            <a:schemeClr val="tx1"/>
                          </a:solidFill>
                        </a:rPr>
                        <a:t>TO BE SCORED” </a:t>
                      </a:r>
                      <a:r>
                        <a:rPr lang="en-US" sz="1800" baseline="0" dirty="0"/>
                        <a:t>B</a:t>
                      </a:r>
                      <a:r>
                        <a:rPr lang="en-US" sz="1800" dirty="0"/>
                        <a:t>raille materials, if applicable.</a:t>
                      </a:r>
                    </a:p>
                  </a:txBody>
                  <a:tcPr marL="91435" marR="91435" marT="45725" marB="45725">
                    <a:solidFill>
                      <a:srgbClr val="CCECFF"/>
                    </a:solidFill>
                  </a:tcPr>
                </a:tc>
                <a:tc hMerge="1">
                  <a:txBody>
                    <a:bodyPr/>
                    <a:lstStyle/>
                    <a:p>
                      <a:pPr marL="0" indent="0" algn="l">
                        <a:buFont typeface="Arial" pitchFamily="34" charset="0"/>
                        <a:buNone/>
                      </a:pPr>
                      <a:endParaRPr lang="en-US" sz="1800" u="none" dirty="0"/>
                    </a:p>
                  </a:txBody>
                  <a:tcPr marL="91435" marR="91435" marT="45725" marB="45725">
                    <a:solidFill>
                      <a:srgbClr val="CCEC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u="sng" kern="1200" dirty="0">
                        <a:effectLst/>
                      </a:endParaRPr>
                    </a:p>
                  </a:txBody>
                  <a:tcPr marL="91435" marR="91435" marT="45725" marB="45725">
                    <a:solidFill>
                      <a:srgbClr val="CCECFF"/>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3657655" y="7315200"/>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sp>
        <p:nvSpPr>
          <p:cNvPr id="3" name="Rectangle 2"/>
          <p:cNvSpPr/>
          <p:nvPr/>
        </p:nvSpPr>
        <p:spPr>
          <a:xfrm>
            <a:off x="152400" y="5524021"/>
            <a:ext cx="8839200" cy="892552"/>
          </a:xfrm>
          <a:prstGeom prst="rect">
            <a:avLst/>
          </a:prstGeom>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*PBT accommodations</a:t>
            </a:r>
            <a:endParaRPr lang="en-US" b="1" u="sng" dirty="0">
              <a:effectLst>
                <a:outerShdw blurRad="50800" dist="50800" dir="5400000" algn="ctr" rotWithShape="0">
                  <a:srgbClr val="FFFF00"/>
                </a:outerShdw>
              </a:effectLst>
              <a:ea typeface="Times New Roman" pitchFamily="18" charset="0"/>
              <a:cs typeface="Arial" pitchFamily="34" charset="0"/>
            </a:endParaRPr>
          </a:p>
          <a:p>
            <a:r>
              <a:rPr lang="en-US" sz="1700" b="1" u="sng" dirty="0">
                <a:ea typeface="Times New Roman" pitchFamily="18" charset="0"/>
                <a:cs typeface="Arial" pitchFamily="34" charset="0"/>
              </a:rPr>
              <a:t>Note</a:t>
            </a:r>
            <a:r>
              <a:rPr lang="en-US" sz="1700" b="1" dirty="0">
                <a:ea typeface="Times New Roman" pitchFamily="18" charset="0"/>
                <a:cs typeface="Arial" pitchFamily="34" charset="0"/>
              </a:rPr>
              <a:t>: 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4" name="Rectangle 3"/>
          <p:cNvSpPr/>
          <p:nvPr/>
        </p:nvSpPr>
        <p:spPr>
          <a:xfrm>
            <a:off x="0" y="1676400"/>
            <a:ext cx="9144000" cy="830997"/>
          </a:xfrm>
          <a:prstGeom prst="rect">
            <a:avLst/>
          </a:prstGeom>
        </p:spPr>
        <p:txBody>
          <a:bodyPr wrap="square">
            <a:spAutoFit/>
          </a:bodyPr>
          <a:lstStyle/>
          <a:p>
            <a:pPr algn="ctr">
              <a:defRPr/>
            </a:pPr>
            <a:r>
              <a:rPr lang="en-US" sz="2400" b="1" dirty="0"/>
              <a:t>Elementary, K-8 Centers, Middle Schools, Senior High Schools and Alternative Centers hand-deliver “TO BE SCORED” boxes ONLY : </a:t>
            </a:r>
          </a:p>
        </p:txBody>
      </p:sp>
      <p:sp>
        <p:nvSpPr>
          <p:cNvPr id="6" name="TextBox 5"/>
          <p:cNvSpPr txBox="1"/>
          <p:nvPr/>
        </p:nvSpPr>
        <p:spPr>
          <a:xfrm>
            <a:off x="0" y="5232702"/>
            <a:ext cx="9144000" cy="338554"/>
          </a:xfrm>
          <a:prstGeom prst="rect">
            <a:avLst/>
          </a:prstGeom>
          <a:noFill/>
        </p:spPr>
        <p:txBody>
          <a:bodyPr wrap="square" rtlCol="0">
            <a:spAutoFit/>
          </a:bodyPr>
          <a:lstStyle/>
          <a:p>
            <a:r>
              <a:rPr lang="en-US" sz="1600" b="1" dirty="0">
                <a:solidFill>
                  <a:srgbClr val="008000"/>
                </a:solidFill>
              </a:rPr>
              <a:t>Grade 3 Reading PBT will be hand-delivered by Mar. 31</a:t>
            </a:r>
            <a:r>
              <a:rPr lang="en-US" sz="1600" b="1" baseline="30000" dirty="0">
                <a:solidFill>
                  <a:srgbClr val="008000"/>
                </a:solidFill>
              </a:rPr>
              <a:t>st</a:t>
            </a:r>
            <a:r>
              <a:rPr lang="en-US" sz="1600" b="1" dirty="0">
                <a:solidFill>
                  <a:srgbClr val="008000"/>
                </a:solidFill>
              </a:rPr>
              <a:t> for calibration and by Apr. 5</a:t>
            </a:r>
            <a:r>
              <a:rPr lang="en-US" sz="1600" b="1" baseline="30000" dirty="0">
                <a:solidFill>
                  <a:srgbClr val="008000"/>
                </a:solidFill>
              </a:rPr>
              <a:t>th</a:t>
            </a:r>
            <a:r>
              <a:rPr lang="en-US" sz="1600" b="1" dirty="0">
                <a:solidFill>
                  <a:srgbClr val="008000"/>
                </a:solidFill>
              </a:rPr>
              <a:t> for non-calibration.</a:t>
            </a:r>
          </a:p>
        </p:txBody>
      </p:sp>
    </p:spTree>
    <p:extLst>
      <p:ext uri="{BB962C8B-B14F-4D97-AF65-F5344CB8AC3E}">
        <p14:creationId xmlns:p14="http://schemas.microsoft.com/office/powerpoint/2010/main" val="14860907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altLang="en-US" dirty="0"/>
              <a:t>EOC: Return Schedule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126</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4047122771"/>
              </p:ext>
            </p:extLst>
          </p:nvPr>
        </p:nvGraphicFramePr>
        <p:xfrm>
          <a:off x="162423" y="2286001"/>
          <a:ext cx="8803270" cy="3142038"/>
        </p:xfrm>
        <a:graphic>
          <a:graphicData uri="http://schemas.openxmlformats.org/drawingml/2006/table">
            <a:tbl>
              <a:tblPr firstRow="1" bandRow="1">
                <a:tableStyleId>{5C22544A-7EE6-4342-B048-85BDC9FD1C3A}</a:tableStyleId>
              </a:tblPr>
              <a:tblGrid>
                <a:gridCol w="2656977">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793493">
                  <a:extLst>
                    <a:ext uri="{9D8B030D-6E8A-4147-A177-3AD203B41FA5}">
                      <a16:colId xmlns:a16="http://schemas.microsoft.com/office/drawing/2014/main" val="20002"/>
                    </a:ext>
                  </a:extLst>
                </a:gridCol>
              </a:tblGrid>
              <a:tr h="616580">
                <a:tc>
                  <a:txBody>
                    <a:bodyPr/>
                    <a:lstStyle/>
                    <a:p>
                      <a:pPr algn="ctr"/>
                      <a:r>
                        <a:rPr lang="en-US" sz="1800" dirty="0">
                          <a:solidFill>
                            <a:schemeClr val="bg1"/>
                          </a:solidFill>
                          <a:latin typeface="+mn-lt"/>
                        </a:rPr>
                        <a:t>TEST</a:t>
                      </a:r>
                      <a:r>
                        <a:rPr lang="en-US" sz="1800" baseline="0" dirty="0">
                          <a:solidFill>
                            <a:schemeClr val="bg1"/>
                          </a:solidFill>
                          <a:latin typeface="+mn-lt"/>
                        </a:rPr>
                        <a:t> MATERIALS*</a:t>
                      </a:r>
                      <a:endParaRPr lang="en-US" sz="1800" dirty="0">
                        <a:solidFill>
                          <a:schemeClr val="bg1"/>
                        </a:solidFill>
                        <a:latin typeface="+mn-lt"/>
                      </a:endParaRPr>
                    </a:p>
                  </a:txBody>
                  <a:tcPr marL="91435" marR="91435" marT="45725" marB="45725">
                    <a:solidFill>
                      <a:srgbClr val="0070C0"/>
                    </a:solidFill>
                  </a:tcPr>
                </a:tc>
                <a:tc>
                  <a:txBody>
                    <a:bodyPr/>
                    <a:lstStyle/>
                    <a:p>
                      <a:pPr algn="ctr"/>
                      <a:r>
                        <a:rPr lang="en-US" sz="1800" dirty="0">
                          <a:solidFill>
                            <a:schemeClr val="bg1"/>
                          </a:solidFill>
                        </a:rPr>
                        <a:t>RETURN LABELS</a:t>
                      </a:r>
                      <a:endParaRPr lang="en-US" sz="1800" dirty="0">
                        <a:solidFill>
                          <a:schemeClr val="bg1"/>
                        </a:solidFill>
                        <a:latin typeface="+mn-lt"/>
                      </a:endParaRPr>
                    </a:p>
                  </a:txBody>
                  <a:tcPr marL="91435" marR="91435" marT="45725" marB="45725">
                    <a:solidFill>
                      <a:srgbClr val="0070C0"/>
                    </a:solidFill>
                  </a:tcPr>
                </a:tc>
                <a:tc>
                  <a:txBody>
                    <a:bodyPr/>
                    <a:lstStyle/>
                    <a:p>
                      <a:pPr algn="ctr"/>
                      <a:r>
                        <a:rPr lang="en-US" sz="1800" dirty="0">
                          <a:solidFill>
                            <a:schemeClr val="bg1"/>
                          </a:solidFill>
                        </a:rPr>
                        <a:t>TO BE SCORED</a:t>
                      </a:r>
                    </a:p>
                    <a:p>
                      <a:pPr algn="ctr"/>
                      <a:r>
                        <a:rPr lang="en-US" sz="1800" dirty="0">
                          <a:solidFill>
                            <a:schemeClr val="bg1"/>
                          </a:solidFill>
                          <a:latin typeface="+mn-lt"/>
                        </a:rPr>
                        <a:t>RETURN</a:t>
                      </a:r>
                      <a:r>
                        <a:rPr lang="en-US" sz="1800" baseline="0" dirty="0">
                          <a:solidFill>
                            <a:schemeClr val="bg1"/>
                          </a:solidFill>
                          <a:latin typeface="+mn-lt"/>
                        </a:rPr>
                        <a:t> DATES</a:t>
                      </a:r>
                      <a:endParaRPr lang="en-US" sz="1800" dirty="0">
                        <a:solidFill>
                          <a:schemeClr val="bg1"/>
                        </a:solidFill>
                        <a:latin typeface="+mn-lt"/>
                      </a:endParaRPr>
                    </a:p>
                  </a:txBody>
                  <a:tcPr marL="91435" marR="91435" marT="45725" marB="45725">
                    <a:solidFill>
                      <a:srgbClr val="0070C0"/>
                    </a:solidFill>
                  </a:tcPr>
                </a:tc>
                <a:extLst>
                  <a:ext uri="{0D108BD9-81ED-4DB2-BD59-A6C34878D82A}">
                    <a16:rowId xmlns:a16="http://schemas.microsoft.com/office/drawing/2014/main" val="10000"/>
                  </a:ext>
                </a:extLst>
              </a:tr>
              <a:tr h="616580">
                <a:tc>
                  <a:txBody>
                    <a:bodyPr/>
                    <a:lstStyle/>
                    <a:p>
                      <a:pPr marL="0" indent="0" algn="ctr">
                        <a:buFont typeface="Arial" pitchFamily="34" charset="0"/>
                        <a:buNone/>
                      </a:pPr>
                      <a:r>
                        <a:rPr lang="en-US" sz="1800" b="1" u="none" baseline="0" dirty="0"/>
                        <a:t>FSA Algebra 1, Algebra 2, and Geometry </a:t>
                      </a:r>
                    </a:p>
                  </a:txBody>
                  <a:tcPr marL="91435" marR="91435" marT="45725" marB="45725">
                    <a:solidFill>
                      <a:srgbClr val="99CCFF"/>
                    </a:solidFill>
                  </a:tcPr>
                </a:tc>
                <a:tc>
                  <a:txBody>
                    <a:bodyPr/>
                    <a:lstStyle/>
                    <a:p>
                      <a:pPr marL="0" indent="0" algn="ctr">
                        <a:buFont typeface="Arial" pitchFamily="34" charset="0"/>
                        <a:buNone/>
                      </a:pPr>
                      <a:r>
                        <a:rPr lang="en-US" sz="1800" b="1" u="sng" baseline="0" dirty="0">
                          <a:solidFill>
                            <a:srgbClr val="3114AC"/>
                          </a:solidFill>
                        </a:rPr>
                        <a:t>PURPLE</a:t>
                      </a:r>
                    </a:p>
                    <a:p>
                      <a:pPr marL="0" indent="0" algn="ctr">
                        <a:buFont typeface="Arial" pitchFamily="34" charset="0"/>
                        <a:buNone/>
                      </a:pPr>
                      <a:r>
                        <a:rPr lang="en-US" sz="1800" baseline="0" dirty="0"/>
                        <a:t>“TO BE SCORED”</a:t>
                      </a:r>
                    </a:p>
                  </a:txBody>
                  <a:tcPr marL="91435" marR="91435" marT="45725" marB="45725">
                    <a:solidFill>
                      <a:srgbClr val="99CCFF"/>
                    </a:solidFill>
                  </a:tcPr>
                </a:tc>
                <a:tc>
                  <a:txBody>
                    <a:bodyPr/>
                    <a:lstStyle/>
                    <a:p>
                      <a:pPr algn="ctr"/>
                      <a:r>
                        <a:rPr lang="en-US" sz="1800" b="1" u="none" kern="1200" dirty="0">
                          <a:effectLst/>
                        </a:rPr>
                        <a:t>Thursday – Monday,</a:t>
                      </a:r>
                    </a:p>
                    <a:p>
                      <a:pPr algn="ctr"/>
                      <a:r>
                        <a:rPr lang="en-US" sz="1800" b="1" u="sng" kern="1200" dirty="0">
                          <a:effectLst/>
                        </a:rPr>
                        <a:t>April</a:t>
                      </a:r>
                      <a:r>
                        <a:rPr lang="en-US" sz="1800" b="1" u="sng" kern="1200" baseline="0" dirty="0">
                          <a:effectLst/>
                        </a:rPr>
                        <a:t> 27- May 1</a:t>
                      </a:r>
                      <a:endParaRPr lang="en-US" sz="1800" b="1" u="sng" kern="1200" dirty="0">
                        <a:effectLst/>
                      </a:endParaRPr>
                    </a:p>
                  </a:txBody>
                  <a:tcPr marL="91435" marR="91435" marT="45725" marB="45725">
                    <a:solidFill>
                      <a:srgbClr val="99CCFF"/>
                    </a:solidFill>
                  </a:tcPr>
                </a:tc>
                <a:extLst>
                  <a:ext uri="{0D108BD9-81ED-4DB2-BD59-A6C34878D82A}">
                    <a16:rowId xmlns:a16="http://schemas.microsoft.com/office/drawing/2014/main" val="10001"/>
                  </a:ext>
                </a:extLst>
              </a:tr>
              <a:tr h="6165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dirty="0"/>
                        <a:t>NGSSS Biology</a:t>
                      </a:r>
                      <a:r>
                        <a:rPr lang="en-US" sz="1800" b="1" u="none" baseline="0" dirty="0"/>
                        <a:t> 1, Civics, and US History</a:t>
                      </a:r>
                    </a:p>
                  </a:txBody>
                  <a:tcPr marL="91435" marR="91435" marT="45725" marB="45725">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baseline="0" dirty="0">
                          <a:solidFill>
                            <a:srgbClr val="996633"/>
                          </a:solidFill>
                        </a:rPr>
                        <a:t>BROWN</a:t>
                      </a:r>
                      <a:r>
                        <a:rPr lang="en-US" sz="1800" baseline="0" dirty="0"/>
                        <a:t>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aseline="0" dirty="0"/>
                        <a:t>“TO BE SCORED”</a:t>
                      </a:r>
                    </a:p>
                  </a:txBody>
                  <a:tcPr marL="91435" marR="91435" marT="45725" marB="45725">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kern="1200" dirty="0">
                          <a:effectLst/>
                        </a:rPr>
                        <a:t>Tuesday –Thursday,</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kern="1200" dirty="0">
                          <a:effectLst/>
                        </a:rPr>
                        <a:t>May 9-11</a:t>
                      </a:r>
                      <a:r>
                        <a:rPr lang="en-US" sz="1800" b="1" u="sng" kern="1200" baseline="0" dirty="0">
                          <a:effectLst/>
                        </a:rPr>
                        <a:t> </a:t>
                      </a:r>
                      <a:endParaRPr lang="en-US" sz="1800" b="1" u="sng" kern="1200" dirty="0">
                        <a:effectLst/>
                      </a:endParaRPr>
                    </a:p>
                  </a:txBody>
                  <a:tcPr marL="91435" marR="91435" marT="45725" marB="45725">
                    <a:solidFill>
                      <a:srgbClr val="CCECFF"/>
                    </a:solidFill>
                  </a:tcPr>
                </a:tc>
                <a:extLst>
                  <a:ext uri="{0D108BD9-81ED-4DB2-BD59-A6C34878D82A}">
                    <a16:rowId xmlns:a16="http://schemas.microsoft.com/office/drawing/2014/main" val="10002"/>
                  </a:ext>
                </a:extLst>
              </a:tr>
              <a:tr h="61658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a:t>
                      </a:r>
                      <a:r>
                        <a:rPr lang="en-US" sz="1800" b="1" u="sng" baseline="0" dirty="0">
                          <a:solidFill>
                            <a:srgbClr val="0070C0"/>
                          </a:solidFill>
                        </a:rPr>
                        <a:t>BLUE</a:t>
                      </a:r>
                      <a:r>
                        <a:rPr lang="en-US" sz="1800" baseline="0" dirty="0">
                          <a:solidFill>
                            <a:schemeClr val="tx1"/>
                          </a:solidFill>
                        </a:rPr>
                        <a:t> –  </a:t>
                      </a:r>
                      <a:r>
                        <a:rPr lang="en-US" sz="1800" b="0" u="none" baseline="0" dirty="0">
                          <a:solidFill>
                            <a:schemeClr val="tx1"/>
                          </a:solidFill>
                        </a:rPr>
                        <a:t>“TO BE SCORED”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baseline="0" dirty="0">
                          <a:solidFill>
                            <a:schemeClr val="tx1"/>
                          </a:solidFill>
                        </a:rPr>
                        <a:t>– </a:t>
                      </a:r>
                      <a:r>
                        <a:rPr lang="en-US" sz="1800" b="0" u="none" baseline="0" dirty="0">
                          <a:solidFill>
                            <a:schemeClr val="tx1"/>
                          </a:solidFill>
                        </a:rPr>
                        <a:t>“TO BE SCORED” </a:t>
                      </a:r>
                      <a:r>
                        <a:rPr lang="en-US" sz="1800" baseline="0" dirty="0"/>
                        <a:t>B</a:t>
                      </a:r>
                      <a:r>
                        <a:rPr lang="en-US" sz="1800" dirty="0"/>
                        <a:t>raille materials, if applicable.</a:t>
                      </a:r>
                    </a:p>
                  </a:txBody>
                  <a:tcPr marL="91435" marR="91435" marT="45725" marB="45725">
                    <a:solidFill>
                      <a:srgbClr val="99CCFF"/>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800" b="1" u="sng" dirty="0">
                        <a:latin typeface="+mn-lt"/>
                      </a:endParaRPr>
                    </a:p>
                  </a:txBody>
                  <a:tcPr marL="91435" marR="91435" marT="45725" marB="45725">
                    <a:solidFill>
                      <a:srgbClr val="99CCFF"/>
                    </a:solidFill>
                  </a:tcPr>
                </a:tc>
                <a:tc hMerge="1">
                  <a:txBody>
                    <a:bodyPr/>
                    <a:lstStyle/>
                    <a:p>
                      <a:endParaRPr lang="en-US"/>
                    </a:p>
                  </a:txBody>
                  <a:tcPr/>
                </a:tc>
                <a:extLst>
                  <a:ext uri="{0D108BD9-81ED-4DB2-BD59-A6C34878D82A}">
                    <a16:rowId xmlns:a16="http://schemas.microsoft.com/office/drawing/2014/main" val="10003"/>
                  </a:ext>
                </a:extLst>
              </a:tr>
              <a:tr h="581678">
                <a:tc gridSpan="3">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dirty="0">
                          <a:solidFill>
                            <a:srgbClr val="FF0000"/>
                          </a:solidFill>
                        </a:rPr>
                        <a:t>ADULT CENTERS ONLY:</a:t>
                      </a:r>
                      <a:r>
                        <a:rPr lang="en-US" sz="1800" b="1" u="none" dirty="0">
                          <a:solidFill>
                            <a:srgbClr val="FF0000"/>
                          </a:solidFill>
                        </a:rPr>
                        <a:t>  </a:t>
                      </a:r>
                      <a:r>
                        <a:rPr lang="en-US" sz="1800" b="1" dirty="0">
                          <a:solidFill>
                            <a:srgbClr val="FF0000"/>
                          </a:solidFill>
                        </a:rPr>
                        <a:t>Hand-deliver the EOC District Coordinator Only Box</a:t>
                      </a:r>
                      <a:r>
                        <a:rPr lang="en-US" sz="1800" b="1" baseline="0" dirty="0">
                          <a:solidFill>
                            <a:srgbClr val="FF0000"/>
                          </a:solidFill>
                        </a:rPr>
                        <a:t>: </a:t>
                      </a:r>
                      <a:r>
                        <a:rPr lang="en-US" sz="1800" b="1" u="sng" baseline="0" dirty="0">
                          <a:solidFill>
                            <a:srgbClr val="FF0000"/>
                          </a:solidFill>
                        </a:rPr>
                        <a:t>May 24-25</a:t>
                      </a:r>
                      <a:endParaRPr lang="en-US" sz="1800" b="1" u="sng" dirty="0">
                        <a:solidFill>
                          <a:srgbClr val="FF0000"/>
                        </a:solidFill>
                        <a:latin typeface="+mn-lt"/>
                      </a:endParaRPr>
                    </a:p>
                  </a:txBody>
                  <a:tcPr marL="91435" marR="91435" marT="45725" marB="45725">
                    <a:solidFill>
                      <a:srgbClr val="E2F1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57359" name="Rectangle 5"/>
          <p:cNvSpPr>
            <a:spLocks noChangeArrowheads="1"/>
          </p:cNvSpPr>
          <p:nvPr/>
        </p:nvSpPr>
        <p:spPr bwMode="auto">
          <a:xfrm>
            <a:off x="197592" y="5410200"/>
            <a:ext cx="8794007" cy="892552"/>
          </a:xfrm>
          <a:prstGeom prst="rect">
            <a:avLst/>
          </a:prstGeom>
          <a:no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*PBT accommodations for FSA and NGSSS EOC Assessments</a:t>
            </a:r>
          </a:p>
          <a:p>
            <a:r>
              <a:rPr lang="en-US" sz="1700" b="1" u="sng" dirty="0">
                <a:ea typeface="Times New Roman" pitchFamily="18" charset="0"/>
                <a:cs typeface="Arial" pitchFamily="34" charset="0"/>
              </a:rPr>
              <a:t>Note</a:t>
            </a:r>
            <a:r>
              <a:rPr lang="en-US" sz="1700" b="1" dirty="0">
                <a:ea typeface="Times New Roman" pitchFamily="18" charset="0"/>
                <a:cs typeface="Arial" pitchFamily="34" charset="0"/>
              </a:rPr>
              <a:t>: 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479393" y="6488668"/>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
        <p:nvSpPr>
          <p:cNvPr id="2" name="Rectangle 1"/>
          <p:cNvSpPr/>
          <p:nvPr/>
        </p:nvSpPr>
        <p:spPr>
          <a:xfrm>
            <a:off x="0" y="1600200"/>
            <a:ext cx="9144000" cy="769441"/>
          </a:xfrm>
          <a:prstGeom prst="rect">
            <a:avLst/>
          </a:prstGeom>
        </p:spPr>
        <p:txBody>
          <a:bodyPr wrap="square">
            <a:spAutoFit/>
          </a:bodyPr>
          <a:lstStyle/>
          <a:p>
            <a:pPr algn="ctr"/>
            <a:r>
              <a:rPr lang="en-US" sz="2200" b="1" dirty="0"/>
              <a:t>K-8 Centers, Middle Schools, Senior HS and Alternative Centers hand-deliver “TO BE SCORED” boxes ONLY:</a:t>
            </a:r>
          </a:p>
        </p:txBody>
      </p:sp>
    </p:spTree>
    <p:extLst>
      <p:ext uri="{BB962C8B-B14F-4D97-AF65-F5344CB8AC3E}">
        <p14:creationId xmlns:p14="http://schemas.microsoft.com/office/powerpoint/2010/main" val="38474847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533400" y="304800"/>
            <a:ext cx="8150225" cy="774481"/>
          </a:xfrm>
        </p:spPr>
        <p:txBody>
          <a:bodyPr>
            <a:normAutofit fontScale="90000"/>
          </a:bodyPr>
          <a:lstStyle/>
          <a:p>
            <a:pPr eaLnBrk="1" hangingPunct="1"/>
            <a:r>
              <a:rPr lang="en-US" altLang="en-US" dirty="0"/>
              <a:t>District Assessment Coordinator </a:t>
            </a:r>
            <a:br>
              <a:rPr lang="en-US" altLang="en-US" dirty="0"/>
            </a:br>
            <a:r>
              <a:rPr lang="en-US" altLang="en-US" dirty="0"/>
              <a:t>Only Box</a:t>
            </a:r>
          </a:p>
        </p:txBody>
      </p:sp>
      <p:sp>
        <p:nvSpPr>
          <p:cNvPr id="59396" name="Rectangle 3"/>
          <p:cNvSpPr>
            <a:spLocks noGrp="1" noChangeArrowheads="1"/>
          </p:cNvSpPr>
          <p:nvPr>
            <p:ph idx="1"/>
          </p:nvPr>
        </p:nvSpPr>
        <p:spPr>
          <a:xfrm>
            <a:off x="304800" y="1840468"/>
            <a:ext cx="8534400" cy="4648200"/>
          </a:xfrm>
        </p:spPr>
        <p:txBody>
          <a:bodyPr>
            <a:noAutofit/>
          </a:bodyPr>
          <a:lstStyle/>
          <a:p>
            <a:pPr eaLnBrk="1" hangingPunct="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Place the following materials in the </a:t>
            </a:r>
            <a:r>
              <a:rPr lang="en-US" sz="1800" b="1" i="1" dirty="0">
                <a:ea typeface="Batang" panose="02030600000101010101" pitchFamily="18" charset="-127"/>
                <a:cs typeface="Arial" panose="020B0604020202020204" pitchFamily="34" charset="0"/>
              </a:rPr>
              <a:t>District Assessment Coordinator Only Box(es)</a:t>
            </a:r>
            <a:r>
              <a:rPr lang="en-US" sz="1800" dirty="0">
                <a:ea typeface="Batang" panose="02030600000101010101" pitchFamily="18" charset="-127"/>
                <a:cs typeface="Arial" panose="020B0604020202020204" pitchFamily="34" charset="0"/>
              </a:rPr>
              <a:t>:</a:t>
            </a: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Test Materials Chain of Custody Form (for PBT accommodations)</a:t>
            </a:r>
            <a:r>
              <a:rPr lang="en-US" sz="1800" dirty="0">
                <a:ea typeface="Batang" panose="02030600000101010101" pitchFamily="18" charset="-127"/>
                <a:cs typeface="Arial" panose="020B0604020202020204" pitchFamily="34" charset="0"/>
              </a:rPr>
              <a:t> </a:t>
            </a:r>
            <a:r>
              <a:rPr lang="en-US" sz="1800" b="1" dirty="0">
                <a:solidFill>
                  <a:srgbClr val="7E56C8"/>
                </a:solidFill>
                <a:ea typeface="Batang" panose="02030600000101010101" pitchFamily="18" charset="-127"/>
                <a:cs typeface="Arial" panose="020B0604020202020204" pitchFamily="34" charset="0"/>
              </a:rPr>
              <a:t> </a:t>
            </a:r>
          </a:p>
          <a:p>
            <a:pPr lvl="1">
              <a:lnSpc>
                <a:spcPct val="100000"/>
              </a:lnSpc>
              <a:spcBef>
                <a:spcPts val="0"/>
              </a:spcBef>
              <a:spcAft>
                <a:spcPts val="0"/>
              </a:spcAft>
              <a:defRPr/>
            </a:pPr>
            <a:r>
              <a:rPr lang="en-US" sz="1800" b="1" dirty="0">
                <a:solidFill>
                  <a:srgbClr val="7030A0"/>
                </a:solidFill>
                <a:ea typeface="Batang" panose="02030600000101010101" pitchFamily="18" charset="-127"/>
                <a:cs typeface="Arial" panose="020B0604020202020204" pitchFamily="34" charset="0"/>
              </a:rPr>
              <a:t>Original </a:t>
            </a:r>
            <a:r>
              <a:rPr lang="en-US" sz="1800" b="1" i="1" dirty="0">
                <a:solidFill>
                  <a:srgbClr val="7030A0"/>
                </a:solidFill>
                <a:ea typeface="Batang" panose="02030600000101010101" pitchFamily="18" charset="-127"/>
                <a:cs typeface="Arial" panose="020B0604020202020204" pitchFamily="34" charset="0"/>
              </a:rPr>
              <a:t>School Procedural Checklist (FM-6927)</a:t>
            </a:r>
            <a:r>
              <a:rPr lang="en-US" sz="1800" b="1" dirty="0">
                <a:solidFill>
                  <a:srgbClr val="7030A0"/>
                </a:solidFill>
                <a:ea typeface="Batang" panose="02030600000101010101" pitchFamily="18" charset="-127"/>
                <a:cs typeface="Arial" panose="020B0604020202020204" pitchFamily="34" charset="0"/>
              </a:rPr>
              <a:t> (One per administration)</a:t>
            </a:r>
          </a:p>
          <a:p>
            <a:pPr lvl="1">
              <a:lnSpc>
                <a:spcPct val="100000"/>
              </a:lnSpc>
              <a:spcBef>
                <a:spcPts val="0"/>
              </a:spcBef>
              <a:spcAft>
                <a:spcPts val="0"/>
              </a:spcAft>
              <a:defRPr/>
            </a:pPr>
            <a:r>
              <a:rPr lang="en-US" sz="1800" dirty="0"/>
              <a:t>Original </a:t>
            </a:r>
            <a:r>
              <a:rPr lang="en-US" sz="1800" b="1" i="1" dirty="0"/>
              <a:t>Test Administration and Security Agreements</a:t>
            </a:r>
            <a:r>
              <a:rPr lang="en-US" sz="1800" b="1" dirty="0"/>
              <a:t> </a:t>
            </a:r>
            <a:r>
              <a:rPr lang="en-US" sz="1800" b="1" i="1" dirty="0"/>
              <a:t>and Test Administrator Prohibited Activities Agreements</a:t>
            </a:r>
            <a:endParaRPr lang="en-US" sz="1800" b="1" dirty="0"/>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records of required administration information, such as Administration Record/Security Checklist </a:t>
            </a: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Security Logs </a:t>
            </a:r>
            <a:endParaRPr lang="en-US" sz="18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Seating Charts</a:t>
            </a: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Advanced</a:t>
            </a:r>
            <a:r>
              <a:rPr lang="en-US" sz="1800" dirty="0">
                <a:ea typeface="Batang" panose="02030600000101010101" pitchFamily="18" charset="-127"/>
                <a:cs typeface="Arial" panose="020B0604020202020204" pitchFamily="34" charset="0"/>
              </a:rPr>
              <a:t> </a:t>
            </a:r>
            <a:r>
              <a:rPr lang="en-US" sz="1800" b="1" i="1" dirty="0">
                <a:ea typeface="Batang" panose="02030600000101010101" pitchFamily="18" charset="-127"/>
                <a:cs typeface="Arial" panose="020B0604020202020204" pitchFamily="34" charset="0"/>
              </a:rPr>
              <a:t>Session Roster</a:t>
            </a:r>
            <a:r>
              <a:rPr lang="en-US" sz="1800" b="1" dirty="0">
                <a:ea typeface="Batang" panose="02030600000101010101" pitchFamily="18" charset="-127"/>
                <a:cs typeface="Arial" panose="020B0604020202020204" pitchFamily="34" charset="0"/>
              </a:rPr>
              <a:t>s </a:t>
            </a:r>
            <a:r>
              <a:rPr lang="en-US" sz="1800" dirty="0">
                <a:ea typeface="Batang" panose="02030600000101010101" pitchFamily="18" charset="-127"/>
                <a:cs typeface="Arial" panose="020B0604020202020204" pitchFamily="34" charset="0"/>
              </a:rPr>
              <a:t>(NGSSS CBT tests)</a:t>
            </a:r>
          </a:p>
          <a:p>
            <a:pPr lvl="1">
              <a:lnSpc>
                <a:spcPct val="100000"/>
              </a:lnSpc>
              <a:spcBef>
                <a:spcPts val="0"/>
              </a:spcBef>
              <a:spcAft>
                <a:spcPts val="0"/>
              </a:spcAft>
              <a:defRPr/>
            </a:pPr>
            <a:r>
              <a:rPr lang="en-US" sz="1800" b="1" dirty="0">
                <a:ea typeface="Batang" panose="02030600000101010101" pitchFamily="18" charset="-127"/>
                <a:cs typeface="Arial" panose="020B0604020202020204" pitchFamily="34" charset="0"/>
              </a:rPr>
              <a:t>Seal Codes (FCAT 2.0 Retake CBT Only)</a:t>
            </a:r>
          </a:p>
          <a:p>
            <a:pPr lvl="1" eaLnBrk="1" hangingPunct="1">
              <a:lnSpc>
                <a:spcPct val="100000"/>
              </a:lnSpc>
              <a:spcBef>
                <a:spcPts val="0"/>
              </a:spcBef>
              <a:spcAft>
                <a:spcPts val="0"/>
              </a:spcAft>
              <a:defRPr/>
            </a:pPr>
            <a:r>
              <a:rPr lang="en-US" sz="1800" b="1" kern="1200" dirty="0">
                <a:ea typeface="Batang" panose="02030600000101010101" pitchFamily="18" charset="-127"/>
                <a:cs typeface="Arial" panose="020B0604020202020204" pitchFamily="34" charset="0"/>
              </a:rPr>
              <a:t>All used and unused planning sheets, work folders, worksheets, reference sheets, and periodic tables</a:t>
            </a:r>
          </a:p>
          <a:p>
            <a:pPr marL="457200" lvl="1" indent="0">
              <a:lnSpc>
                <a:spcPct val="100000"/>
              </a:lnSpc>
              <a:spcBef>
                <a:spcPts val="0"/>
              </a:spcBef>
              <a:spcAft>
                <a:spcPts val="0"/>
              </a:spcAft>
              <a:buNone/>
              <a:defRPr/>
            </a:pPr>
            <a:r>
              <a:rPr lang="en-US" sz="1800" b="1" dirty="0">
                <a:solidFill>
                  <a:srgbClr val="FF0000"/>
                </a:solidFill>
                <a:ea typeface="Batang" panose="02030600000101010101" pitchFamily="18" charset="-127"/>
                <a:cs typeface="Arial" panose="020B0604020202020204" pitchFamily="34" charset="0"/>
              </a:rPr>
              <a:t>Group documentation by type and by test administration and include a cover page.</a:t>
            </a:r>
          </a:p>
          <a:p>
            <a:pPr eaLnBrk="1" hangingPunct="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Seal the box.</a:t>
            </a:r>
          </a:p>
          <a:p>
            <a:pPr eaLnBrk="1" hangingPunct="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Complete, print and tape a box label to the side of the box (TDC Documents webpage) </a:t>
            </a:r>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127</a:t>
            </a:fld>
            <a:endParaRPr lang="en-US" altLang="en-US" sz="1400" dirty="0"/>
          </a:p>
        </p:txBody>
      </p:sp>
      <p:sp>
        <p:nvSpPr>
          <p:cNvPr id="2" name="Rectangle 1"/>
          <p:cNvSpPr/>
          <p:nvPr/>
        </p:nvSpPr>
        <p:spPr>
          <a:xfrm>
            <a:off x="3605682" y="6471028"/>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sp>
        <p:nvSpPr>
          <p:cNvPr id="4" name="Rectangle 3"/>
          <p:cNvSpPr/>
          <p:nvPr/>
        </p:nvSpPr>
        <p:spPr>
          <a:xfrm rot="19285647">
            <a:off x="553214" y="2891325"/>
            <a:ext cx="845304" cy="359348"/>
          </a:xfrm>
          <a:prstGeom prst="rect">
            <a:avLst/>
          </a:prstGeom>
          <a:noFill/>
        </p:spPr>
        <p:txBody>
          <a:bodyPr wrap="square" lIns="91440" tIns="45720" rIns="91440" bIns="45720">
            <a:normAutofit fontScale="32500" lnSpcReduction="20000"/>
          </a:bodyPr>
          <a:lstStyle/>
          <a:p>
            <a:pPr algn="ctr"/>
            <a:r>
              <a:rPr lang="en-US" sz="5400" b="1" spc="50" dirty="0">
                <a:ln w="12700" cmpd="sng">
                  <a:solidFill>
                    <a:schemeClr val="accent6">
                      <a:satMod val="120000"/>
                      <a:shade val="80000"/>
                    </a:schemeClr>
                  </a:solidFill>
                  <a:prstDash val="solid"/>
                </a:ln>
                <a:solidFill>
                  <a:srgbClr val="FFFF00"/>
                </a:solidFill>
                <a:effectLst>
                  <a:glow rad="127000">
                    <a:srgbClr val="FF0000">
                      <a:alpha val="30000"/>
                    </a:srgbClr>
                  </a:glow>
                </a:effectLst>
              </a:rPr>
              <a:t>NEW</a:t>
            </a:r>
            <a:endParaRPr lang="en-US" sz="5400" b="1" cap="none" spc="50" dirty="0">
              <a:ln w="12700" cmpd="sng">
                <a:solidFill>
                  <a:schemeClr val="accent6">
                    <a:satMod val="120000"/>
                    <a:shade val="80000"/>
                  </a:schemeClr>
                </a:solidFill>
                <a:prstDash val="solid"/>
              </a:ln>
              <a:solidFill>
                <a:srgbClr val="FFFF00"/>
              </a:solidFill>
              <a:effectLst>
                <a:glow rad="127000">
                  <a:srgbClr val="FF0000">
                    <a:alpha val="30000"/>
                  </a:srgbClr>
                </a:glow>
              </a:effectLst>
            </a:endParaRPr>
          </a:p>
        </p:txBody>
      </p:sp>
    </p:spTree>
    <p:extLst>
      <p:ext uri="{BB962C8B-B14F-4D97-AF65-F5344CB8AC3E}">
        <p14:creationId xmlns:p14="http://schemas.microsoft.com/office/powerpoint/2010/main" val="5282273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81800" cy="738981"/>
          </a:xfrm>
        </p:spPr>
        <p:txBody>
          <a:bodyPr>
            <a:normAutofit fontScale="90000"/>
          </a:bodyPr>
          <a:lstStyle/>
          <a:p>
            <a:r>
              <a:rPr lang="en-US" altLang="en-US" dirty="0"/>
              <a:t>District Assessment Coordinator Only Box LABEL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128</a:t>
            </a:fld>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991"/>
          <a:stretch/>
        </p:blipFill>
        <p:spPr bwMode="auto">
          <a:xfrm>
            <a:off x="85725" y="1252728"/>
            <a:ext cx="8972550" cy="484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6409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63000" cy="1096962"/>
          </a:xfrm>
        </p:spPr>
        <p:txBody>
          <a:bodyPr>
            <a:normAutofit fontScale="90000"/>
          </a:bodyPr>
          <a:lstStyle/>
          <a:p>
            <a:r>
              <a:rPr lang="en-US" dirty="0"/>
              <a:t>Pick-Up Dates of NTBS and DAC Boxes</a:t>
            </a:r>
          </a:p>
        </p:txBody>
      </p:sp>
      <p:sp>
        <p:nvSpPr>
          <p:cNvPr id="4" name="Slide Number Placeholder 3"/>
          <p:cNvSpPr>
            <a:spLocks noGrp="1"/>
          </p:cNvSpPr>
          <p:nvPr>
            <p:ph type="sldNum" sz="quarter" idx="12"/>
          </p:nvPr>
        </p:nvSpPr>
        <p:spPr/>
        <p:txBody>
          <a:bodyPr/>
          <a:lstStyle/>
          <a:p>
            <a:fld id="{60F88D64-766A-45C3-93FE-3E1D3068B07A}" type="slidenum">
              <a:rPr lang="en-US" smtClean="0"/>
              <a:t>129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7301160"/>
              </p:ext>
            </p:extLst>
          </p:nvPr>
        </p:nvGraphicFramePr>
        <p:xfrm>
          <a:off x="215154" y="2362200"/>
          <a:ext cx="8534400" cy="3017520"/>
        </p:xfrm>
        <a:graphic>
          <a:graphicData uri="http://schemas.openxmlformats.org/drawingml/2006/table">
            <a:tbl>
              <a:tblPr firstRow="1" bandRow="1">
                <a:tableStyleId>{5C22544A-7EE6-4342-B048-85BDC9FD1C3A}</a:tableStyleId>
              </a:tblPr>
              <a:tblGrid>
                <a:gridCol w="3253445">
                  <a:extLst>
                    <a:ext uri="{9D8B030D-6E8A-4147-A177-3AD203B41FA5}">
                      <a16:colId xmlns:a16="http://schemas.microsoft.com/office/drawing/2014/main" val="20000"/>
                    </a:ext>
                  </a:extLst>
                </a:gridCol>
                <a:gridCol w="3084601">
                  <a:extLst>
                    <a:ext uri="{9D8B030D-6E8A-4147-A177-3AD203B41FA5}">
                      <a16:colId xmlns:a16="http://schemas.microsoft.com/office/drawing/2014/main" val="20001"/>
                    </a:ext>
                  </a:extLst>
                </a:gridCol>
                <a:gridCol w="2196354">
                  <a:extLst>
                    <a:ext uri="{9D8B030D-6E8A-4147-A177-3AD203B41FA5}">
                      <a16:colId xmlns:a16="http://schemas.microsoft.com/office/drawing/2014/main" val="20002"/>
                    </a:ext>
                  </a:extLst>
                </a:gridCol>
              </a:tblGrid>
              <a:tr h="0">
                <a:tc>
                  <a:txBody>
                    <a:bodyPr/>
                    <a:lstStyle/>
                    <a:p>
                      <a:pPr algn="ctr"/>
                      <a:r>
                        <a:rPr lang="en-US" sz="1800" dirty="0">
                          <a:solidFill>
                            <a:schemeClr val="bg1"/>
                          </a:solidFill>
                        </a:rPr>
                        <a:t>MATERIALS</a:t>
                      </a:r>
                    </a:p>
                  </a:txBody>
                  <a:tcPr>
                    <a:solidFill>
                      <a:srgbClr val="0070C0"/>
                    </a:solidFill>
                  </a:tcPr>
                </a:tc>
                <a:tc>
                  <a:txBody>
                    <a:bodyPr/>
                    <a:lstStyle/>
                    <a:p>
                      <a:pPr algn="ctr"/>
                      <a:r>
                        <a:rPr lang="en-US" sz="1800" dirty="0">
                          <a:solidFill>
                            <a:schemeClr val="bg1"/>
                          </a:solidFill>
                        </a:rPr>
                        <a:t>RETURN</a:t>
                      </a:r>
                      <a:r>
                        <a:rPr lang="en-US" sz="1800" baseline="0" dirty="0">
                          <a:solidFill>
                            <a:schemeClr val="bg1"/>
                          </a:solidFill>
                        </a:rPr>
                        <a:t> LABEL</a:t>
                      </a:r>
                      <a:endParaRPr lang="en-US" sz="1800" dirty="0">
                        <a:solidFill>
                          <a:schemeClr val="bg1"/>
                        </a:solidFill>
                      </a:endParaRPr>
                    </a:p>
                  </a:txBody>
                  <a:tcPr>
                    <a:solidFill>
                      <a:srgbClr val="0070C0"/>
                    </a:solidFill>
                  </a:tcPr>
                </a:tc>
                <a:tc>
                  <a:txBody>
                    <a:bodyPr/>
                    <a:lstStyle/>
                    <a:p>
                      <a:pPr algn="ctr"/>
                      <a:r>
                        <a:rPr lang="en-US" sz="1800" dirty="0">
                          <a:solidFill>
                            <a:schemeClr val="bg1"/>
                          </a:solidFill>
                        </a:rPr>
                        <a:t>PICK</a:t>
                      </a:r>
                      <a:r>
                        <a:rPr lang="en-US" sz="1800" baseline="0" dirty="0">
                          <a:solidFill>
                            <a:schemeClr val="bg1"/>
                          </a:solidFill>
                        </a:rPr>
                        <a:t> UP DATE AT SCHOOLS</a:t>
                      </a:r>
                      <a:r>
                        <a:rPr lang="en-US" sz="1800" dirty="0">
                          <a:solidFill>
                            <a:schemeClr val="bg1"/>
                          </a:solidFill>
                        </a:rPr>
                        <a:t> </a:t>
                      </a:r>
                    </a:p>
                  </a:txBody>
                  <a:tcPr>
                    <a:solidFill>
                      <a:srgbClr val="0070C0"/>
                    </a:solidFill>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All “NOT TO BE SCORED” materials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(including NOT TO BE SCORED special documents)</a:t>
                      </a:r>
                      <a:endParaRPr lang="en-US" sz="1600" baseline="0" dirty="0"/>
                    </a:p>
                  </a:txBody>
                  <a:tcP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sng" dirty="0">
                          <a:solidFill>
                            <a:schemeClr val="bg1"/>
                          </a:solidFill>
                        </a:rPr>
                        <a:t>WHITE</a:t>
                      </a:r>
                      <a:r>
                        <a:rPr lang="en-US" sz="2000" b="1"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t>“NOT TO BE SCORED”</a:t>
                      </a:r>
                    </a:p>
                  </a:txBody>
                  <a:tcPr>
                    <a:solidFill>
                      <a:srgbClr val="CCECFF"/>
                    </a:solidFill>
                  </a:tcPr>
                </a:tc>
                <a:tc>
                  <a:txBody>
                    <a:bodyPr/>
                    <a:lstStyle/>
                    <a:p>
                      <a:pPr algn="ctr"/>
                      <a:r>
                        <a:rPr lang="en-US" sz="2600" b="1" u="sng" baseline="0" dirty="0"/>
                        <a:t>May 19-26</a:t>
                      </a:r>
                    </a:p>
                  </a:txBody>
                  <a:tcPr anchor="ctr">
                    <a:solidFill>
                      <a:srgbClr val="CCECFF"/>
                    </a:solidFill>
                  </a:tcPr>
                </a:tc>
                <a:extLst>
                  <a:ext uri="{0D108BD9-81ED-4DB2-BD59-A6C34878D82A}">
                    <a16:rowId xmlns:a16="http://schemas.microsoft.com/office/drawing/2014/main" val="10001"/>
                  </a:ext>
                </a:extLst>
              </a:tr>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baseline="0" dirty="0">
                          <a:effectLst/>
                        </a:rPr>
                        <a:t>DISTRICT ASSESSMENT COORDINATOR ONLY BOXES (DAC) (No Color Return Label) Include documentation for:</a:t>
                      </a:r>
                      <a:endParaRPr lang="en-US" sz="1600" b="0" baseline="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mn-lt"/>
                        </a:rPr>
                        <a:t>FSA ELA Writing (Grades 4-10 and Retakes); FSA ELA Reading (Grades 3-10 and Retakes); FSA Mathematics (Grades 3-8); FCAT 2.0 Science (Grades 5 and 8); FCAT 2.0 Reading Retake; NGSSS Algebra 1 Retake EOC;  FSA Algebra 1 Retake EOC; and FSA and NGSSS EOC Assessments</a:t>
                      </a:r>
                      <a:endParaRPr lang="en-US" sz="1600" b="0" dirty="0"/>
                    </a:p>
                  </a:txBody>
                  <a:tcPr>
                    <a:solidFill>
                      <a:srgbClr val="E2F1F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a:p>
                  </a:txBody>
                  <a:tcPr>
                    <a:solidFill>
                      <a:srgbClr val="CCECFF"/>
                    </a:solidFill>
                  </a:tcPr>
                </a:tc>
                <a:tc>
                  <a:txBody>
                    <a:bodyPr/>
                    <a:lstStyle/>
                    <a:p>
                      <a:pPr algn="ctr"/>
                      <a:endParaRPr lang="en-US" sz="2000" b="1" u="sng" baseline="0" dirty="0">
                        <a:latin typeface="+mn-lt"/>
                      </a:endParaRPr>
                    </a:p>
                    <a:p>
                      <a:pPr algn="ctr"/>
                      <a:endParaRPr lang="en-US" sz="2000" b="1" u="sng" baseline="0" dirty="0">
                        <a:latin typeface="+mn-lt"/>
                      </a:endParaRPr>
                    </a:p>
                    <a:p>
                      <a:pPr algn="ctr"/>
                      <a:r>
                        <a:rPr lang="en-US" sz="2600" b="1" u="sng" baseline="0" dirty="0">
                          <a:latin typeface="+mn-lt"/>
                        </a:rPr>
                        <a:t>May 30-June 5</a:t>
                      </a:r>
                    </a:p>
                  </a:txBody>
                  <a:tcPr>
                    <a:solidFill>
                      <a:srgbClr val="E2F1F6"/>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228600" y="5562600"/>
            <a:ext cx="8417169" cy="707886"/>
          </a:xfrm>
          <a:prstGeom prst="rect">
            <a:avLst/>
          </a:prstGeom>
          <a:noFill/>
        </p:spPr>
        <p:txBody>
          <a:bodyPr wrap="square" rtlCol="0">
            <a:spAutoFit/>
          </a:bodyPr>
          <a:lstStyle/>
          <a:p>
            <a:pPr algn="ctr"/>
            <a:r>
              <a:rPr lang="en-US" sz="2000" b="1" dirty="0">
                <a:solidFill>
                  <a:srgbClr val="FF0000"/>
                </a:solidFill>
              </a:rPr>
              <a:t>Please note: schools that don’t have materials ready for pick-up must hand- deliver these materials to TDC by 2:00 p.m. no later than </a:t>
            </a:r>
            <a:r>
              <a:rPr lang="en-US" sz="2000" b="1" u="sng" dirty="0">
                <a:solidFill>
                  <a:srgbClr val="FF0000"/>
                </a:solidFill>
              </a:rPr>
              <a:t>June 5</a:t>
            </a:r>
            <a:r>
              <a:rPr lang="en-US" sz="2000" b="1" u="sng" baseline="30000" dirty="0">
                <a:solidFill>
                  <a:srgbClr val="FF0000"/>
                </a:solidFill>
              </a:rPr>
              <a:t>th</a:t>
            </a:r>
            <a:r>
              <a:rPr lang="en-US" sz="2000" b="1" dirty="0">
                <a:solidFill>
                  <a:srgbClr val="FF0000"/>
                </a:solidFill>
              </a:rPr>
              <a:t>.</a:t>
            </a:r>
          </a:p>
        </p:txBody>
      </p:sp>
      <p:sp>
        <p:nvSpPr>
          <p:cNvPr id="3" name="Rectangle 2"/>
          <p:cNvSpPr/>
          <p:nvPr/>
        </p:nvSpPr>
        <p:spPr>
          <a:xfrm>
            <a:off x="228600" y="1600200"/>
            <a:ext cx="8499231" cy="830997"/>
          </a:xfrm>
          <a:prstGeom prst="rect">
            <a:avLst/>
          </a:prstGeom>
        </p:spPr>
        <p:txBody>
          <a:bodyPr wrap="square">
            <a:spAutoFit/>
          </a:bodyPr>
          <a:lstStyle/>
          <a:p>
            <a:r>
              <a:rPr lang="en-US" sz="2400" b="1" dirty="0"/>
              <a:t>Comet Delivery Services will pick- up FSA and NGSSS “NOT TO BE SCORED” and District Assessment Coordinator boxes:</a:t>
            </a:r>
          </a:p>
        </p:txBody>
      </p:sp>
      <p:sp>
        <p:nvSpPr>
          <p:cNvPr id="8" name="Rectangle 7"/>
          <p:cNvSpPr/>
          <p:nvPr/>
        </p:nvSpPr>
        <p:spPr>
          <a:xfrm>
            <a:off x="3605682" y="6471028"/>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spTree>
    <p:extLst>
      <p:ext uri="{BB962C8B-B14F-4D97-AF65-F5344CB8AC3E}">
        <p14:creationId xmlns:p14="http://schemas.microsoft.com/office/powerpoint/2010/main" val="241678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Administration </a:t>
            </a:r>
            <a:r>
              <a:rPr lang="en-US" dirty="0"/>
              <a:t>Schedule</a:t>
            </a:r>
            <a:endParaRPr lang="en-US" dirty="0">
              <a:solidFill>
                <a:schemeClr val="bg1"/>
              </a:solidFill>
            </a:endParaRPr>
          </a:p>
        </p:txBody>
      </p:sp>
      <p:sp>
        <p:nvSpPr>
          <p:cNvPr id="3" name="Content Placeholder 2"/>
          <p:cNvSpPr>
            <a:spLocks noGrp="1"/>
          </p:cNvSpPr>
          <p:nvPr>
            <p:ph idx="1"/>
          </p:nvPr>
        </p:nvSpPr>
        <p:spPr>
          <a:xfrm>
            <a:off x="369425" y="2971800"/>
            <a:ext cx="8382000" cy="3809999"/>
          </a:xfrm>
        </p:spPr>
        <p:txBody>
          <a:bodyPr/>
          <a:lstStyle/>
          <a:p>
            <a:pPr>
              <a:spcBef>
                <a:spcPts val="600"/>
              </a:spcBef>
              <a:spcAft>
                <a:spcPts val="600"/>
              </a:spcAft>
            </a:pPr>
            <a:r>
              <a:rPr lang="en-US" sz="2600" dirty="0"/>
              <a:t>The </a:t>
            </a:r>
            <a:r>
              <a:rPr lang="en-US" sz="2600" b="1" dirty="0"/>
              <a:t>FCAT 2.0 Reading Retake </a:t>
            </a:r>
            <a:r>
              <a:rPr lang="en-US" sz="2600" dirty="0"/>
              <a:t>must be conducted </a:t>
            </a:r>
            <a:r>
              <a:rPr lang="en-US" sz="2600" b="1" dirty="0"/>
              <a:t>over two days. </a:t>
            </a:r>
          </a:p>
          <a:p>
            <a:pPr>
              <a:spcBef>
                <a:spcPts val="600"/>
              </a:spcBef>
              <a:spcAft>
                <a:spcPts val="600"/>
              </a:spcAft>
            </a:pPr>
            <a:r>
              <a:rPr lang="en-US" sz="2600" dirty="0"/>
              <a:t>Students have half of a typical school day to complete Session 1 and half of a typical school day to complete Session 2. </a:t>
            </a:r>
          </a:p>
          <a:p>
            <a:pPr lvl="1"/>
            <a:r>
              <a:rPr lang="en-US" sz="2400" dirty="0">
                <a:solidFill>
                  <a:srgbClr val="0070C0"/>
                </a:solidFill>
              </a:rPr>
              <a:t>Test administrators must be told what constitutes half a school day.  </a:t>
            </a:r>
          </a:p>
          <a:p>
            <a:pPr>
              <a:spcBef>
                <a:spcPts val="600"/>
              </a:spcBef>
              <a:spcAft>
                <a:spcPts val="600"/>
              </a:spcAft>
            </a:pPr>
            <a:r>
              <a:rPr lang="en-US" sz="2600" dirty="0"/>
              <a:t>Students </a:t>
            </a:r>
            <a:r>
              <a:rPr lang="en-US" sz="2600" b="1" dirty="0"/>
              <a:t>must</a:t>
            </a:r>
            <a:r>
              <a:rPr lang="en-US" sz="2600" dirty="0"/>
              <a:t> complete Session 1 before beginning Session 2, even for make-up administrations.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13</a:t>
            </a:fld>
            <a:endParaRPr lang="en-US" dirty="0"/>
          </a:p>
        </p:txBody>
      </p:sp>
      <p:sp>
        <p:nvSpPr>
          <p:cNvPr id="5" name="Rectangle 4"/>
          <p:cNvSpPr/>
          <p:nvPr/>
        </p:nvSpPr>
        <p:spPr>
          <a:xfrm>
            <a:off x="304800" y="1828800"/>
            <a:ext cx="4155561" cy="523220"/>
          </a:xfrm>
          <a:prstGeom prst="rect">
            <a:avLst/>
          </a:prstGeom>
        </p:spPr>
        <p:txBody>
          <a:bodyPr wrap="none">
            <a:spAutoFit/>
          </a:bodyPr>
          <a:lstStyle/>
          <a:p>
            <a:r>
              <a:rPr lang="en-US" sz="2800" b="1" dirty="0"/>
              <a:t>Session Lengths by Subject</a:t>
            </a:r>
            <a:endParaRPr lang="en-US" sz="2800" dirty="0"/>
          </a:p>
        </p:txBody>
      </p:sp>
      <p:sp>
        <p:nvSpPr>
          <p:cNvPr id="9" name="Rectangle 8"/>
          <p:cNvSpPr/>
          <p:nvPr/>
        </p:nvSpPr>
        <p:spPr>
          <a:xfrm>
            <a:off x="395468" y="2352020"/>
            <a:ext cx="3912353" cy="523220"/>
          </a:xfrm>
          <a:prstGeom prst="rect">
            <a:avLst/>
          </a:prstGeom>
        </p:spPr>
        <p:txBody>
          <a:bodyPr wrap="none">
            <a:spAutoFit/>
          </a:bodyPr>
          <a:lstStyle/>
          <a:p>
            <a:r>
              <a:rPr lang="en-US" sz="2800" b="1" dirty="0"/>
              <a:t>FCAT 2.0 Reading Retake </a:t>
            </a:r>
            <a:endParaRPr lang="en-US" sz="2800" dirty="0"/>
          </a:p>
        </p:txBody>
      </p:sp>
      <p:sp>
        <p:nvSpPr>
          <p:cNvPr id="7" name="TextBox 6"/>
          <p:cNvSpPr txBox="1"/>
          <p:nvPr/>
        </p:nvSpPr>
        <p:spPr>
          <a:xfrm>
            <a:off x="2590800" y="6553200"/>
            <a:ext cx="4419600" cy="338554"/>
          </a:xfrm>
          <a:prstGeom prst="rect">
            <a:avLst/>
          </a:prstGeom>
          <a:noFill/>
        </p:spPr>
        <p:txBody>
          <a:bodyPr wrap="square" rtlCol="0">
            <a:spAutoFit/>
          </a:bodyPr>
          <a:lstStyle/>
          <a:p>
            <a:r>
              <a:rPr lang="en-US" sz="1600" dirty="0"/>
              <a:t>NGSSS CBT TAM-back of cover page</a:t>
            </a:r>
          </a:p>
        </p:txBody>
      </p:sp>
    </p:spTree>
    <p:extLst>
      <p:ext uri="{BB962C8B-B14F-4D97-AF65-F5344CB8AC3E}">
        <p14:creationId xmlns:p14="http://schemas.microsoft.com/office/powerpoint/2010/main" val="34058593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86800" cy="1096962"/>
          </a:xfrm>
        </p:spPr>
        <p:txBody>
          <a:bodyPr>
            <a:noAutofit/>
          </a:bodyPr>
          <a:lstStyle/>
          <a:p>
            <a:r>
              <a:rPr lang="en-US" dirty="0"/>
              <a:t>School Assessment Coordinator Before Testing</a:t>
            </a:r>
          </a:p>
        </p:txBody>
      </p:sp>
      <p:sp>
        <p:nvSpPr>
          <p:cNvPr id="3" name="Content Placeholder 2"/>
          <p:cNvSpPr>
            <a:spLocks noGrp="1"/>
          </p:cNvSpPr>
          <p:nvPr>
            <p:ph idx="1"/>
          </p:nvPr>
        </p:nvSpPr>
        <p:spPr/>
        <p:txBody>
          <a:bodyPr/>
          <a:lstStyle/>
          <a:p>
            <a:pPr marL="0" indent="0">
              <a:buNone/>
            </a:pPr>
            <a:r>
              <a:rPr lang="en-US" dirty="0"/>
              <a:t>Ordering Additional Materials </a:t>
            </a:r>
            <a:r>
              <a:rPr lang="en-US" sz="2400" dirty="0">
                <a:solidFill>
                  <a:srgbClr val="FF0000"/>
                </a:solidFill>
                <a:latin typeface="Lucida Handwriting" panose="03010101010101010101" pitchFamily="66" charset="0"/>
              </a:rPr>
              <a:t>(New this Year!)</a:t>
            </a:r>
          </a:p>
          <a:p>
            <a:pPr marL="800100"/>
            <a:r>
              <a:rPr lang="en-US" i="1" u="sng" dirty="0"/>
              <a:t>TDC Documents</a:t>
            </a:r>
            <a:r>
              <a:rPr lang="en-US" dirty="0"/>
              <a:t> webpage (link located above the “Test Chairperson Info” link)</a:t>
            </a:r>
          </a:p>
          <a:p>
            <a:pPr marL="800100"/>
            <a:r>
              <a:rPr lang="en-US" dirty="0"/>
              <a:t>Orders submitted before 3:00 pm will be available for pick up in 24 hours; order placed after 3:00 pm will require 48 hours processing</a:t>
            </a:r>
          </a:p>
          <a:p>
            <a:pPr marL="800100"/>
            <a:r>
              <a:rPr lang="en-US" dirty="0"/>
              <a:t>Email will only be sent by TDC when materials are on backorder</a:t>
            </a:r>
          </a:p>
        </p:txBody>
      </p:sp>
      <p:sp>
        <p:nvSpPr>
          <p:cNvPr id="4" name="Slide Number Placeholder 3"/>
          <p:cNvSpPr>
            <a:spLocks noGrp="1"/>
          </p:cNvSpPr>
          <p:nvPr>
            <p:ph type="sldNum" sz="quarter" idx="12"/>
          </p:nvPr>
        </p:nvSpPr>
        <p:spPr/>
        <p:txBody>
          <a:bodyPr/>
          <a:lstStyle/>
          <a:p>
            <a:fld id="{60F88D64-766A-45C3-93FE-3E1D3068B07A}" type="slidenum">
              <a:rPr lang="en-US" smtClean="0"/>
              <a:t>130</a:t>
            </a:fld>
            <a:endParaRPr lang="en-US" dirty="0"/>
          </a:p>
        </p:txBody>
      </p:sp>
    </p:spTree>
    <p:extLst>
      <p:ext uri="{BB962C8B-B14F-4D97-AF65-F5344CB8AC3E}">
        <p14:creationId xmlns:p14="http://schemas.microsoft.com/office/powerpoint/2010/main" val="8201347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F88D64-766A-45C3-93FE-3E1D3068B07A}" type="slidenum">
              <a:rPr lang="en-US" smtClean="0"/>
              <a:t>131</a:t>
            </a:fld>
            <a:endParaRPr lang="en-US" dirty="0"/>
          </a:p>
        </p:txBody>
      </p:sp>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737" t="11792" r="15402" b="4977"/>
          <a:stretch/>
        </p:blipFill>
        <p:spPr bwMode="auto">
          <a:xfrm>
            <a:off x="381000" y="381000"/>
            <a:ext cx="8382000" cy="5862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609600" y="5410200"/>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9266502">
            <a:off x="314209" y="4905695"/>
            <a:ext cx="194937" cy="5842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53164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132</a:t>
            </a:fld>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572" t="4842" r="15523" b="4772"/>
          <a:stretch/>
        </p:blipFill>
        <p:spPr bwMode="auto">
          <a:xfrm>
            <a:off x="228600" y="152400"/>
            <a:ext cx="8686800" cy="64065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943600" y="3657600"/>
            <a:ext cx="2133600" cy="369332"/>
          </a:xfrm>
          <a:prstGeom prst="rect">
            <a:avLst/>
          </a:prstGeom>
          <a:noFill/>
        </p:spPr>
        <p:txBody>
          <a:bodyPr wrap="square" rtlCol="0">
            <a:spAutoFit/>
          </a:bodyPr>
          <a:lstStyle/>
          <a:p>
            <a:r>
              <a:rPr lang="en-US" dirty="0">
                <a:solidFill>
                  <a:srgbClr val="FF0000"/>
                </a:solidFill>
              </a:rPr>
              <a:t>Exam Titles</a:t>
            </a:r>
          </a:p>
        </p:txBody>
      </p:sp>
      <p:sp>
        <p:nvSpPr>
          <p:cNvPr id="7" name="TextBox 6"/>
          <p:cNvSpPr txBox="1"/>
          <p:nvPr/>
        </p:nvSpPr>
        <p:spPr>
          <a:xfrm>
            <a:off x="5943600" y="5650468"/>
            <a:ext cx="2133600" cy="369332"/>
          </a:xfrm>
          <a:prstGeom prst="rect">
            <a:avLst/>
          </a:prstGeom>
          <a:noFill/>
        </p:spPr>
        <p:txBody>
          <a:bodyPr wrap="square" rtlCol="0">
            <a:spAutoFit/>
          </a:bodyPr>
          <a:lstStyle/>
          <a:p>
            <a:r>
              <a:rPr lang="en-US" dirty="0">
                <a:solidFill>
                  <a:srgbClr val="3114AC"/>
                </a:solidFill>
              </a:rPr>
              <a:t>Available Forms</a:t>
            </a:r>
          </a:p>
        </p:txBody>
      </p:sp>
      <p:cxnSp>
        <p:nvCxnSpPr>
          <p:cNvPr id="8" name="Straight Arrow Connector 7"/>
          <p:cNvCxnSpPr/>
          <p:nvPr/>
        </p:nvCxnSpPr>
        <p:spPr>
          <a:xfrm flipH="1">
            <a:off x="3886200" y="3842266"/>
            <a:ext cx="2057400" cy="1263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3842266"/>
            <a:ext cx="2514600" cy="21775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67400" y="5638800"/>
            <a:ext cx="7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257800" y="5486400"/>
            <a:ext cx="685800" cy="30480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4991100" y="5105400"/>
            <a:ext cx="190500" cy="762000"/>
          </a:xfrm>
          <a:prstGeom prst="rightBrace">
            <a:avLst>
              <a:gd name="adj1" fmla="val 27316"/>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 name="Straight Arrow Connector 27"/>
          <p:cNvCxnSpPr/>
          <p:nvPr/>
        </p:nvCxnSpPr>
        <p:spPr>
          <a:xfrm flipH="1">
            <a:off x="3733800" y="5791202"/>
            <a:ext cx="2209800" cy="45719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6129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229600" cy="1096962"/>
          </a:xfrm>
        </p:spPr>
        <p:txBody>
          <a:bodyPr>
            <a:noAutofit/>
          </a:bodyPr>
          <a:lstStyle/>
          <a:p>
            <a:r>
              <a:rPr lang="en-US" sz="4000" dirty="0"/>
              <a:t>School Assessment Coordinator</a:t>
            </a:r>
            <a:br>
              <a:rPr lang="en-US" sz="4000" dirty="0"/>
            </a:br>
            <a:r>
              <a:rPr lang="en-US" sz="4000" dirty="0"/>
              <a:t>After Testing</a:t>
            </a:r>
          </a:p>
        </p:txBody>
      </p:sp>
      <p:sp>
        <p:nvSpPr>
          <p:cNvPr id="3" name="Content Placeholder 2"/>
          <p:cNvSpPr>
            <a:spLocks noGrp="1"/>
          </p:cNvSpPr>
          <p:nvPr>
            <p:ph idx="1"/>
          </p:nvPr>
        </p:nvSpPr>
        <p:spPr>
          <a:xfrm>
            <a:off x="228600" y="1752601"/>
            <a:ext cx="8737092" cy="4724399"/>
          </a:xfrm>
        </p:spPr>
        <p:txBody>
          <a:bodyPr>
            <a:noAutofit/>
          </a:bodyPr>
          <a:lstStyle/>
          <a:p>
            <a:pPr marL="0" indent="0">
              <a:spcBef>
                <a:spcPts val="900"/>
              </a:spcBef>
              <a:spcAft>
                <a:spcPts val="900"/>
              </a:spcAft>
              <a:buNone/>
            </a:pPr>
            <a:r>
              <a:rPr lang="en-US" sz="2600" b="1" dirty="0">
                <a:solidFill>
                  <a:prstClr val="black"/>
                </a:solidFill>
              </a:rPr>
              <a:t>Comment Forms</a:t>
            </a:r>
          </a:p>
          <a:p>
            <a:pPr>
              <a:spcBef>
                <a:spcPts val="300"/>
              </a:spcBef>
              <a:spcAft>
                <a:spcPts val="300"/>
              </a:spcAft>
            </a:pPr>
            <a:r>
              <a:rPr lang="en-US" sz="2200" dirty="0"/>
              <a:t>After testing, test administrators, school coordinators, and technology coordinators are encouraged to complete the appropriate comment form:</a:t>
            </a:r>
          </a:p>
          <a:p>
            <a:pPr lvl="1">
              <a:defRPr/>
            </a:pPr>
            <a:r>
              <a:rPr lang="en-US" sz="2200" dirty="0"/>
              <a:t>For the FSA, access the </a:t>
            </a:r>
            <a:r>
              <a:rPr lang="en-US" sz="2200" dirty="0">
                <a:solidFill>
                  <a:prstClr val="black"/>
                </a:solidFill>
              </a:rPr>
              <a:t>FSA Portal at </a:t>
            </a:r>
            <a:r>
              <a:rPr lang="en-US" sz="2200" dirty="0">
                <a:solidFill>
                  <a:prstClr val="black"/>
                </a:solidFill>
                <a:hlinkClick r:id="rId3"/>
              </a:rPr>
              <a:t>www.fsassessments.org</a:t>
            </a:r>
            <a:r>
              <a:rPr lang="en-US" sz="2200" dirty="0">
                <a:solidFill>
                  <a:prstClr val="black"/>
                </a:solidFill>
              </a:rPr>
              <a:t> </a:t>
            </a:r>
            <a:r>
              <a:rPr lang="en-US" sz="2200" dirty="0">
                <a:solidFill>
                  <a:srgbClr val="000000"/>
                </a:solidFill>
              </a:rPr>
              <a:t>&gt; FSA Resources &gt; Test Administration </a:t>
            </a:r>
          </a:p>
          <a:p>
            <a:pPr lvl="1">
              <a:defRPr/>
            </a:pPr>
            <a:r>
              <a:rPr lang="en-US" sz="2200" dirty="0"/>
              <a:t>For the NGSSS, </a:t>
            </a:r>
            <a:r>
              <a:rPr lang="en-US" sz="2200" dirty="0">
                <a:solidFill>
                  <a:srgbClr val="000000"/>
                </a:solidFill>
              </a:rPr>
              <a:t>access Avocet at </a:t>
            </a:r>
            <a:r>
              <a:rPr lang="en-US" sz="2200" dirty="0">
                <a:solidFill>
                  <a:srgbClr val="000000"/>
                </a:solidFill>
                <a:hlinkClick r:id="rId4"/>
              </a:rPr>
              <a:t>http://avocet.pearson.com/FL/Home</a:t>
            </a:r>
            <a:r>
              <a:rPr lang="en-US" sz="2200" dirty="0">
                <a:solidFill>
                  <a:srgbClr val="000000"/>
                </a:solidFill>
              </a:rPr>
              <a:t> &gt; Comment Form</a:t>
            </a:r>
            <a:endParaRPr lang="en-US" sz="2200" dirty="0">
              <a:solidFill>
                <a:prstClr val="black"/>
              </a:solidFill>
            </a:endParaRPr>
          </a:p>
          <a:p>
            <a:pPr>
              <a:spcBef>
                <a:spcPts val="300"/>
              </a:spcBef>
              <a:spcAft>
                <a:spcPts val="300"/>
              </a:spcAft>
            </a:pPr>
            <a:r>
              <a:rPr lang="en-US" sz="2200" dirty="0">
                <a:solidFill>
                  <a:prstClr val="black"/>
                </a:solidFill>
              </a:rPr>
              <a:t>Information from the comment forms will be summarized by the test contractors for FDOE use. </a:t>
            </a:r>
          </a:p>
          <a:p>
            <a:pPr>
              <a:spcBef>
                <a:spcPts val="300"/>
              </a:spcBef>
              <a:spcAft>
                <a:spcPts val="300"/>
              </a:spcAft>
            </a:pPr>
            <a:r>
              <a:rPr lang="en-US" sz="2200" dirty="0">
                <a:solidFill>
                  <a:prstClr val="black"/>
                </a:solidFill>
              </a:rPr>
              <a:t>Please provide feedback that will be meaningful to FDOE and the test contractors. </a:t>
            </a:r>
            <a:endParaRPr lang="en-US" sz="2200" dirty="0"/>
          </a:p>
          <a:p>
            <a:pPr>
              <a:spcBef>
                <a:spcPts val="300"/>
              </a:spcBef>
              <a:spcAft>
                <a:spcPts val="300"/>
              </a:spcAft>
            </a:pPr>
            <a:r>
              <a:rPr lang="en-US" sz="2200" dirty="0">
                <a:solidFill>
                  <a:prstClr val="black"/>
                </a:solidFill>
              </a:rPr>
              <a:t>If you have comments pertaining to district procedures, please contact the Office of SAET at 305-995-7520.</a:t>
            </a:r>
          </a:p>
          <a:p>
            <a:pPr>
              <a:spcBef>
                <a:spcPts val="300"/>
              </a:spcBef>
              <a:spcAft>
                <a:spcPts val="300"/>
              </a:spcAft>
            </a:pPr>
            <a:endParaRPr lang="en-US" sz="2200" dirty="0">
              <a:solidFill>
                <a:prstClr val="black"/>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133</a:t>
            </a:fld>
            <a:endParaRPr lang="en-US" dirty="0"/>
          </a:p>
        </p:txBody>
      </p:sp>
      <p:sp>
        <p:nvSpPr>
          <p:cNvPr id="7" name="TextBox 6"/>
          <p:cNvSpPr txBox="1"/>
          <p:nvPr/>
        </p:nvSpPr>
        <p:spPr>
          <a:xfrm>
            <a:off x="2971800" y="6542892"/>
            <a:ext cx="3657600" cy="338554"/>
          </a:xfrm>
          <a:prstGeom prst="rect">
            <a:avLst/>
          </a:prstGeom>
          <a:noFill/>
        </p:spPr>
        <p:txBody>
          <a:bodyPr wrap="square" rtlCol="0">
            <a:spAutoFit/>
          </a:bodyPr>
          <a:lstStyle/>
          <a:p>
            <a:r>
              <a:rPr lang="en-US" sz="1600" dirty="0"/>
              <a:t>FSA CBT TAM 251; NGSSS CBT TAM 37 </a:t>
            </a:r>
          </a:p>
        </p:txBody>
      </p:sp>
    </p:spTree>
    <p:extLst>
      <p:ext uri="{BB962C8B-B14F-4D97-AF65-F5344CB8AC3E}">
        <p14:creationId xmlns:p14="http://schemas.microsoft.com/office/powerpoint/2010/main" val="15292878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Appendices</a:t>
            </a:r>
          </a:p>
        </p:txBody>
      </p:sp>
      <p:sp>
        <p:nvSpPr>
          <p:cNvPr id="3" name="Content Placeholder 2"/>
          <p:cNvSpPr>
            <a:spLocks noGrp="1"/>
          </p:cNvSpPr>
          <p:nvPr>
            <p:ph idx="1"/>
          </p:nvPr>
        </p:nvSpPr>
        <p:spPr/>
        <p:txBody>
          <a:bodyPr/>
          <a:lstStyle/>
          <a:p>
            <a:pPr marL="0" indent="0">
              <a:spcBef>
                <a:spcPts val="300"/>
              </a:spcBef>
              <a:spcAft>
                <a:spcPts val="300"/>
              </a:spcAft>
              <a:buNone/>
            </a:pPr>
            <a:r>
              <a:rPr lang="en-US" sz="2400" b="1" dirty="0"/>
              <a:t>FSA</a:t>
            </a:r>
          </a:p>
          <a:p>
            <a:pPr marL="0" indent="0">
              <a:spcBef>
                <a:spcPts val="300"/>
              </a:spcBef>
              <a:spcAft>
                <a:spcPts val="300"/>
              </a:spcAft>
              <a:buNone/>
            </a:pPr>
            <a:r>
              <a:rPr lang="en-US" sz="2000" dirty="0"/>
              <a:t>Appendices in the Spring/Summer 2017 FSA CBT Manual include:</a:t>
            </a:r>
          </a:p>
          <a:p>
            <a:pPr>
              <a:spcBef>
                <a:spcPts val="300"/>
              </a:spcBef>
              <a:spcAft>
                <a:spcPts val="300"/>
              </a:spcAft>
            </a:pPr>
            <a:r>
              <a:rPr lang="en-US" sz="2000" dirty="0"/>
              <a:t>Appendix A—Accommodations</a:t>
            </a:r>
          </a:p>
          <a:p>
            <a:pPr>
              <a:spcBef>
                <a:spcPts val="300"/>
              </a:spcBef>
              <a:spcAft>
                <a:spcPts val="300"/>
              </a:spcAft>
            </a:pPr>
            <a:r>
              <a:rPr lang="en-US" sz="2000" dirty="0"/>
              <a:t>Appendix B—FSA Help Desk</a:t>
            </a:r>
          </a:p>
          <a:p>
            <a:pPr>
              <a:spcBef>
                <a:spcPts val="300"/>
              </a:spcBef>
              <a:spcAft>
                <a:spcPts val="300"/>
              </a:spcAft>
            </a:pPr>
            <a:r>
              <a:rPr lang="en-US" sz="2000" dirty="0"/>
              <a:t>Appendix C—Florida Test Security Statute and Rule</a:t>
            </a:r>
          </a:p>
          <a:p>
            <a:pPr>
              <a:spcBef>
                <a:spcPts val="300"/>
              </a:spcBef>
              <a:spcAft>
                <a:spcPts val="300"/>
              </a:spcAft>
            </a:pPr>
            <a:r>
              <a:rPr lang="en-US" sz="2000" dirty="0"/>
              <a:t>Appendix D—Perforated Forms and Signs</a:t>
            </a:r>
          </a:p>
          <a:p>
            <a:pPr marL="0" indent="0">
              <a:spcBef>
                <a:spcPts val="300"/>
              </a:spcBef>
              <a:spcAft>
                <a:spcPts val="300"/>
              </a:spcAft>
              <a:buNone/>
            </a:pPr>
            <a:endParaRPr lang="en-US" sz="2000" b="1" dirty="0"/>
          </a:p>
          <a:p>
            <a:pPr marL="0" indent="0">
              <a:spcBef>
                <a:spcPts val="300"/>
              </a:spcBef>
              <a:spcAft>
                <a:spcPts val="300"/>
              </a:spcAft>
              <a:buNone/>
            </a:pPr>
            <a:r>
              <a:rPr lang="en-US" sz="2400" b="1" dirty="0"/>
              <a:t>NGSSS </a:t>
            </a:r>
          </a:p>
          <a:p>
            <a:pPr>
              <a:spcBef>
                <a:spcPts val="300"/>
              </a:spcBef>
              <a:spcAft>
                <a:spcPts val="300"/>
              </a:spcAft>
              <a:buSzPct val="100000"/>
              <a:defRPr/>
            </a:pPr>
            <a:r>
              <a:rPr lang="en-US" sz="2000" dirty="0">
                <a:solidFill>
                  <a:srgbClr val="000000"/>
                </a:solidFill>
              </a:rPr>
              <a:t>Appendices in the Spring/Summer 2017 CBT Manual include:</a:t>
            </a:r>
          </a:p>
          <a:p>
            <a:pPr lvl="1">
              <a:spcBef>
                <a:spcPts val="300"/>
              </a:spcBef>
              <a:spcAft>
                <a:spcPts val="300"/>
              </a:spcAft>
              <a:buSzPct val="100000"/>
              <a:buFont typeface="Wingdings" panose="05000000000000000000" pitchFamily="2" charset="2"/>
              <a:buChar char="§"/>
              <a:defRPr/>
            </a:pPr>
            <a:r>
              <a:rPr lang="en-US" sz="2000" dirty="0">
                <a:solidFill>
                  <a:srgbClr val="000000"/>
                </a:solidFill>
              </a:rPr>
              <a:t>Appendix A: Accommodations</a:t>
            </a:r>
          </a:p>
          <a:p>
            <a:pPr lvl="1">
              <a:spcBef>
                <a:spcPts val="300"/>
              </a:spcBef>
              <a:spcAft>
                <a:spcPts val="300"/>
              </a:spcAft>
              <a:buSzPct val="100000"/>
              <a:buFont typeface="Wingdings" panose="05000000000000000000" pitchFamily="2" charset="2"/>
              <a:buChar char="§"/>
              <a:defRPr/>
            </a:pPr>
            <a:r>
              <a:rPr lang="en-US" sz="2000" dirty="0">
                <a:solidFill>
                  <a:srgbClr val="000000"/>
                </a:solidFill>
              </a:rPr>
              <a:t>Appendix B: Pearson Custom Support</a:t>
            </a:r>
          </a:p>
          <a:p>
            <a:pPr lvl="1">
              <a:spcBef>
                <a:spcPts val="300"/>
              </a:spcBef>
              <a:spcAft>
                <a:spcPts val="300"/>
              </a:spcAft>
              <a:buSzPct val="100000"/>
              <a:buFont typeface="Wingdings" panose="05000000000000000000" pitchFamily="2" charset="2"/>
              <a:buChar char="§"/>
              <a:defRPr/>
            </a:pPr>
            <a:r>
              <a:rPr lang="en-US" sz="2000" dirty="0">
                <a:solidFill>
                  <a:srgbClr val="000000"/>
                </a:solidFill>
              </a:rPr>
              <a:t>Appendix C: Florida Test Security Statute and Rule</a:t>
            </a:r>
          </a:p>
          <a:p>
            <a:pPr lvl="1">
              <a:spcBef>
                <a:spcPts val="300"/>
              </a:spcBef>
              <a:spcAft>
                <a:spcPts val="300"/>
              </a:spcAft>
              <a:buSzPct val="100000"/>
              <a:buFont typeface="Wingdings" panose="05000000000000000000" pitchFamily="2" charset="2"/>
              <a:buChar char="§"/>
              <a:defRPr/>
            </a:pPr>
            <a:r>
              <a:rPr lang="en-US" sz="2000" dirty="0">
                <a:solidFill>
                  <a:srgbClr val="000000"/>
                </a:solidFill>
              </a:rPr>
              <a:t>Appendix D: Perforated Forms and Signs</a:t>
            </a:r>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134</a:t>
            </a:fld>
            <a:endParaRPr lang="en-US" dirty="0"/>
          </a:p>
        </p:txBody>
      </p:sp>
    </p:spTree>
    <p:extLst>
      <p:ext uri="{BB962C8B-B14F-4D97-AF65-F5344CB8AC3E}">
        <p14:creationId xmlns:p14="http://schemas.microsoft.com/office/powerpoint/2010/main" val="3046346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304800"/>
            <a:ext cx="7650164" cy="1257300"/>
          </a:xfrm>
        </p:spPr>
        <p:txBody>
          <a:bodyPr/>
          <a:lstStyle/>
          <a:p>
            <a:pPr eaLnBrk="1" hangingPunct="1"/>
            <a:r>
              <a:rPr lang="en-US" dirty="0"/>
              <a:t>Technical Support </a:t>
            </a: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135</a:t>
            </a:fld>
            <a:endParaRPr lang="en-US" dirty="0">
              <a:latin typeface="Arial" pitchFamily="34" charset="0"/>
            </a:endParaRPr>
          </a:p>
        </p:txBody>
      </p:sp>
      <p:sp>
        <p:nvSpPr>
          <p:cNvPr id="7" name="Rectangle 3"/>
          <p:cNvSpPr txBox="1">
            <a:spLocks noChangeArrowheads="1"/>
          </p:cNvSpPr>
          <p:nvPr/>
        </p:nvSpPr>
        <p:spPr>
          <a:xfrm>
            <a:off x="228600" y="3657600"/>
            <a:ext cx="4724400" cy="2590800"/>
          </a:xfrm>
          <a:prstGeom prst="rect">
            <a:avLst/>
          </a:prstGeom>
        </p:spPr>
        <p:txBody>
          <a:bodyPr vert="horz" lIns="91440" tIns="45720" rIns="91440" bIns="45720" rtlCol="0">
            <a:norm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defRPr/>
            </a:pPr>
            <a:r>
              <a:rPr lang="en-US" sz="2000" b="1" u="sng" dirty="0">
                <a:solidFill>
                  <a:schemeClr val="tx2"/>
                </a:solidFill>
              </a:rPr>
              <a:t>FSA </a:t>
            </a:r>
          </a:p>
          <a:p>
            <a:pPr>
              <a:lnSpc>
                <a:spcPct val="90000"/>
              </a:lnSpc>
              <a:buFontTx/>
              <a:buNone/>
              <a:defRPr/>
            </a:pPr>
            <a:r>
              <a:rPr lang="en-US" sz="2000" dirty="0"/>
              <a:t>Contact FSA Help Desk at:</a:t>
            </a:r>
          </a:p>
          <a:p>
            <a:pPr marL="344488" lvl="1" indent="-344488">
              <a:lnSpc>
                <a:spcPct val="90000"/>
              </a:lnSpc>
              <a:buFont typeface="Tahoma" pitchFamily="34" charset="0"/>
              <a:buChar char="•"/>
              <a:defRPr/>
            </a:pPr>
            <a:r>
              <a:rPr lang="en-US" sz="2000" dirty="0">
                <a:cs typeface="Tahoma" pitchFamily="34" charset="0"/>
              </a:rPr>
              <a:t>1-</a:t>
            </a:r>
            <a:r>
              <a:rPr lang="en-US" sz="2000" dirty="0"/>
              <a:t> 866-815-7246</a:t>
            </a:r>
            <a:r>
              <a:rPr lang="en-US" sz="2000" dirty="0">
                <a:cs typeface="Tahoma" pitchFamily="34" charset="0"/>
              </a:rPr>
              <a:t> </a:t>
            </a:r>
          </a:p>
          <a:p>
            <a:pPr marL="182880" lvl="1" indent="0">
              <a:lnSpc>
                <a:spcPct val="90000"/>
              </a:lnSpc>
              <a:buNone/>
              <a:defRPr/>
            </a:pPr>
            <a:r>
              <a:rPr lang="en-US" sz="2000" dirty="0">
                <a:cs typeface="Tahoma" pitchFamily="34" charset="0"/>
              </a:rPr>
              <a:t>(</a:t>
            </a:r>
            <a:r>
              <a:rPr lang="en-US" sz="2000" dirty="0"/>
              <a:t>Monday–Friday, 7:00 am –8:30 pm ET)</a:t>
            </a:r>
          </a:p>
          <a:p>
            <a:pPr marL="344488" lvl="1" indent="-344488">
              <a:lnSpc>
                <a:spcPct val="90000"/>
              </a:lnSpc>
              <a:buFont typeface="Tahoma" pitchFamily="34" charset="0"/>
              <a:buChar char="•"/>
              <a:defRPr/>
            </a:pPr>
            <a:r>
              <a:rPr lang="en-US" sz="2000" dirty="0">
                <a:cs typeface="Tahoma" pitchFamily="34" charset="0"/>
                <a:hlinkClick r:id="rId3"/>
              </a:rPr>
              <a:t>fsahelpdesk@air.org</a:t>
            </a:r>
            <a:endParaRPr lang="en-US" sz="2000" dirty="0">
              <a:cs typeface="Tahoma" pitchFamily="34" charset="0"/>
            </a:endParaRPr>
          </a:p>
          <a:p>
            <a:pPr marL="457200" indent="-457200">
              <a:lnSpc>
                <a:spcPct val="90000"/>
              </a:lnSpc>
              <a:defRPr/>
            </a:pPr>
            <a:endParaRPr lang="en-US" sz="2400" dirty="0">
              <a:cs typeface="Tahoma" pitchFamily="34" charset="0"/>
            </a:endParaRPr>
          </a:p>
          <a:p>
            <a:pPr marL="457200" lvl="1" indent="0">
              <a:lnSpc>
                <a:spcPct val="90000"/>
              </a:lnSpc>
              <a:spcBef>
                <a:spcPts val="300"/>
              </a:spcBef>
              <a:spcAft>
                <a:spcPts val="300"/>
              </a:spcAft>
              <a:buFont typeface="Arial" panose="020B0604020202020204" pitchFamily="34" charset="0"/>
              <a:buNone/>
              <a:defRPr/>
            </a:pPr>
            <a:endParaRPr lang="en-US" sz="2400" dirty="0">
              <a:cs typeface="Tahoma" pitchFamily="34" charset="0"/>
            </a:endParaRPr>
          </a:p>
          <a:p>
            <a:pPr lvl="2">
              <a:lnSpc>
                <a:spcPct val="90000"/>
              </a:lnSpc>
              <a:spcBef>
                <a:spcPts val="300"/>
              </a:spcBef>
              <a:spcAft>
                <a:spcPts val="300"/>
              </a:spcAft>
              <a:buFont typeface="Arial" charset="0"/>
              <a:buNone/>
              <a:defRPr/>
            </a:pPr>
            <a:endParaRPr lang="en-US" dirty="0"/>
          </a:p>
        </p:txBody>
      </p:sp>
      <p:sp>
        <p:nvSpPr>
          <p:cNvPr id="2" name="TextBox 1"/>
          <p:cNvSpPr txBox="1"/>
          <p:nvPr/>
        </p:nvSpPr>
        <p:spPr>
          <a:xfrm>
            <a:off x="228600" y="1746351"/>
            <a:ext cx="8915400" cy="1908215"/>
          </a:xfrm>
          <a:prstGeom prst="rect">
            <a:avLst/>
          </a:prstGeom>
          <a:noFill/>
        </p:spPr>
        <p:txBody>
          <a:bodyPr wrap="square" rtlCol="0">
            <a:spAutoFit/>
          </a:bodyPr>
          <a:lstStyle/>
          <a:p>
            <a:r>
              <a:rPr lang="en-US" sz="2000" b="1" u="sng" dirty="0"/>
              <a:t>District MSTs</a:t>
            </a:r>
            <a:r>
              <a:rPr lang="en-US" sz="2000" b="1" dirty="0"/>
              <a:t> will be available to help schools with any hardware/internet issues.  </a:t>
            </a:r>
          </a:p>
          <a:p>
            <a:endParaRPr lang="en-US" sz="2000" dirty="0"/>
          </a:p>
          <a:p>
            <a:r>
              <a:rPr lang="en-US" sz="2000" dirty="0"/>
              <a:t>District technical support is available at:</a:t>
            </a:r>
          </a:p>
          <a:p>
            <a:pPr marL="342900" indent="-342900">
              <a:buFont typeface="Arial" panose="020B0604020202020204" pitchFamily="34" charset="0"/>
              <a:buChar char="•"/>
            </a:pPr>
            <a:r>
              <a:rPr lang="en-US" sz="2000" dirty="0"/>
              <a:t>Phone:  305-995-3377</a:t>
            </a:r>
          </a:p>
          <a:p>
            <a:pPr marL="342900" indent="-342900">
              <a:buFont typeface="Arial" panose="020B0604020202020204" pitchFamily="34" charset="0"/>
              <a:buChar char="•"/>
            </a:pPr>
            <a:r>
              <a:rPr lang="en-US" sz="2000" dirty="0"/>
              <a:t>Email: </a:t>
            </a:r>
            <a:r>
              <a:rPr lang="en-US" sz="2000" u="sng" dirty="0">
                <a:hlinkClick r:id="rId4"/>
              </a:rPr>
              <a:t>TestTechSupport@dadeschools.net</a:t>
            </a:r>
            <a:endParaRPr lang="en-US" sz="2000" dirty="0"/>
          </a:p>
          <a:p>
            <a:endParaRPr lang="en-US" dirty="0"/>
          </a:p>
        </p:txBody>
      </p:sp>
      <p:sp>
        <p:nvSpPr>
          <p:cNvPr id="3" name="TextBox 2"/>
          <p:cNvSpPr txBox="1"/>
          <p:nvPr/>
        </p:nvSpPr>
        <p:spPr>
          <a:xfrm>
            <a:off x="4686300" y="3654566"/>
            <a:ext cx="4457700" cy="2477601"/>
          </a:xfrm>
          <a:prstGeom prst="rect">
            <a:avLst/>
          </a:prstGeom>
          <a:noFill/>
        </p:spPr>
        <p:txBody>
          <a:bodyPr wrap="square" rtlCol="0">
            <a:spAutoFit/>
          </a:bodyPr>
          <a:lstStyle/>
          <a:p>
            <a:pPr>
              <a:spcBef>
                <a:spcPts val="600"/>
              </a:spcBef>
              <a:spcAft>
                <a:spcPts val="600"/>
              </a:spcAft>
            </a:pPr>
            <a:r>
              <a:rPr lang="en-US" sz="2000" b="1" u="sng" dirty="0"/>
              <a:t>NGSSS</a:t>
            </a:r>
          </a:p>
          <a:p>
            <a:pPr>
              <a:lnSpc>
                <a:spcPct val="90000"/>
              </a:lnSpc>
              <a:spcBef>
                <a:spcPts val="600"/>
              </a:spcBef>
              <a:spcAft>
                <a:spcPts val="600"/>
              </a:spcAft>
              <a:defRPr/>
            </a:pPr>
            <a:r>
              <a:rPr lang="en-US" sz="2000" dirty="0"/>
              <a:t>Contact Pearson Customer Support at:</a:t>
            </a:r>
          </a:p>
          <a:p>
            <a:pPr marL="344488" lvl="1" indent="-344488">
              <a:lnSpc>
                <a:spcPct val="90000"/>
              </a:lnSpc>
              <a:spcBef>
                <a:spcPts val="600"/>
              </a:spcBef>
              <a:spcAft>
                <a:spcPts val="600"/>
              </a:spcAft>
              <a:buFont typeface="Tahoma" pitchFamily="34" charset="0"/>
              <a:buChar char="•"/>
              <a:defRPr/>
            </a:pPr>
            <a:r>
              <a:rPr lang="en-US" sz="2000" dirty="0">
                <a:cs typeface="Tahoma" pitchFamily="34" charset="0"/>
              </a:rPr>
              <a:t>1-877-847-3043 </a:t>
            </a:r>
          </a:p>
          <a:p>
            <a:pPr marL="182880" lvl="1">
              <a:lnSpc>
                <a:spcPct val="90000"/>
              </a:lnSpc>
              <a:spcBef>
                <a:spcPts val="600"/>
              </a:spcBef>
              <a:spcAft>
                <a:spcPts val="600"/>
              </a:spcAft>
              <a:defRPr/>
            </a:pPr>
            <a:r>
              <a:rPr lang="en-US" sz="2000" dirty="0">
                <a:cs typeface="Tahoma" pitchFamily="34" charset="0"/>
              </a:rPr>
              <a:t>(</a:t>
            </a:r>
            <a:r>
              <a:rPr lang="en-US" sz="2000" dirty="0"/>
              <a:t>Monday–Friday, 7:00 am–8:30 pm ET)</a:t>
            </a:r>
            <a:endParaRPr lang="en-US" sz="2000" dirty="0">
              <a:cs typeface="Tahoma" pitchFamily="34" charset="0"/>
            </a:endParaRPr>
          </a:p>
          <a:p>
            <a:pPr marL="344488" lvl="1" indent="-344488">
              <a:lnSpc>
                <a:spcPct val="90000"/>
              </a:lnSpc>
              <a:spcBef>
                <a:spcPts val="600"/>
              </a:spcBef>
              <a:spcAft>
                <a:spcPts val="600"/>
              </a:spcAft>
              <a:buFont typeface="Tahoma" pitchFamily="34" charset="0"/>
              <a:buChar char="•"/>
              <a:defRPr/>
            </a:pPr>
            <a:r>
              <a:rPr lang="en-US" sz="2000" dirty="0">
                <a:cs typeface="Tahoma" pitchFamily="34" charset="0"/>
                <a:hlinkClick r:id="rId5"/>
              </a:rPr>
              <a:t>Florida@support.pearson.com</a:t>
            </a:r>
            <a:r>
              <a:rPr lang="en-US" sz="2000" dirty="0">
                <a:cs typeface="Tahoma" pitchFamily="34" charset="0"/>
              </a:rPr>
              <a:t> </a:t>
            </a:r>
          </a:p>
          <a:p>
            <a:endParaRPr lang="en-US" b="1" u="sng" dirty="0"/>
          </a:p>
        </p:txBody>
      </p:sp>
    </p:spTree>
    <p:extLst>
      <p:ext uri="{BB962C8B-B14F-4D97-AF65-F5344CB8AC3E}">
        <p14:creationId xmlns:p14="http://schemas.microsoft.com/office/powerpoint/2010/main" val="8891646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Contact Information</a:t>
            </a:r>
          </a:p>
        </p:txBody>
      </p:sp>
      <p:sp>
        <p:nvSpPr>
          <p:cNvPr id="3" name="Content Placeholder 2"/>
          <p:cNvSpPr>
            <a:spLocks noGrp="1"/>
          </p:cNvSpPr>
          <p:nvPr>
            <p:ph idx="1"/>
          </p:nvPr>
        </p:nvSpPr>
        <p:spPr>
          <a:xfrm>
            <a:off x="228600" y="1752600"/>
            <a:ext cx="8686800" cy="4830763"/>
          </a:xfrm>
        </p:spPr>
        <p:txBody>
          <a:bodyPr/>
          <a:lstStyle/>
          <a:p>
            <a:pPr algn="ctr">
              <a:buFontTx/>
              <a:buNone/>
              <a:defRPr/>
            </a:pPr>
            <a:r>
              <a:rPr lang="en-US" sz="3000" b="1" dirty="0">
                <a:cs typeface="Tahoma" pitchFamily="34" charset="0"/>
              </a:rPr>
              <a:t>Student Assessment and Educational Testing</a:t>
            </a:r>
          </a:p>
          <a:p>
            <a:pPr algn="ctr">
              <a:buFontTx/>
              <a:buNone/>
              <a:defRPr/>
            </a:pPr>
            <a:r>
              <a:rPr lang="en-US" sz="3000" b="1" dirty="0">
                <a:cs typeface="Tahoma" pitchFamily="34" charset="0"/>
              </a:rPr>
              <a:t> </a:t>
            </a:r>
          </a:p>
          <a:p>
            <a:pPr lvl="1" algn="ctr">
              <a:spcBef>
                <a:spcPts val="0"/>
              </a:spcBef>
              <a:buFont typeface="Wingdings" pitchFamily="2" charset="2"/>
              <a:buNone/>
              <a:defRPr/>
            </a:pPr>
            <a:r>
              <a:rPr lang="en-US" sz="3000" dirty="0">
                <a:cs typeface="Tahoma" pitchFamily="34" charset="0"/>
              </a:rPr>
              <a:t>Maria C. Bruguera, Director </a:t>
            </a:r>
          </a:p>
          <a:p>
            <a:pPr lvl="1" algn="ctr">
              <a:spcBef>
                <a:spcPts val="0"/>
              </a:spcBef>
              <a:buFont typeface="Wingdings" pitchFamily="2" charset="2"/>
              <a:buNone/>
              <a:defRPr/>
            </a:pPr>
            <a:r>
              <a:rPr lang="en-US" sz="3000" dirty="0">
                <a:cs typeface="Tahoma" pitchFamily="34" charset="0"/>
              </a:rPr>
              <a:t>Email: </a:t>
            </a:r>
            <a:r>
              <a:rPr lang="en-US" sz="3000" dirty="0">
                <a:solidFill>
                  <a:schemeClr val="accent6">
                    <a:lumMod val="90000"/>
                    <a:lumOff val="10000"/>
                  </a:schemeClr>
                </a:solidFill>
                <a:cs typeface="Tahoma" pitchFamily="34" charset="0"/>
                <a:hlinkClick r:id="rId3"/>
              </a:rPr>
              <a:t>mbruguera@dadeschools.net</a:t>
            </a:r>
            <a:r>
              <a:rPr lang="en-US" sz="3000" dirty="0">
                <a:solidFill>
                  <a:schemeClr val="accent6">
                    <a:lumMod val="90000"/>
                    <a:lumOff val="10000"/>
                  </a:schemeClr>
                </a:solidFill>
                <a:cs typeface="Tahoma" pitchFamily="34" charset="0"/>
              </a:rPr>
              <a:t> </a:t>
            </a:r>
            <a:r>
              <a:rPr lang="en-US" sz="3000" dirty="0">
                <a:cs typeface="Tahoma" pitchFamily="34" charset="0"/>
              </a:rPr>
              <a:t>  </a:t>
            </a:r>
          </a:p>
          <a:p>
            <a:pPr lvl="1" algn="ctr">
              <a:spcBef>
                <a:spcPts val="0"/>
              </a:spcBef>
              <a:buFont typeface="Wingdings" pitchFamily="2" charset="2"/>
              <a:buNone/>
              <a:defRPr/>
            </a:pPr>
            <a:r>
              <a:rPr lang="en-US" sz="3000" dirty="0">
                <a:cs typeface="Tahoma" pitchFamily="34" charset="0"/>
              </a:rPr>
              <a:t>Mara Ugando, Staff Specialist</a:t>
            </a:r>
          </a:p>
          <a:p>
            <a:pPr lvl="1" algn="ctr">
              <a:spcBef>
                <a:spcPts val="0"/>
              </a:spcBef>
              <a:buFont typeface="Wingdings" pitchFamily="2" charset="2"/>
              <a:buNone/>
              <a:defRPr/>
            </a:pPr>
            <a:r>
              <a:rPr lang="en-US" sz="3000" dirty="0">
                <a:cs typeface="Tahoma" pitchFamily="34" charset="0"/>
              </a:rPr>
              <a:t>Email: </a:t>
            </a:r>
            <a:r>
              <a:rPr lang="en-US" sz="3000" dirty="0">
                <a:solidFill>
                  <a:srgbClr val="C00000"/>
                </a:solidFill>
                <a:cs typeface="Tahoma" pitchFamily="34" charset="0"/>
                <a:hlinkClick r:id="rId4"/>
              </a:rPr>
              <a:t>mugando@dadeschools.net</a:t>
            </a:r>
            <a:endParaRPr lang="en-US" sz="3000" dirty="0">
              <a:solidFill>
                <a:srgbClr val="C00000"/>
              </a:solidFill>
              <a:cs typeface="Tahoma" pitchFamily="34" charset="0"/>
            </a:endParaRPr>
          </a:p>
          <a:p>
            <a:pPr algn="ctr">
              <a:spcBef>
                <a:spcPts val="0"/>
              </a:spcBef>
              <a:buFontTx/>
              <a:buNone/>
              <a:defRPr/>
            </a:pPr>
            <a:r>
              <a:rPr lang="en-US" sz="3000" dirty="0">
                <a:cs typeface="Tahoma" pitchFamily="34" charset="0"/>
              </a:rPr>
              <a:t>Phone: 305-995-7520</a:t>
            </a:r>
          </a:p>
          <a:p>
            <a:pPr algn="ctr">
              <a:spcBef>
                <a:spcPts val="0"/>
              </a:spcBef>
              <a:buFontTx/>
              <a:buNone/>
              <a:defRPr/>
            </a:pPr>
            <a:r>
              <a:rPr lang="en-US" sz="3000" dirty="0">
                <a:cs typeface="Tahoma" pitchFamily="34" charset="0"/>
              </a:rPr>
              <a:t>Fax: 305-995-7522</a:t>
            </a:r>
          </a:p>
          <a:p>
            <a:pPr>
              <a:defRPr/>
            </a:pPr>
            <a:endParaRPr lang="en-US"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920EFE4F-0F80-4B74-B2DB-AE593581F88E}" type="slidenum">
              <a:rPr lang="en-US" altLang="en-US" sz="1400" smtClean="0"/>
              <a:pPr eaLnBrk="1" hangingPunct="1">
                <a:spcBef>
                  <a:spcPct val="0"/>
                </a:spcBef>
                <a:buFontTx/>
                <a:buNone/>
              </a:pPr>
              <a:t>136</a:t>
            </a:fld>
            <a:endParaRPr lang="en-US" altLang="en-US" sz="1400" dirty="0"/>
          </a:p>
        </p:txBody>
      </p:sp>
    </p:spTree>
    <p:extLst>
      <p:ext uri="{BB962C8B-B14F-4D97-AF65-F5344CB8AC3E}">
        <p14:creationId xmlns:p14="http://schemas.microsoft.com/office/powerpoint/2010/main" val="421461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800" dirty="0"/>
          </a:p>
          <a:p>
            <a:pPr marL="0" indent="0" algn="ctr">
              <a:buNone/>
            </a:pPr>
            <a:r>
              <a:rPr lang="en-US" sz="4800" dirty="0"/>
              <a:t>Thank you for ensuring a secure</a:t>
            </a:r>
          </a:p>
          <a:p>
            <a:pPr marL="0" indent="0" algn="ctr">
              <a:buNone/>
            </a:pPr>
            <a:r>
              <a:rPr lang="en-US" sz="4800" dirty="0"/>
              <a:t>and successful</a:t>
            </a:r>
          </a:p>
          <a:p>
            <a:pPr marL="0" indent="0" algn="ctr">
              <a:buNone/>
            </a:pPr>
            <a:r>
              <a:rPr lang="en-US" sz="4800" dirty="0"/>
              <a:t>test administration!</a:t>
            </a:r>
          </a:p>
        </p:txBody>
      </p:sp>
      <p:sp>
        <p:nvSpPr>
          <p:cNvPr id="4" name="Slide Number Placeholder 3"/>
          <p:cNvSpPr>
            <a:spLocks noGrp="1"/>
          </p:cNvSpPr>
          <p:nvPr>
            <p:ph type="sldNum" sz="quarter" idx="12"/>
          </p:nvPr>
        </p:nvSpPr>
        <p:spPr/>
        <p:txBody>
          <a:bodyPr/>
          <a:lstStyle/>
          <a:p>
            <a:fld id="{60F88D64-766A-45C3-93FE-3E1D3068B07A}" type="slidenum">
              <a:rPr lang="en-US" smtClean="0"/>
              <a:t>137</a:t>
            </a:fld>
            <a:endParaRPr lang="en-US" dirty="0"/>
          </a:p>
        </p:txBody>
      </p:sp>
      <p:sp>
        <p:nvSpPr>
          <p:cNvPr id="5" name="TextBox 4"/>
          <p:cNvSpPr txBox="1"/>
          <p:nvPr/>
        </p:nvSpPr>
        <p:spPr>
          <a:xfrm>
            <a:off x="304800" y="381000"/>
            <a:ext cx="3505200" cy="769441"/>
          </a:xfrm>
          <a:prstGeom prst="rect">
            <a:avLst/>
          </a:prstGeom>
          <a:noFill/>
        </p:spPr>
        <p:txBody>
          <a:bodyPr wrap="square" rtlCol="0">
            <a:spAutoFit/>
          </a:bodyPr>
          <a:lstStyle/>
          <a:p>
            <a:endParaRPr lang="en-US" sz="4400" b="1" dirty="0">
              <a:solidFill>
                <a:schemeClr val="bg1"/>
              </a:solidFill>
            </a:endParaRPr>
          </a:p>
        </p:txBody>
      </p:sp>
    </p:spTree>
    <p:extLst>
      <p:ext uri="{BB962C8B-B14F-4D97-AF65-F5344CB8AC3E}">
        <p14:creationId xmlns:p14="http://schemas.microsoft.com/office/powerpoint/2010/main" val="350866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381000"/>
            <a:ext cx="8382000" cy="1096962"/>
          </a:xfrm>
        </p:spPr>
        <p:txBody>
          <a:bodyPr>
            <a:normAutofit/>
          </a:bodyPr>
          <a:lstStyle/>
          <a:p>
            <a:r>
              <a:rPr lang="en-US" dirty="0"/>
              <a:t>Test Administration Schedule</a:t>
            </a:r>
          </a:p>
        </p:txBody>
      </p:sp>
      <p:sp>
        <p:nvSpPr>
          <p:cNvPr id="3" name="Slide Number Placeholder 2"/>
          <p:cNvSpPr>
            <a:spLocks noGrp="1"/>
          </p:cNvSpPr>
          <p:nvPr>
            <p:ph type="sldNum" sz="quarter" idx="12"/>
          </p:nvPr>
        </p:nvSpPr>
        <p:spPr>
          <a:xfrm>
            <a:off x="3124200" y="6422666"/>
            <a:ext cx="2895600" cy="365125"/>
          </a:xfrm>
        </p:spPr>
        <p:txBody>
          <a:bodyPr/>
          <a:lstStyle/>
          <a:p>
            <a:fld id="{60F88D64-766A-45C3-93FE-3E1D3068B07A}" type="slidenum">
              <a:rPr lang="en-US" smtClean="0"/>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1045657"/>
              </p:ext>
            </p:extLst>
          </p:nvPr>
        </p:nvGraphicFramePr>
        <p:xfrm>
          <a:off x="533400" y="1981200"/>
          <a:ext cx="8229600" cy="190500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635000">
                <a:tc>
                  <a:txBody>
                    <a:bodyPr/>
                    <a:lstStyle/>
                    <a:p>
                      <a:pPr algn="ctr"/>
                      <a:r>
                        <a:rPr lang="en-US" dirty="0"/>
                        <a:t>Grades </a:t>
                      </a:r>
                    </a:p>
                  </a:txBody>
                  <a:tcPr anchor="ctr">
                    <a:solidFill>
                      <a:srgbClr val="0070C0"/>
                    </a:solidFill>
                  </a:tcPr>
                </a:tc>
                <a:tc>
                  <a:txBody>
                    <a:bodyPr/>
                    <a:lstStyle/>
                    <a:p>
                      <a:pPr algn="ctr"/>
                      <a:r>
                        <a:rPr lang="en-US" dirty="0"/>
                        <a:t>FSA*</a:t>
                      </a:r>
                    </a:p>
                  </a:txBody>
                  <a:tcPr anchor="ctr">
                    <a:solidFill>
                      <a:srgbClr val="0070C0"/>
                    </a:solidFill>
                  </a:tcPr>
                </a:tc>
                <a:tc>
                  <a:txBody>
                    <a:bodyPr/>
                    <a:lstStyle/>
                    <a:p>
                      <a:pPr algn="ctr"/>
                      <a:r>
                        <a:rPr lang="en-US" dirty="0"/>
                        <a:t>CBT</a:t>
                      </a:r>
                    </a:p>
                  </a:txBody>
                  <a:tcPr anchor="ctr">
                    <a:solidFill>
                      <a:srgbClr val="0070C0"/>
                    </a:solidFill>
                  </a:tcPr>
                </a:tc>
                <a:tc>
                  <a:txBody>
                    <a:bodyPr/>
                    <a:lstStyle/>
                    <a:p>
                      <a:pPr algn="ctr"/>
                      <a:r>
                        <a:rPr lang="en-US" dirty="0"/>
                        <a:t>PBT Accommodations</a:t>
                      </a:r>
                      <a:r>
                        <a:rPr lang="en-US" baseline="0" dirty="0"/>
                        <a:t> </a:t>
                      </a:r>
                      <a:endParaRPr lang="en-US" dirty="0"/>
                    </a:p>
                  </a:txBody>
                  <a:tcPr anchor="ctr">
                    <a:solidFill>
                      <a:srgbClr val="0070C0"/>
                    </a:solidFill>
                  </a:tcPr>
                </a:tc>
                <a:extLst>
                  <a:ext uri="{0D108BD9-81ED-4DB2-BD59-A6C34878D82A}">
                    <a16:rowId xmlns:a16="http://schemas.microsoft.com/office/drawing/2014/main" val="10000"/>
                  </a:ext>
                </a:extLst>
              </a:tr>
              <a:tr h="635000">
                <a:tc>
                  <a:txBody>
                    <a:bodyPr/>
                    <a:lstStyle/>
                    <a:p>
                      <a:pPr algn="ctr"/>
                      <a:r>
                        <a:rPr lang="en-US" dirty="0"/>
                        <a:t>4-10</a:t>
                      </a:r>
                    </a:p>
                  </a:txBody>
                  <a:tcPr>
                    <a:solidFill>
                      <a:srgbClr val="99CCFF"/>
                    </a:solidFill>
                  </a:tcPr>
                </a:tc>
                <a:tc>
                  <a:txBody>
                    <a:bodyPr/>
                    <a:lstStyle/>
                    <a:p>
                      <a:pPr algn="ctr"/>
                      <a:r>
                        <a:rPr lang="en-US" dirty="0"/>
                        <a:t>ELA Reading </a:t>
                      </a:r>
                    </a:p>
                  </a:txBody>
                  <a:tcPr>
                    <a:solidFill>
                      <a:srgbClr val="99CCFF"/>
                    </a:solidFill>
                  </a:tcPr>
                </a:tc>
                <a:tc rowSpan="2">
                  <a:txBody>
                    <a:bodyPr/>
                    <a:lstStyle/>
                    <a:p>
                      <a:pPr algn="ctr"/>
                      <a:r>
                        <a:rPr lang="en-US" dirty="0"/>
                        <a:t>April 17– May</a:t>
                      </a:r>
                      <a:r>
                        <a:rPr lang="en-US" baseline="0" dirty="0"/>
                        <a:t> 12</a:t>
                      </a:r>
                      <a:endParaRPr lang="en-US" dirty="0"/>
                    </a:p>
                  </a:txBody>
                  <a:tcPr anchor="ctr">
                    <a:solidFill>
                      <a:srgbClr val="99CCFF"/>
                    </a:solidFill>
                  </a:tcPr>
                </a:tc>
                <a:tc rowSpan="2">
                  <a:txBody>
                    <a:bodyPr/>
                    <a:lstStyle/>
                    <a:p>
                      <a:pPr algn="ctr"/>
                      <a:r>
                        <a:rPr lang="en-US" dirty="0"/>
                        <a:t>April 17-28 </a:t>
                      </a:r>
                    </a:p>
                  </a:txBody>
                  <a:tcPr anchor="ctr">
                    <a:solidFill>
                      <a:srgbClr val="99CCFF"/>
                    </a:solidFill>
                  </a:tcPr>
                </a:tc>
                <a:extLst>
                  <a:ext uri="{0D108BD9-81ED-4DB2-BD59-A6C34878D82A}">
                    <a16:rowId xmlns:a16="http://schemas.microsoft.com/office/drawing/2014/main" val="10001"/>
                  </a:ext>
                </a:extLst>
              </a:tr>
              <a:tr h="635000">
                <a:tc>
                  <a:txBody>
                    <a:bodyPr/>
                    <a:lstStyle/>
                    <a:p>
                      <a:pPr algn="ctr"/>
                      <a:r>
                        <a:rPr lang="en-US" dirty="0"/>
                        <a:t>3-8</a:t>
                      </a:r>
                    </a:p>
                  </a:txBody>
                  <a:tcPr>
                    <a:solidFill>
                      <a:srgbClr val="99CCFF"/>
                    </a:solidFill>
                  </a:tcPr>
                </a:tc>
                <a:tc>
                  <a:txBody>
                    <a:bodyPr/>
                    <a:lstStyle/>
                    <a:p>
                      <a:pPr algn="ctr"/>
                      <a:r>
                        <a:rPr lang="en-US" dirty="0"/>
                        <a:t>Mathematics</a:t>
                      </a:r>
                    </a:p>
                  </a:txBody>
                  <a:tcPr>
                    <a:solidFill>
                      <a:srgbClr val="99CCFF"/>
                    </a:solidFill>
                  </a:tcPr>
                </a:tc>
                <a:tc vMerge="1">
                  <a:txBody>
                    <a:bodyPr/>
                    <a:lstStyle/>
                    <a:p>
                      <a:endParaRPr lang="en-US" dirty="0"/>
                    </a:p>
                  </a:txBody>
                  <a:tcPr>
                    <a:solidFill>
                      <a:schemeClr val="accent1"/>
                    </a:solidFill>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533400" y="5287496"/>
            <a:ext cx="8077200" cy="646331"/>
          </a:xfrm>
          <a:prstGeom prst="rect">
            <a:avLst/>
          </a:prstGeom>
          <a:noFill/>
        </p:spPr>
        <p:txBody>
          <a:bodyPr wrap="square" rtlCol="0">
            <a:spAutoFit/>
          </a:bodyPr>
          <a:lstStyle/>
          <a:p>
            <a:r>
              <a:rPr lang="en-US" dirty="0"/>
              <a:t>Any deviation from this schedule requires written approval from the Florida Department of Education (FLDOE).</a:t>
            </a:r>
          </a:p>
        </p:txBody>
      </p:sp>
      <p:sp>
        <p:nvSpPr>
          <p:cNvPr id="5" name="TextBox 4"/>
          <p:cNvSpPr txBox="1"/>
          <p:nvPr/>
        </p:nvSpPr>
        <p:spPr>
          <a:xfrm>
            <a:off x="533400" y="3848854"/>
            <a:ext cx="8077200" cy="646331"/>
          </a:xfrm>
          <a:prstGeom prst="rect">
            <a:avLst/>
          </a:prstGeom>
          <a:noFill/>
        </p:spPr>
        <p:txBody>
          <a:bodyPr wrap="square" rtlCol="0">
            <a:spAutoFit/>
          </a:bodyPr>
          <a:lstStyle/>
          <a:p>
            <a:r>
              <a:rPr lang="en-US" dirty="0"/>
              <a:t>*</a:t>
            </a:r>
            <a:r>
              <a:rPr lang="en-US" u="sng" dirty="0"/>
              <a:t>Notes</a:t>
            </a:r>
            <a:r>
              <a:rPr lang="en-US" dirty="0"/>
              <a:t>:  Calibration schools selected for a computer-based test (CBT) must administer that grade-level subject test the first week of testing (April 17-21).</a:t>
            </a:r>
            <a:endParaRPr lang="en-US" sz="2400" dirty="0"/>
          </a:p>
        </p:txBody>
      </p:sp>
      <p:sp>
        <p:nvSpPr>
          <p:cNvPr id="6" name="Rectangle 5"/>
          <p:cNvSpPr/>
          <p:nvPr/>
        </p:nvSpPr>
        <p:spPr>
          <a:xfrm>
            <a:off x="533400" y="4495185"/>
            <a:ext cx="8001000" cy="369332"/>
          </a:xfrm>
          <a:prstGeom prst="rect">
            <a:avLst/>
          </a:prstGeom>
        </p:spPr>
        <p:txBody>
          <a:bodyPr wrap="square">
            <a:spAutoFit/>
          </a:bodyPr>
          <a:lstStyle/>
          <a:p>
            <a:r>
              <a:rPr lang="en-US" b="1" dirty="0"/>
              <a:t>Grades 3–4 Mathematics </a:t>
            </a:r>
            <a:r>
              <a:rPr lang="en-US" dirty="0"/>
              <a:t>will be computer-based administrations.</a:t>
            </a:r>
          </a:p>
        </p:txBody>
      </p:sp>
      <p:pic>
        <p:nvPicPr>
          <p:cNvPr id="9" name="Picture 8"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 y="4336951"/>
            <a:ext cx="685800" cy="685800"/>
          </a:xfrm>
          <a:prstGeom prst="rect">
            <a:avLst/>
          </a:prstGeom>
        </p:spPr>
      </p:pic>
      <p:sp>
        <p:nvSpPr>
          <p:cNvPr id="10" name="TextBox 9"/>
          <p:cNvSpPr txBox="1"/>
          <p:nvPr/>
        </p:nvSpPr>
        <p:spPr>
          <a:xfrm>
            <a:off x="3733800" y="6564086"/>
            <a:ext cx="3276600" cy="338554"/>
          </a:xfrm>
          <a:prstGeom prst="rect">
            <a:avLst/>
          </a:prstGeom>
          <a:noFill/>
        </p:spPr>
        <p:txBody>
          <a:bodyPr wrap="square" rtlCol="0">
            <a:spAutoFit/>
          </a:bodyPr>
          <a:lstStyle/>
          <a:p>
            <a:r>
              <a:rPr lang="en-US" sz="1600" dirty="0"/>
              <a:t>FSA CBT TAM </a:t>
            </a:r>
            <a:r>
              <a:rPr lang="en-US" sz="1600" i="1" dirty="0"/>
              <a:t>i</a:t>
            </a:r>
          </a:p>
        </p:txBody>
      </p:sp>
    </p:spTree>
    <p:extLst>
      <p:ext uri="{BB962C8B-B14F-4D97-AF65-F5344CB8AC3E}">
        <p14:creationId xmlns:p14="http://schemas.microsoft.com/office/powerpoint/2010/main" val="360107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3" name="Content Placeholder 2"/>
          <p:cNvSpPr>
            <a:spLocks noGrp="1"/>
          </p:cNvSpPr>
          <p:nvPr>
            <p:ph idx="1"/>
          </p:nvPr>
        </p:nvSpPr>
        <p:spPr>
          <a:xfrm>
            <a:off x="262330" y="2057398"/>
            <a:ext cx="8710220" cy="4419601"/>
          </a:xfrm>
        </p:spPr>
        <p:txBody>
          <a:bodyPr/>
          <a:lstStyle/>
          <a:p>
            <a:pPr marL="0" indent="0">
              <a:buNone/>
            </a:pPr>
            <a:r>
              <a:rPr lang="en-US" sz="2800" b="1" dirty="0"/>
              <a:t>FSA ELA Reading</a:t>
            </a:r>
          </a:p>
          <a:p>
            <a:pPr marL="0" indent="0">
              <a:buNone/>
            </a:pPr>
            <a:r>
              <a:rPr lang="en-US" sz="2400" dirty="0"/>
              <a:t>All FSA ELA Reading assessments are administered in two sessions over two days.</a:t>
            </a:r>
          </a:p>
          <a:p>
            <a:pPr marL="0" indent="0">
              <a:buNone/>
            </a:pPr>
            <a:endParaRPr lang="en-US" sz="2400" dirty="0"/>
          </a:p>
          <a:p>
            <a:pPr marL="0" indent="0">
              <a:buNone/>
            </a:pPr>
            <a:endParaRPr lang="en-US" sz="2400" dirty="0"/>
          </a:p>
          <a:p>
            <a:pPr marL="0" indent="0">
              <a:buNone/>
            </a:pPr>
            <a:endParaRPr lang="en-US" sz="2000" dirty="0"/>
          </a:p>
          <a:p>
            <a:pPr marL="0" indent="0">
              <a:spcBef>
                <a:spcPts val="0"/>
              </a:spcBef>
              <a:spcAft>
                <a:spcPts val="0"/>
              </a:spcAft>
              <a:buNone/>
            </a:pPr>
            <a:endParaRPr lang="en-US" sz="1400" dirty="0"/>
          </a:p>
          <a:p>
            <a:pPr>
              <a:spcBef>
                <a:spcPts val="300"/>
              </a:spcBef>
              <a:spcAft>
                <a:spcPts val="300"/>
              </a:spcAft>
            </a:pPr>
            <a:r>
              <a:rPr lang="en-US" sz="2200" dirty="0">
                <a:solidFill>
                  <a:srgbClr val="FF0000"/>
                </a:solidFill>
              </a:rPr>
              <a:t>For the </a:t>
            </a:r>
            <a:r>
              <a:rPr lang="en-US" sz="2200" b="1" dirty="0">
                <a:solidFill>
                  <a:srgbClr val="FF0000"/>
                </a:solidFill>
              </a:rPr>
              <a:t>FSA ELA Reading Retake sessions,</a:t>
            </a:r>
            <a:r>
              <a:rPr lang="en-US" sz="2200" dirty="0">
                <a:solidFill>
                  <a:srgbClr val="FF0000"/>
                </a:solidFill>
              </a:rPr>
              <a:t> any student who has not completed the session by the end of the allotted time may continue working; however, </a:t>
            </a:r>
            <a:r>
              <a:rPr lang="en-US" sz="2200" b="1" dirty="0">
                <a:solidFill>
                  <a:srgbClr val="FF0000"/>
                </a:solidFill>
              </a:rPr>
              <a:t>each session may last no longer than half the length of a typical school day.</a:t>
            </a:r>
          </a:p>
          <a:p>
            <a:pPr lvl="1">
              <a:spcBef>
                <a:spcPts val="300"/>
              </a:spcBef>
              <a:spcAft>
                <a:spcPts val="300"/>
              </a:spcAft>
            </a:pPr>
            <a:r>
              <a:rPr lang="en-US" sz="2200" dirty="0">
                <a:solidFill>
                  <a:srgbClr val="0070C0"/>
                </a:solidFill>
              </a:rPr>
              <a:t>Test administrators must be told what constitutes half a school day.</a:t>
            </a:r>
          </a:p>
          <a:p>
            <a:pPr marL="0" indent="0">
              <a:buNone/>
            </a:pPr>
            <a:endParaRPr lang="en-US" sz="22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15</a:t>
            </a:fld>
            <a:endParaRPr lang="en-US" dirty="0"/>
          </a:p>
        </p:txBody>
      </p:sp>
      <p:sp>
        <p:nvSpPr>
          <p:cNvPr id="8" name="Content Placeholder 2"/>
          <p:cNvSpPr txBox="1">
            <a:spLocks/>
          </p:cNvSpPr>
          <p:nvPr/>
        </p:nvSpPr>
        <p:spPr>
          <a:xfrm>
            <a:off x="304800" y="16764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Session Lengths by Grade Level and Subject</a:t>
            </a:r>
            <a:endParaRPr lang="en-US" sz="2800" dirty="0"/>
          </a:p>
          <a:p>
            <a:pPr marL="0" indent="0">
              <a:buFont typeface="Arial" panose="020B0604020202020204" pitchFamily="34" charset="0"/>
              <a:buNone/>
            </a:pPr>
            <a:endParaRPr lang="en-US" sz="2800" dirty="0"/>
          </a:p>
        </p:txBody>
      </p:sp>
      <p:pic>
        <p:nvPicPr>
          <p:cNvPr id="5" name="Picture 4"/>
          <p:cNvPicPr>
            <a:picLocks noChangeAspect="1"/>
          </p:cNvPicPr>
          <p:nvPr/>
        </p:nvPicPr>
        <p:blipFill rotWithShape="1">
          <a:blip r:embed="rId3"/>
          <a:srcRect l="-1" r="163"/>
          <a:stretch/>
        </p:blipFill>
        <p:spPr>
          <a:xfrm>
            <a:off x="280656" y="3276600"/>
            <a:ext cx="8558543" cy="1295400"/>
          </a:xfrm>
          <a:prstGeom prst="rect">
            <a:avLst/>
          </a:prstGeom>
        </p:spPr>
      </p:pic>
      <p:sp>
        <p:nvSpPr>
          <p:cNvPr id="7" name="TextBox 6"/>
          <p:cNvSpPr txBox="1"/>
          <p:nvPr/>
        </p:nvSpPr>
        <p:spPr>
          <a:xfrm>
            <a:off x="3962400" y="6553200"/>
            <a:ext cx="3048000" cy="338554"/>
          </a:xfrm>
          <a:prstGeom prst="rect">
            <a:avLst/>
          </a:prstGeom>
          <a:noFill/>
        </p:spPr>
        <p:txBody>
          <a:bodyPr wrap="square" rtlCol="0">
            <a:spAutoFit/>
          </a:bodyPr>
          <a:lstStyle/>
          <a:p>
            <a:r>
              <a:rPr lang="en-US" sz="1600" dirty="0"/>
              <a:t>FSA CBT TAM </a:t>
            </a:r>
            <a:r>
              <a:rPr lang="en-US" sz="1600" i="1" dirty="0"/>
              <a:t>i</a:t>
            </a:r>
          </a:p>
        </p:txBody>
      </p:sp>
    </p:spTree>
    <p:extLst>
      <p:ext uri="{BB962C8B-B14F-4D97-AF65-F5344CB8AC3E}">
        <p14:creationId xmlns:p14="http://schemas.microsoft.com/office/powerpoint/2010/main" val="204760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fld id="{60F88D64-766A-45C3-93FE-3E1D3068B07A}" type="slidenum">
              <a:rPr lang="en-US" smtClean="0"/>
              <a:t>16</a:t>
            </a:fld>
            <a:endParaRPr lang="en-US" dirty="0"/>
          </a:p>
        </p:txBody>
      </p:sp>
      <p:sp>
        <p:nvSpPr>
          <p:cNvPr id="5" name="Content Placeholder 2"/>
          <p:cNvSpPr txBox="1">
            <a:spLocks/>
          </p:cNvSpPr>
          <p:nvPr/>
        </p:nvSpPr>
        <p:spPr>
          <a:xfrm>
            <a:off x="311217" y="2221028"/>
            <a:ext cx="8451783" cy="1665172"/>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FSA Mathematics</a:t>
            </a:r>
          </a:p>
          <a:p>
            <a:pPr marL="0" indent="0">
              <a:buFont typeface="Arial" panose="020B0604020202020204" pitchFamily="34" charset="0"/>
              <a:buNone/>
            </a:pPr>
            <a:r>
              <a:rPr lang="en-US" sz="2400" dirty="0"/>
              <a:t>All FSA Mathematics assessments are administered over two days. </a:t>
            </a:r>
          </a:p>
          <a:p>
            <a:pPr marL="0" indent="0">
              <a:buFont typeface="Arial" panose="020B0604020202020204" pitchFamily="34" charset="0"/>
              <a:buNone/>
            </a:pPr>
            <a:r>
              <a:rPr lang="en-US" sz="2400" dirty="0"/>
              <a:t>For Grades 6–8, Session 1 must be administered on Day 1 and Sessions 2 and 3 on Day 2.</a:t>
            </a:r>
          </a:p>
        </p:txBody>
      </p:sp>
      <p:sp>
        <p:nvSpPr>
          <p:cNvPr id="9" name="Content Placeholder 2"/>
          <p:cNvSpPr txBox="1">
            <a:spLocks/>
          </p:cNvSpPr>
          <p:nvPr/>
        </p:nvSpPr>
        <p:spPr>
          <a:xfrm>
            <a:off x="304800" y="16764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Session Lengths by Grade Level and Subject</a:t>
            </a:r>
            <a:endParaRPr lang="en-US" sz="2800" dirty="0"/>
          </a:p>
          <a:p>
            <a:pPr marL="0" indent="0">
              <a:buFont typeface="Arial" panose="020B0604020202020204" pitchFamily="34" charset="0"/>
              <a:buNone/>
            </a:pPr>
            <a:endParaRPr lang="en-US" sz="2800" dirty="0"/>
          </a:p>
        </p:txBody>
      </p:sp>
      <p:pic>
        <p:nvPicPr>
          <p:cNvPr id="6" name="Picture 5"/>
          <p:cNvPicPr>
            <a:picLocks noChangeAspect="1"/>
          </p:cNvPicPr>
          <p:nvPr/>
        </p:nvPicPr>
        <p:blipFill>
          <a:blip r:embed="rId3"/>
          <a:stretch>
            <a:fillRect/>
          </a:stretch>
        </p:blipFill>
        <p:spPr>
          <a:xfrm>
            <a:off x="347662" y="3962400"/>
            <a:ext cx="8582025" cy="990600"/>
          </a:xfrm>
          <a:prstGeom prst="rect">
            <a:avLst/>
          </a:prstGeom>
        </p:spPr>
      </p:pic>
      <p:sp>
        <p:nvSpPr>
          <p:cNvPr id="7" name="TextBox 6"/>
          <p:cNvSpPr txBox="1"/>
          <p:nvPr/>
        </p:nvSpPr>
        <p:spPr>
          <a:xfrm>
            <a:off x="3810000" y="6553200"/>
            <a:ext cx="3200400" cy="338554"/>
          </a:xfrm>
          <a:prstGeom prst="rect">
            <a:avLst/>
          </a:prstGeom>
          <a:noFill/>
        </p:spPr>
        <p:txBody>
          <a:bodyPr wrap="square" rtlCol="0">
            <a:spAutoFit/>
          </a:bodyPr>
          <a:lstStyle/>
          <a:p>
            <a:r>
              <a:rPr lang="en-US" sz="1600" dirty="0"/>
              <a:t>FSA CBT TAM </a:t>
            </a:r>
            <a:r>
              <a:rPr lang="en-US" sz="1600" i="1" dirty="0"/>
              <a:t>i</a:t>
            </a:r>
          </a:p>
        </p:txBody>
      </p:sp>
    </p:spTree>
    <p:extLst>
      <p:ext uri="{BB962C8B-B14F-4D97-AF65-F5344CB8AC3E}">
        <p14:creationId xmlns:p14="http://schemas.microsoft.com/office/powerpoint/2010/main" val="246710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381000"/>
            <a:ext cx="8927432" cy="1096962"/>
          </a:xfrm>
        </p:spPr>
        <p:txBody>
          <a:bodyPr>
            <a:normAutofit/>
          </a:bodyPr>
          <a:lstStyle/>
          <a:p>
            <a:r>
              <a:rPr lang="en-US" dirty="0"/>
              <a:t>Test Administration Schedule</a:t>
            </a:r>
          </a:p>
        </p:txBody>
      </p:sp>
      <p:sp>
        <p:nvSpPr>
          <p:cNvPr id="3" name="Slide Number Placeholder 2"/>
          <p:cNvSpPr>
            <a:spLocks noGrp="1"/>
          </p:cNvSpPr>
          <p:nvPr>
            <p:ph type="sldNum" sz="quarter" idx="12"/>
          </p:nvPr>
        </p:nvSpPr>
        <p:spPr>
          <a:xfrm>
            <a:off x="3108767" y="6357352"/>
            <a:ext cx="2895600" cy="365125"/>
          </a:xfrm>
        </p:spPr>
        <p:txBody>
          <a:bodyPr/>
          <a:lstStyle/>
          <a:p>
            <a:fld id="{60F88D64-766A-45C3-93FE-3E1D3068B07A}" type="slidenum">
              <a:rPr lang="en-US" smtClean="0"/>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1095420"/>
              </p:ext>
            </p:extLst>
          </p:nvPr>
        </p:nvGraphicFramePr>
        <p:xfrm>
          <a:off x="225553" y="1981200"/>
          <a:ext cx="8537447" cy="1910080"/>
        </p:xfrm>
        <a:graphic>
          <a:graphicData uri="http://schemas.openxmlformats.org/drawingml/2006/table">
            <a:tbl>
              <a:tblPr firstRow="1" bandRow="1">
                <a:tableStyleId>{073A0DAA-6AF3-43AB-8588-CEC1D06C72B9}</a:tableStyleId>
              </a:tblPr>
              <a:tblGrid>
                <a:gridCol w="1978689">
                  <a:extLst>
                    <a:ext uri="{9D8B030D-6E8A-4147-A177-3AD203B41FA5}">
                      <a16:colId xmlns:a16="http://schemas.microsoft.com/office/drawing/2014/main" val="20000"/>
                    </a:ext>
                  </a:extLst>
                </a:gridCol>
                <a:gridCol w="2528679">
                  <a:extLst>
                    <a:ext uri="{9D8B030D-6E8A-4147-A177-3AD203B41FA5}">
                      <a16:colId xmlns:a16="http://schemas.microsoft.com/office/drawing/2014/main" val="20001"/>
                    </a:ext>
                  </a:extLst>
                </a:gridCol>
                <a:gridCol w="2133572">
                  <a:extLst>
                    <a:ext uri="{9D8B030D-6E8A-4147-A177-3AD203B41FA5}">
                      <a16:colId xmlns:a16="http://schemas.microsoft.com/office/drawing/2014/main" val="20002"/>
                    </a:ext>
                  </a:extLst>
                </a:gridCol>
                <a:gridCol w="1896507">
                  <a:extLst>
                    <a:ext uri="{9D8B030D-6E8A-4147-A177-3AD203B41FA5}">
                      <a16:colId xmlns:a16="http://schemas.microsoft.com/office/drawing/2014/main" val="20003"/>
                    </a:ext>
                  </a:extLst>
                </a:gridCol>
              </a:tblGrid>
              <a:tr h="635000">
                <a:tc>
                  <a:txBody>
                    <a:bodyPr/>
                    <a:lstStyle/>
                    <a:p>
                      <a:pPr algn="ctr"/>
                      <a:r>
                        <a:rPr lang="en-US" dirty="0"/>
                        <a:t>Students</a:t>
                      </a:r>
                    </a:p>
                  </a:txBody>
                  <a:tcPr anchor="ctr">
                    <a:solidFill>
                      <a:srgbClr val="0070C0"/>
                    </a:solidFill>
                  </a:tcPr>
                </a:tc>
                <a:tc>
                  <a:txBody>
                    <a:bodyPr/>
                    <a:lstStyle/>
                    <a:p>
                      <a:pPr algn="ctr"/>
                      <a:r>
                        <a:rPr lang="en-US" dirty="0"/>
                        <a:t>FSA</a:t>
                      </a:r>
                    </a:p>
                  </a:txBody>
                  <a:tcPr anchor="ctr">
                    <a:solidFill>
                      <a:srgbClr val="0070C0"/>
                    </a:solidFill>
                  </a:tcPr>
                </a:tc>
                <a:tc>
                  <a:txBody>
                    <a:bodyPr/>
                    <a:lstStyle/>
                    <a:p>
                      <a:pPr algn="ctr"/>
                      <a:r>
                        <a:rPr lang="en-US" dirty="0"/>
                        <a:t>CBT</a:t>
                      </a:r>
                    </a:p>
                  </a:txBody>
                  <a:tcPr anchor="ctr">
                    <a:solidFill>
                      <a:srgbClr val="0070C0"/>
                    </a:solidFill>
                  </a:tcPr>
                </a:tc>
                <a:tc>
                  <a:txBody>
                    <a:bodyPr/>
                    <a:lstStyle/>
                    <a:p>
                      <a:pPr algn="ctr"/>
                      <a:r>
                        <a:rPr lang="en-US" dirty="0"/>
                        <a:t>PBT Accommodations</a:t>
                      </a:r>
                    </a:p>
                  </a:txBody>
                  <a:tcPr anchor="ctr">
                    <a:solidFill>
                      <a:srgbClr val="0070C0"/>
                    </a:solidFill>
                  </a:tcPr>
                </a:tc>
                <a:extLst>
                  <a:ext uri="{0D108BD9-81ED-4DB2-BD59-A6C34878D82A}">
                    <a16:rowId xmlns:a16="http://schemas.microsoft.com/office/drawing/2014/main" val="10000"/>
                  </a:ext>
                </a:extLst>
              </a:tr>
              <a:tr h="1270000">
                <a:tc>
                  <a:txBody>
                    <a:bodyPr/>
                    <a:lstStyle/>
                    <a:p>
                      <a:pPr algn="ctr"/>
                      <a:r>
                        <a:rPr lang="en-US" dirty="0"/>
                        <a:t>Enrolled</a:t>
                      </a:r>
                      <a:r>
                        <a:rPr lang="en-US" baseline="0" dirty="0"/>
                        <a:t> Students</a:t>
                      </a:r>
                      <a:endParaRPr lang="en-US" dirty="0"/>
                    </a:p>
                  </a:txBody>
                  <a:tcPr anchor="ctr">
                    <a:solidFill>
                      <a:srgbClr val="99CCFF"/>
                    </a:solidFill>
                  </a:tcPr>
                </a:tc>
                <a:tc>
                  <a:txBody>
                    <a:bodyPr/>
                    <a:lstStyle/>
                    <a:p>
                      <a:pPr algn="ctr"/>
                      <a:r>
                        <a:rPr lang="en-US" dirty="0"/>
                        <a:t>Algebra 1*, Algebra</a:t>
                      </a:r>
                      <a:r>
                        <a:rPr lang="en-US" baseline="0" dirty="0"/>
                        <a:t> 2, Geometry </a:t>
                      </a:r>
                      <a:endParaRPr lang="en-US" dirty="0"/>
                    </a:p>
                  </a:txBody>
                  <a:tcPr anchor="ctr">
                    <a:solidFill>
                      <a:srgbClr val="99CCFF"/>
                    </a:solidFill>
                  </a:tcPr>
                </a:tc>
                <a:tc>
                  <a:txBody>
                    <a:bodyPr/>
                    <a:lstStyle/>
                    <a:p>
                      <a:pPr algn="ctr"/>
                      <a:r>
                        <a:rPr lang="en-US" dirty="0"/>
                        <a:t>April 17 </a:t>
                      </a:r>
                      <a:r>
                        <a:rPr lang="en-US" baseline="0" dirty="0"/>
                        <a:t> - </a:t>
                      </a:r>
                      <a:r>
                        <a:rPr lang="en-US" dirty="0"/>
                        <a:t>May 12</a:t>
                      </a:r>
                    </a:p>
                  </a:txBody>
                  <a:tcPr anchor="ctr">
                    <a:solidFill>
                      <a:srgbClr val="99CCFF"/>
                    </a:solidFill>
                  </a:tcPr>
                </a:tc>
                <a:tc>
                  <a:txBody>
                    <a:bodyPr/>
                    <a:lstStyle/>
                    <a:p>
                      <a:pPr algn="ctr"/>
                      <a:r>
                        <a:rPr lang="en-US" dirty="0"/>
                        <a:t>April 17</a:t>
                      </a:r>
                      <a:r>
                        <a:rPr lang="en-US" baseline="0" dirty="0"/>
                        <a:t>-</a:t>
                      </a:r>
                      <a:r>
                        <a:rPr lang="en-US" dirty="0"/>
                        <a:t>28</a:t>
                      </a:r>
                    </a:p>
                  </a:txBody>
                  <a:tcPr anchor="ctr">
                    <a:solidFill>
                      <a:srgbClr val="99CCFF"/>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365567" y="4038600"/>
            <a:ext cx="8382000" cy="2031325"/>
          </a:xfrm>
          <a:prstGeom prst="rect">
            <a:avLst/>
          </a:prstGeom>
          <a:noFill/>
        </p:spPr>
        <p:txBody>
          <a:bodyPr wrap="square" rtlCol="0">
            <a:spAutoFit/>
          </a:bodyPr>
          <a:lstStyle/>
          <a:p>
            <a:r>
              <a:rPr lang="en-US" dirty="0"/>
              <a:t>*Students taking the assessment for the </a:t>
            </a:r>
            <a:r>
              <a:rPr lang="en-US" dirty="0">
                <a:solidFill>
                  <a:srgbClr val="FF0000"/>
                </a:solidFill>
              </a:rPr>
              <a:t>first time </a:t>
            </a:r>
            <a:r>
              <a:rPr lang="en-US" dirty="0"/>
              <a:t>will participate in the </a:t>
            </a:r>
            <a:r>
              <a:rPr lang="en-US" dirty="0">
                <a:solidFill>
                  <a:srgbClr val="FF0000"/>
                </a:solidFill>
              </a:rPr>
              <a:t>April 17–May 12 EOC administration ,</a:t>
            </a:r>
            <a:r>
              <a:rPr lang="en-US" dirty="0"/>
              <a:t> and students who need to retake the FSA Algebra 1 EOC will participate in the March 27–April 7 Retake administration. </a:t>
            </a:r>
            <a:r>
              <a:rPr lang="en-US" b="1" dirty="0"/>
              <a:t>Students may </a:t>
            </a:r>
            <a:r>
              <a:rPr lang="en-US" b="1" u="sng" dirty="0"/>
              <a:t>NOT</a:t>
            </a:r>
            <a:r>
              <a:rPr lang="en-US" b="1" dirty="0"/>
              <a:t> participate in both administrations.</a:t>
            </a:r>
            <a:r>
              <a:rPr lang="en-US" dirty="0"/>
              <a:t> </a:t>
            </a:r>
          </a:p>
          <a:p>
            <a:endParaRPr lang="en-US" dirty="0"/>
          </a:p>
          <a:p>
            <a:r>
              <a:rPr lang="en-US" dirty="0"/>
              <a:t>Any deviation from this schedule requires written approval from the Florida Department of Education (FLDOE).</a:t>
            </a:r>
          </a:p>
        </p:txBody>
      </p:sp>
      <p:sp>
        <p:nvSpPr>
          <p:cNvPr id="6" name="TextBox 5"/>
          <p:cNvSpPr txBox="1"/>
          <p:nvPr/>
        </p:nvSpPr>
        <p:spPr>
          <a:xfrm>
            <a:off x="4876800" y="6553200"/>
            <a:ext cx="2133600" cy="338554"/>
          </a:xfrm>
          <a:prstGeom prst="rect">
            <a:avLst/>
          </a:prstGeom>
          <a:noFill/>
        </p:spPr>
        <p:txBody>
          <a:bodyPr wrap="square" rtlCol="0">
            <a:spAutoFit/>
          </a:bodyPr>
          <a:lstStyle/>
          <a:p>
            <a:r>
              <a:rPr lang="en-US" sz="1600" dirty="0"/>
              <a:t>FSA CBT TAM </a:t>
            </a:r>
            <a:r>
              <a:rPr lang="en-US" sz="1600" i="1" dirty="0"/>
              <a:t>i</a:t>
            </a:r>
          </a:p>
        </p:txBody>
      </p:sp>
    </p:spTree>
    <p:extLst>
      <p:ext uri="{BB962C8B-B14F-4D97-AF65-F5344CB8AC3E}">
        <p14:creationId xmlns:p14="http://schemas.microsoft.com/office/powerpoint/2010/main" val="202966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p:txBody>
          <a:bodyPr/>
          <a:lstStyle/>
          <a:p>
            <a:fld id="{60F88D64-766A-45C3-93FE-3E1D3068B07A}" type="slidenum">
              <a:rPr lang="en-US" smtClean="0"/>
              <a:t>18</a:t>
            </a:fld>
            <a:endParaRPr lang="en-US" dirty="0"/>
          </a:p>
        </p:txBody>
      </p:sp>
      <p:sp>
        <p:nvSpPr>
          <p:cNvPr id="6" name="Content Placeholder 2"/>
          <p:cNvSpPr txBox="1">
            <a:spLocks/>
          </p:cNvSpPr>
          <p:nvPr/>
        </p:nvSpPr>
        <p:spPr>
          <a:xfrm>
            <a:off x="304800" y="16764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Session Lengths by Subject</a:t>
            </a:r>
            <a:endParaRPr lang="en-US" sz="2800" dirty="0"/>
          </a:p>
          <a:p>
            <a:pPr marL="0" indent="0">
              <a:buFont typeface="Arial" panose="020B0604020202020204" pitchFamily="34" charset="0"/>
              <a:buNone/>
            </a:pPr>
            <a:endParaRPr lang="en-US" sz="2800" dirty="0"/>
          </a:p>
        </p:txBody>
      </p:sp>
      <p:sp>
        <p:nvSpPr>
          <p:cNvPr id="7" name="Content Placeholder 2"/>
          <p:cNvSpPr txBox="1">
            <a:spLocks/>
          </p:cNvSpPr>
          <p:nvPr/>
        </p:nvSpPr>
        <p:spPr>
          <a:xfrm>
            <a:off x="311217" y="2221028"/>
            <a:ext cx="8375583" cy="2274772"/>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FSA EOC Assessments</a:t>
            </a:r>
          </a:p>
          <a:p>
            <a:pPr marL="0" indent="0">
              <a:buFont typeface="Arial" panose="020B0604020202020204" pitchFamily="34" charset="0"/>
              <a:buNone/>
            </a:pPr>
            <a:r>
              <a:rPr lang="en-US" sz="2400" dirty="0"/>
              <a:t>All FSA EOC assessments are administered in two sessions over two days. </a:t>
            </a:r>
          </a:p>
          <a:p>
            <a:pPr marL="0" indent="0">
              <a:buFont typeface="Arial" panose="020B0604020202020204" pitchFamily="34" charset="0"/>
              <a:buNone/>
            </a:pPr>
            <a:r>
              <a:rPr lang="en-US" sz="2400" dirty="0"/>
              <a:t>Any student who has not completed a session by the end of the allotted time may continue working; however, each session may last no longer than half the length of a typical school day.</a:t>
            </a:r>
          </a:p>
        </p:txBody>
      </p:sp>
      <p:pic>
        <p:nvPicPr>
          <p:cNvPr id="3" name="Picture 2"/>
          <p:cNvPicPr>
            <a:picLocks noChangeAspect="1"/>
          </p:cNvPicPr>
          <p:nvPr/>
        </p:nvPicPr>
        <p:blipFill>
          <a:blip r:embed="rId3"/>
          <a:stretch>
            <a:fillRect/>
          </a:stretch>
        </p:blipFill>
        <p:spPr>
          <a:xfrm>
            <a:off x="342900" y="5068406"/>
            <a:ext cx="8591550" cy="876300"/>
          </a:xfrm>
          <a:prstGeom prst="rect">
            <a:avLst/>
          </a:prstGeom>
        </p:spPr>
      </p:pic>
      <p:sp>
        <p:nvSpPr>
          <p:cNvPr id="5" name="Rectangle 4"/>
          <p:cNvSpPr/>
          <p:nvPr/>
        </p:nvSpPr>
        <p:spPr>
          <a:xfrm>
            <a:off x="377892" y="4495800"/>
            <a:ext cx="8556558" cy="400110"/>
          </a:xfrm>
          <a:prstGeom prst="rect">
            <a:avLst/>
          </a:prstGeom>
        </p:spPr>
        <p:txBody>
          <a:bodyPr wrap="square">
            <a:spAutoFit/>
          </a:bodyPr>
          <a:lstStyle/>
          <a:p>
            <a:pPr marL="342900" lvl="1" indent="-342900">
              <a:spcBef>
                <a:spcPts val="300"/>
              </a:spcBef>
              <a:spcAft>
                <a:spcPts val="300"/>
              </a:spcAft>
              <a:buFont typeface="Arial" panose="020B0604020202020204" pitchFamily="34" charset="0"/>
              <a:buChar char="•"/>
            </a:pPr>
            <a:r>
              <a:rPr lang="en-US" sz="2000" dirty="0">
                <a:solidFill>
                  <a:srgbClr val="0070C0"/>
                </a:solidFill>
              </a:rPr>
              <a:t>Test administrators must be told what constitutes half a school day.</a:t>
            </a:r>
          </a:p>
        </p:txBody>
      </p:sp>
      <p:sp>
        <p:nvSpPr>
          <p:cNvPr id="8" name="TextBox 7"/>
          <p:cNvSpPr txBox="1"/>
          <p:nvPr/>
        </p:nvSpPr>
        <p:spPr>
          <a:xfrm>
            <a:off x="3733800" y="6553200"/>
            <a:ext cx="3276600" cy="338554"/>
          </a:xfrm>
          <a:prstGeom prst="rect">
            <a:avLst/>
          </a:prstGeom>
          <a:noFill/>
        </p:spPr>
        <p:txBody>
          <a:bodyPr wrap="square" rtlCol="0">
            <a:spAutoFit/>
          </a:bodyPr>
          <a:lstStyle/>
          <a:p>
            <a:r>
              <a:rPr lang="en-US" sz="1600" dirty="0"/>
              <a:t>FSA CBT TAM </a:t>
            </a:r>
            <a:r>
              <a:rPr lang="en-US" sz="1600" i="1" dirty="0"/>
              <a:t>i</a:t>
            </a:r>
          </a:p>
        </p:txBody>
      </p:sp>
    </p:spTree>
    <p:extLst>
      <p:ext uri="{BB962C8B-B14F-4D97-AF65-F5344CB8AC3E}">
        <p14:creationId xmlns:p14="http://schemas.microsoft.com/office/powerpoint/2010/main" val="199234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381000"/>
            <a:ext cx="8927432" cy="1096962"/>
          </a:xfrm>
        </p:spPr>
        <p:txBody>
          <a:bodyPr>
            <a:normAutofit/>
          </a:bodyPr>
          <a:lstStyle/>
          <a:p>
            <a:r>
              <a:rPr lang="en-US" dirty="0"/>
              <a:t>Test Administration Schedule</a:t>
            </a:r>
          </a:p>
        </p:txBody>
      </p:sp>
      <p:sp>
        <p:nvSpPr>
          <p:cNvPr id="3" name="Slide Number Placeholder 2"/>
          <p:cNvSpPr>
            <a:spLocks noGrp="1"/>
          </p:cNvSpPr>
          <p:nvPr>
            <p:ph type="sldNum" sz="quarter" idx="12"/>
          </p:nvPr>
        </p:nvSpPr>
        <p:spPr>
          <a:xfrm>
            <a:off x="3200400" y="6188075"/>
            <a:ext cx="2895600" cy="365125"/>
          </a:xfrm>
        </p:spPr>
        <p:txBody>
          <a:bodyPr/>
          <a:lstStyle/>
          <a:p>
            <a:fld id="{60F88D64-766A-45C3-93FE-3E1D3068B07A}" type="slidenum">
              <a:rPr lang="en-US" smtClean="0"/>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62360200"/>
              </p:ext>
            </p:extLst>
          </p:nvPr>
        </p:nvGraphicFramePr>
        <p:xfrm>
          <a:off x="225553" y="1981200"/>
          <a:ext cx="8537447" cy="1910080"/>
        </p:xfrm>
        <a:graphic>
          <a:graphicData uri="http://schemas.openxmlformats.org/drawingml/2006/table">
            <a:tbl>
              <a:tblPr firstRow="1" bandRow="1">
                <a:tableStyleId>{073A0DAA-6AF3-43AB-8588-CEC1D06C72B9}</a:tableStyleId>
              </a:tblPr>
              <a:tblGrid>
                <a:gridCol w="1978689">
                  <a:extLst>
                    <a:ext uri="{9D8B030D-6E8A-4147-A177-3AD203B41FA5}">
                      <a16:colId xmlns:a16="http://schemas.microsoft.com/office/drawing/2014/main" val="20000"/>
                    </a:ext>
                  </a:extLst>
                </a:gridCol>
                <a:gridCol w="2528679">
                  <a:extLst>
                    <a:ext uri="{9D8B030D-6E8A-4147-A177-3AD203B41FA5}">
                      <a16:colId xmlns:a16="http://schemas.microsoft.com/office/drawing/2014/main" val="20001"/>
                    </a:ext>
                  </a:extLst>
                </a:gridCol>
                <a:gridCol w="2133572">
                  <a:extLst>
                    <a:ext uri="{9D8B030D-6E8A-4147-A177-3AD203B41FA5}">
                      <a16:colId xmlns:a16="http://schemas.microsoft.com/office/drawing/2014/main" val="20002"/>
                    </a:ext>
                  </a:extLst>
                </a:gridCol>
                <a:gridCol w="1896507">
                  <a:extLst>
                    <a:ext uri="{9D8B030D-6E8A-4147-A177-3AD203B41FA5}">
                      <a16:colId xmlns:a16="http://schemas.microsoft.com/office/drawing/2014/main" val="20003"/>
                    </a:ext>
                  </a:extLst>
                </a:gridCol>
              </a:tblGrid>
              <a:tr h="635000">
                <a:tc>
                  <a:txBody>
                    <a:bodyPr/>
                    <a:lstStyle/>
                    <a:p>
                      <a:pPr algn="ctr"/>
                      <a:r>
                        <a:rPr lang="en-US" dirty="0"/>
                        <a:t>Students</a:t>
                      </a:r>
                    </a:p>
                  </a:txBody>
                  <a:tcPr anchor="ctr">
                    <a:solidFill>
                      <a:srgbClr val="0070C0"/>
                    </a:solidFill>
                  </a:tcPr>
                </a:tc>
                <a:tc>
                  <a:txBody>
                    <a:bodyPr/>
                    <a:lstStyle/>
                    <a:p>
                      <a:pPr algn="ctr"/>
                      <a:r>
                        <a:rPr lang="en-US" dirty="0"/>
                        <a:t>NGSSS</a:t>
                      </a:r>
                    </a:p>
                  </a:txBody>
                  <a:tcPr anchor="ctr">
                    <a:solidFill>
                      <a:srgbClr val="0070C0"/>
                    </a:solidFill>
                  </a:tcPr>
                </a:tc>
                <a:tc>
                  <a:txBody>
                    <a:bodyPr/>
                    <a:lstStyle/>
                    <a:p>
                      <a:pPr algn="ctr"/>
                      <a:r>
                        <a:rPr lang="en-US" dirty="0"/>
                        <a:t>CBT</a:t>
                      </a:r>
                    </a:p>
                  </a:txBody>
                  <a:tcPr anchor="ctr">
                    <a:solidFill>
                      <a:srgbClr val="0070C0"/>
                    </a:solidFill>
                  </a:tcPr>
                </a:tc>
                <a:tc>
                  <a:txBody>
                    <a:bodyPr/>
                    <a:lstStyle/>
                    <a:p>
                      <a:pPr algn="ctr"/>
                      <a:r>
                        <a:rPr lang="en-US" dirty="0"/>
                        <a:t>PBT Accommodations</a:t>
                      </a:r>
                    </a:p>
                  </a:txBody>
                  <a:tcPr anchor="ctr">
                    <a:solidFill>
                      <a:srgbClr val="0070C0"/>
                    </a:solidFill>
                  </a:tcPr>
                </a:tc>
                <a:extLst>
                  <a:ext uri="{0D108BD9-81ED-4DB2-BD59-A6C34878D82A}">
                    <a16:rowId xmlns:a16="http://schemas.microsoft.com/office/drawing/2014/main" val="10000"/>
                  </a:ext>
                </a:extLst>
              </a:tr>
              <a:tr h="1270000">
                <a:tc>
                  <a:txBody>
                    <a:bodyPr/>
                    <a:lstStyle/>
                    <a:p>
                      <a:pPr algn="ctr"/>
                      <a:r>
                        <a:rPr lang="en-US" dirty="0"/>
                        <a:t>Enrolled</a:t>
                      </a:r>
                      <a:r>
                        <a:rPr lang="en-US" baseline="0" dirty="0"/>
                        <a:t> Students</a:t>
                      </a:r>
                      <a:endParaRPr lang="en-US" dirty="0"/>
                    </a:p>
                  </a:txBody>
                  <a:tcPr anchor="ctr">
                    <a:solidFill>
                      <a:srgbClr val="99CCFF"/>
                    </a:solidFill>
                  </a:tcPr>
                </a:tc>
                <a:tc>
                  <a:txBody>
                    <a:bodyPr/>
                    <a:lstStyle/>
                    <a:p>
                      <a:pPr algn="ctr"/>
                      <a:r>
                        <a:rPr lang="en-US" dirty="0"/>
                        <a:t>Biology 1, Civics, and US History </a:t>
                      </a:r>
                    </a:p>
                  </a:txBody>
                  <a:tcPr anchor="ctr">
                    <a:solidFill>
                      <a:srgbClr val="99CCFF"/>
                    </a:solidFill>
                  </a:tcPr>
                </a:tc>
                <a:tc>
                  <a:txBody>
                    <a:bodyPr/>
                    <a:lstStyle/>
                    <a:p>
                      <a:pPr algn="ctr"/>
                      <a:r>
                        <a:rPr lang="en-US" dirty="0"/>
                        <a:t>April 17 </a:t>
                      </a:r>
                      <a:r>
                        <a:rPr lang="en-US" baseline="0" dirty="0"/>
                        <a:t> - </a:t>
                      </a:r>
                      <a:r>
                        <a:rPr lang="en-US" dirty="0"/>
                        <a:t>May 19</a:t>
                      </a:r>
                    </a:p>
                  </a:txBody>
                  <a:tcPr anchor="ctr">
                    <a:solidFill>
                      <a:srgbClr val="99CCFF"/>
                    </a:solidFill>
                  </a:tcPr>
                </a:tc>
                <a:tc>
                  <a:txBody>
                    <a:bodyPr/>
                    <a:lstStyle/>
                    <a:p>
                      <a:pPr algn="ctr"/>
                      <a:r>
                        <a:rPr lang="en-US" dirty="0"/>
                        <a:t>April 17 – May 5</a:t>
                      </a:r>
                    </a:p>
                  </a:txBody>
                  <a:tcPr anchor="ctr">
                    <a:solidFill>
                      <a:srgbClr val="99CCFF"/>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365567" y="4038600"/>
            <a:ext cx="8382000" cy="984885"/>
          </a:xfrm>
          <a:prstGeom prst="rect">
            <a:avLst/>
          </a:prstGeom>
          <a:noFill/>
        </p:spPr>
        <p:txBody>
          <a:bodyPr wrap="square" rtlCol="0">
            <a:spAutoFit/>
          </a:bodyPr>
          <a:lstStyle/>
          <a:p>
            <a:endParaRPr lang="en-US" dirty="0"/>
          </a:p>
          <a:p>
            <a:r>
              <a:rPr lang="en-US" sz="2000" dirty="0"/>
              <a:t>Any deviation from this schedule requires written approval from the Florida Department of Education (FLDOE).</a:t>
            </a:r>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NGSSS CBT TAM-back of cover page</a:t>
            </a:r>
          </a:p>
        </p:txBody>
      </p:sp>
    </p:spTree>
    <p:extLst>
      <p:ext uri="{BB962C8B-B14F-4D97-AF65-F5344CB8AC3E}">
        <p14:creationId xmlns:p14="http://schemas.microsoft.com/office/powerpoint/2010/main" val="390411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sz="2200" dirty="0"/>
              <a:t>Overview</a:t>
            </a:r>
          </a:p>
          <a:p>
            <a:r>
              <a:rPr lang="en-US" sz="2200" dirty="0"/>
              <a:t>Test Administration Schedules and Session Lengths 	</a:t>
            </a:r>
          </a:p>
          <a:p>
            <a:r>
              <a:rPr lang="en-US" sz="2200" dirty="0"/>
              <a:t>FSA/Pearson Terms</a:t>
            </a:r>
          </a:p>
          <a:p>
            <a:r>
              <a:rPr lang="en-US" sz="2200" dirty="0"/>
              <a:t>Students to Be Tested</a:t>
            </a:r>
          </a:p>
          <a:p>
            <a:r>
              <a:rPr lang="en-US" sz="2200" dirty="0"/>
              <a:t>Accommodations</a:t>
            </a:r>
          </a:p>
          <a:p>
            <a:r>
              <a:rPr lang="en-US" sz="2200" dirty="0"/>
              <a:t>Test Materials and Computer Preparations</a:t>
            </a:r>
          </a:p>
          <a:p>
            <a:r>
              <a:rPr lang="en-US" sz="2200" dirty="0"/>
              <a:t>Test Security Policies and Procedures </a:t>
            </a:r>
          </a:p>
          <a:p>
            <a:r>
              <a:rPr lang="en-US" sz="2200" dirty="0"/>
              <a:t>Testing Irregularities and Test Invalidations Policies and Procedures</a:t>
            </a:r>
          </a:p>
          <a:p>
            <a:r>
              <a:rPr lang="en-US" sz="2200" dirty="0"/>
              <a:t>School Assessment Coordinator Before, During, and After Testing</a:t>
            </a:r>
          </a:p>
          <a:p>
            <a:r>
              <a:rPr lang="en-US" sz="2200" dirty="0"/>
              <a:t>Return Schedules </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2</a:t>
            </a:fld>
            <a:endParaRPr lang="en-US" dirty="0"/>
          </a:p>
        </p:txBody>
      </p:sp>
    </p:spTree>
    <p:extLst>
      <p:ext uri="{BB962C8B-B14F-4D97-AF65-F5344CB8AC3E}">
        <p14:creationId xmlns:p14="http://schemas.microsoft.com/office/powerpoint/2010/main" val="2289167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Administration Schedule</a:t>
            </a:r>
          </a:p>
        </p:txBody>
      </p:sp>
      <p:sp>
        <p:nvSpPr>
          <p:cNvPr id="3" name="Content Placeholder 2"/>
          <p:cNvSpPr>
            <a:spLocks noGrp="1"/>
          </p:cNvSpPr>
          <p:nvPr>
            <p:ph idx="1"/>
          </p:nvPr>
        </p:nvSpPr>
        <p:spPr>
          <a:xfrm>
            <a:off x="228600" y="2743200"/>
            <a:ext cx="8686800" cy="3276600"/>
          </a:xfrm>
        </p:spPr>
        <p:txBody>
          <a:bodyPr/>
          <a:lstStyle/>
          <a:p>
            <a:pPr>
              <a:spcBef>
                <a:spcPts val="600"/>
              </a:spcBef>
              <a:spcAft>
                <a:spcPts val="600"/>
              </a:spcAft>
            </a:pPr>
            <a:r>
              <a:rPr lang="en-US" sz="2400" dirty="0"/>
              <a:t>Each </a:t>
            </a:r>
            <a:r>
              <a:rPr lang="en-US" sz="2400" b="1" dirty="0"/>
              <a:t>NGSSS</a:t>
            </a:r>
            <a:r>
              <a:rPr lang="en-US" sz="2400" dirty="0"/>
              <a:t> </a:t>
            </a:r>
            <a:r>
              <a:rPr lang="en-US" sz="2400" b="1" dirty="0"/>
              <a:t>EOC assessment </a:t>
            </a:r>
            <a:r>
              <a:rPr lang="en-US" sz="2400" dirty="0"/>
              <a:t>will be administered in </a:t>
            </a:r>
            <a:r>
              <a:rPr lang="en-US" sz="2400" b="1" dirty="0"/>
              <a:t>one 160-minute session</a:t>
            </a:r>
            <a:r>
              <a:rPr lang="en-US" sz="2400" dirty="0"/>
              <a:t> with a scheduled 10-minute break after 80 minutes. </a:t>
            </a:r>
          </a:p>
          <a:p>
            <a:pPr>
              <a:spcBef>
                <a:spcPts val="600"/>
              </a:spcBef>
              <a:spcAft>
                <a:spcPts val="600"/>
              </a:spcAft>
            </a:pPr>
            <a:r>
              <a:rPr lang="en-US" sz="2400" dirty="0"/>
              <a:t>Any student who has not completed the test by the end of the allotted time may continue working; however, testing must be completed within one school day. </a:t>
            </a:r>
          </a:p>
          <a:p>
            <a:pPr>
              <a:spcBef>
                <a:spcPts val="600"/>
              </a:spcBef>
              <a:spcAft>
                <a:spcPts val="600"/>
              </a:spcAft>
            </a:pPr>
            <a:r>
              <a:rPr lang="en-US" sz="2400" dirty="0"/>
              <a:t>After the first 80 minutes, students may be dismissed from the testing room as they complete testing; however, no special incentives should be given to students to encourage them to finish early.</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20</a:t>
            </a:fld>
            <a:endParaRPr lang="en-US" dirty="0"/>
          </a:p>
        </p:txBody>
      </p:sp>
      <p:sp>
        <p:nvSpPr>
          <p:cNvPr id="5" name="Rectangle 4"/>
          <p:cNvSpPr/>
          <p:nvPr/>
        </p:nvSpPr>
        <p:spPr>
          <a:xfrm>
            <a:off x="304800" y="1676400"/>
            <a:ext cx="5410200" cy="523220"/>
          </a:xfrm>
          <a:prstGeom prst="rect">
            <a:avLst/>
          </a:prstGeom>
        </p:spPr>
        <p:txBody>
          <a:bodyPr wrap="square">
            <a:spAutoFit/>
          </a:bodyPr>
          <a:lstStyle/>
          <a:p>
            <a:r>
              <a:rPr lang="en-US" sz="2800" b="1" dirty="0"/>
              <a:t>Session Lengths by Subject</a:t>
            </a:r>
            <a:endParaRPr lang="en-US" sz="2800" dirty="0"/>
          </a:p>
        </p:txBody>
      </p:sp>
      <p:sp>
        <p:nvSpPr>
          <p:cNvPr id="9" name="Rectangle 8"/>
          <p:cNvSpPr/>
          <p:nvPr/>
        </p:nvSpPr>
        <p:spPr>
          <a:xfrm>
            <a:off x="326985" y="2125884"/>
            <a:ext cx="3825214" cy="523220"/>
          </a:xfrm>
          <a:prstGeom prst="rect">
            <a:avLst/>
          </a:prstGeom>
        </p:spPr>
        <p:txBody>
          <a:bodyPr wrap="none">
            <a:spAutoFit/>
          </a:bodyPr>
          <a:lstStyle/>
          <a:p>
            <a:r>
              <a:rPr lang="en-US" sz="2800" b="1" dirty="0"/>
              <a:t>NGSSS EOC Assessments</a:t>
            </a:r>
          </a:p>
        </p:txBody>
      </p:sp>
      <p:sp>
        <p:nvSpPr>
          <p:cNvPr id="7" name="TextBox 6"/>
          <p:cNvSpPr txBox="1"/>
          <p:nvPr/>
        </p:nvSpPr>
        <p:spPr>
          <a:xfrm>
            <a:off x="2590800" y="6553200"/>
            <a:ext cx="4419600" cy="338554"/>
          </a:xfrm>
          <a:prstGeom prst="rect">
            <a:avLst/>
          </a:prstGeom>
          <a:noFill/>
        </p:spPr>
        <p:txBody>
          <a:bodyPr wrap="square" rtlCol="0">
            <a:spAutoFit/>
          </a:bodyPr>
          <a:lstStyle/>
          <a:p>
            <a:r>
              <a:rPr lang="en-US" sz="1600" dirty="0"/>
              <a:t>NGSSS CBT TAM 1</a:t>
            </a:r>
          </a:p>
        </p:txBody>
      </p:sp>
    </p:spTree>
    <p:extLst>
      <p:ext uri="{BB962C8B-B14F-4D97-AF65-F5344CB8AC3E}">
        <p14:creationId xmlns:p14="http://schemas.microsoft.com/office/powerpoint/2010/main" val="169774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Glossary of Terms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500" b="1" dirty="0"/>
              <a:t>American Institutes for Research (AIR)</a:t>
            </a:r>
            <a:r>
              <a:rPr lang="en-US" sz="2500" dirty="0"/>
              <a:t>: AIR is the assessment vendor for FSA assessments.</a:t>
            </a:r>
          </a:p>
          <a:p>
            <a:pPr>
              <a:lnSpc>
                <a:spcPct val="80000"/>
              </a:lnSpc>
              <a:spcBef>
                <a:spcPts val="600"/>
              </a:spcBef>
              <a:spcAft>
                <a:spcPts val="600"/>
              </a:spcAft>
            </a:pPr>
            <a:r>
              <a:rPr lang="en-US" sz="2500" b="1" dirty="0"/>
              <a:t>Data Recognition Corporation (DRC)</a:t>
            </a:r>
            <a:r>
              <a:rPr lang="en-US" sz="2500" dirty="0"/>
              <a:t>: DRC is the vendor responsible for processes associated with paper-based FSA materials, including printing, shipping, receiving, and scanning.</a:t>
            </a:r>
          </a:p>
          <a:p>
            <a:r>
              <a:rPr lang="en-US" sz="2500" b="1" dirty="0"/>
              <a:t>FSA Portal</a:t>
            </a:r>
            <a:r>
              <a:rPr lang="en-US" sz="2500" dirty="0"/>
              <a:t>: Resources and information for district and school personnel are located on the FSA Portal, which is accessed at </a:t>
            </a:r>
            <a:r>
              <a:rPr lang="en-US" sz="2500" b="1" dirty="0">
                <a:hlinkClick r:id="rId3"/>
              </a:rPr>
              <a:t>www.FSAssessments.org</a:t>
            </a:r>
            <a:r>
              <a:rPr lang="en-US" sz="2500" b="1" dirty="0"/>
              <a:t>. </a:t>
            </a:r>
            <a:r>
              <a:rPr lang="en-US" sz="2500" dirty="0"/>
              <a:t> The portal includes links to TDS, TIDE, and the FSA Reporting System.</a:t>
            </a:r>
          </a:p>
          <a:p>
            <a:r>
              <a:rPr lang="en-US" sz="2500" b="1" dirty="0"/>
              <a:t>FSA Reporting System</a:t>
            </a:r>
            <a:r>
              <a:rPr lang="en-US" sz="2500" dirty="0"/>
              <a:t>: The FSA Reporting System will deliver state, district, and school score results and is located on the FSA Portal.</a:t>
            </a:r>
            <a:endParaRPr lang="en-US" sz="25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21</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a:t>
            </a:r>
            <a:r>
              <a:rPr lang="en-US" sz="1600" i="1" dirty="0"/>
              <a:t>ix</a:t>
            </a:r>
          </a:p>
        </p:txBody>
      </p:sp>
    </p:spTree>
    <p:extLst>
      <p:ext uri="{BB962C8B-B14F-4D97-AF65-F5344CB8AC3E}">
        <p14:creationId xmlns:p14="http://schemas.microsoft.com/office/powerpoint/2010/main" val="55824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Glossary of Terms</a:t>
            </a:r>
          </a:p>
        </p:txBody>
      </p:sp>
      <p:sp>
        <p:nvSpPr>
          <p:cNvPr id="3" name="Content Placeholder 2"/>
          <p:cNvSpPr>
            <a:spLocks noGrp="1"/>
          </p:cNvSpPr>
          <p:nvPr>
            <p:ph idx="1"/>
          </p:nvPr>
        </p:nvSpPr>
        <p:spPr>
          <a:xfrm>
            <a:off x="203454" y="1645299"/>
            <a:ext cx="8737092" cy="4648199"/>
          </a:xfrm>
        </p:spPr>
        <p:txBody>
          <a:bodyPr>
            <a:noAutofit/>
          </a:bodyPr>
          <a:lstStyle/>
          <a:p>
            <a:pPr>
              <a:spcBef>
                <a:spcPts val="300"/>
              </a:spcBef>
              <a:spcAft>
                <a:spcPts val="300"/>
              </a:spcAft>
            </a:pPr>
            <a:r>
              <a:rPr lang="en-US" sz="2200" b="1" dirty="0"/>
              <a:t>On-Demand PreID Labels</a:t>
            </a:r>
            <a:r>
              <a:rPr lang="en-US" sz="2200" dirty="0"/>
              <a:t>:</a:t>
            </a:r>
            <a:r>
              <a:rPr lang="en-US" sz="2200" b="1" dirty="0"/>
              <a:t> </a:t>
            </a:r>
            <a:r>
              <a:rPr lang="en-US" sz="2200" dirty="0"/>
              <a:t>On-Demand PreID Labels may be printed locally for any students who were not included in the original PreID upload. Schools will receive blank labels for printing On-Demand PreID Labels.</a:t>
            </a:r>
          </a:p>
          <a:p>
            <a:pPr>
              <a:spcBef>
                <a:spcPts val="300"/>
              </a:spcBef>
              <a:spcAft>
                <a:spcPts val="300"/>
              </a:spcAft>
            </a:pPr>
            <a:r>
              <a:rPr lang="en-US" sz="2200" b="1" dirty="0"/>
              <a:t>Secure Browser</a:t>
            </a:r>
            <a:r>
              <a:rPr lang="en-US" sz="2200" dirty="0"/>
              <a:t>:</a:t>
            </a:r>
            <a:r>
              <a:rPr lang="en-US" sz="2200" b="1" dirty="0"/>
              <a:t> </a:t>
            </a:r>
            <a:r>
              <a:rPr lang="en-US" sz="2200" dirty="0"/>
              <a:t>The secure browser allows students to access the computer-based FSA assessments. This software must be installed on all computers or devices that will be used for student testing. </a:t>
            </a:r>
          </a:p>
          <a:p>
            <a:pPr>
              <a:spcBef>
                <a:spcPts val="300"/>
              </a:spcBef>
              <a:spcAft>
                <a:spcPts val="300"/>
              </a:spcAft>
            </a:pPr>
            <a:r>
              <a:rPr lang="en-US" sz="2200" b="1" dirty="0"/>
              <a:t>Session ID</a:t>
            </a:r>
            <a:r>
              <a:rPr lang="en-US" sz="2200" dirty="0"/>
              <a:t>:</a:t>
            </a:r>
            <a:r>
              <a:rPr lang="en-US" sz="2200" b="1" dirty="0"/>
              <a:t> </a:t>
            </a:r>
            <a:r>
              <a:rPr lang="en-US" sz="2200" dirty="0"/>
              <a:t>Session IDs are unique codes generated by the Test Administrator (TA) Interface. In addition to their first names and usernames, students use the Session ID to log in to computer-based FSA assessments. </a:t>
            </a:r>
          </a:p>
          <a:p>
            <a:pPr>
              <a:spcBef>
                <a:spcPts val="300"/>
              </a:spcBef>
              <a:spcAft>
                <a:spcPts val="300"/>
              </a:spcAft>
            </a:pPr>
            <a:r>
              <a:rPr lang="en-US" sz="2200" b="1" dirty="0"/>
              <a:t>Student Interface</a:t>
            </a:r>
            <a:r>
              <a:rPr lang="en-US" sz="2200" dirty="0"/>
              <a:t>: Students use the Student Interface via the secure browser to log in to and take computer-based FSA assessments.</a:t>
            </a:r>
          </a:p>
          <a:p>
            <a:pPr>
              <a:spcBef>
                <a:spcPts val="300"/>
              </a:spcBef>
              <a:spcAft>
                <a:spcPts val="300"/>
              </a:spcAft>
            </a:pPr>
            <a:r>
              <a:rPr lang="en-US" sz="2200" b="1" dirty="0"/>
              <a:t>Test Administrator Interface</a:t>
            </a:r>
            <a:r>
              <a:rPr lang="en-US" sz="2200" dirty="0"/>
              <a:t>: Test administrators use the Test Administrator (TA) Interface to create and monitor test sessions for all computer-based FSA assessments.</a:t>
            </a:r>
            <a:endParaRPr lang="en-US" sz="2200" b="1" dirty="0"/>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22</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ix</a:t>
            </a:r>
          </a:p>
        </p:txBody>
      </p:sp>
    </p:spTree>
    <p:extLst>
      <p:ext uri="{BB962C8B-B14F-4D97-AF65-F5344CB8AC3E}">
        <p14:creationId xmlns:p14="http://schemas.microsoft.com/office/powerpoint/2010/main" val="382383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Glossary of Terms</a:t>
            </a:r>
          </a:p>
        </p:txBody>
      </p:sp>
      <p:sp>
        <p:nvSpPr>
          <p:cNvPr id="3" name="Content Placeholder 2"/>
          <p:cNvSpPr>
            <a:spLocks noGrp="1"/>
          </p:cNvSpPr>
          <p:nvPr>
            <p:ph idx="1"/>
          </p:nvPr>
        </p:nvSpPr>
        <p:spPr>
          <a:xfrm>
            <a:off x="228600" y="1752600"/>
            <a:ext cx="8458200" cy="4419600"/>
          </a:xfrm>
        </p:spPr>
        <p:txBody>
          <a:bodyPr>
            <a:noAutofit/>
          </a:bodyPr>
          <a:lstStyle/>
          <a:p>
            <a:r>
              <a:rPr lang="en-US" sz="2400" b="1" dirty="0"/>
              <a:t>Test Delivery System (TDS)</a:t>
            </a:r>
            <a:r>
              <a:rPr lang="en-US" sz="2400" dirty="0"/>
              <a:t>:</a:t>
            </a:r>
            <a:r>
              <a:rPr lang="en-US" sz="2400" b="1" dirty="0"/>
              <a:t> </a:t>
            </a:r>
            <a:r>
              <a:rPr lang="en-US" sz="2400" dirty="0"/>
              <a:t>All computer-based FSA assessments are administered via TDS, which includes the TA Interface and the Student Interface.</a:t>
            </a:r>
          </a:p>
          <a:p>
            <a:r>
              <a:rPr lang="en-US" sz="2400" b="1" dirty="0"/>
              <a:t>Test Information Distribution Engine</a:t>
            </a:r>
            <a:r>
              <a:rPr lang="en-US" sz="2400" dirty="0"/>
              <a:t>: TIDE is the enrollment and user management system for FSA assessments. Student enrollment and test eligibility information is managed in TIDE. All school personnel involved in the administration of FSA assessments must have TIDE user accounts.</a:t>
            </a:r>
          </a:p>
        </p:txBody>
      </p:sp>
      <p:sp>
        <p:nvSpPr>
          <p:cNvPr id="4" name="Slide Number Placeholder 3"/>
          <p:cNvSpPr>
            <a:spLocks noGrp="1"/>
          </p:cNvSpPr>
          <p:nvPr>
            <p:ph type="sldNum" sz="quarter" idx="12"/>
          </p:nvPr>
        </p:nvSpPr>
        <p:spPr/>
        <p:txBody>
          <a:bodyPr/>
          <a:lstStyle/>
          <a:p>
            <a:fld id="{60F88D64-766A-45C3-93FE-3E1D3068B07A}" type="slidenum">
              <a:rPr lang="en-US" smtClean="0"/>
              <a:t>23</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a:t>
            </a:r>
            <a:r>
              <a:rPr lang="en-US" sz="1600" i="1" dirty="0"/>
              <a:t>ix</a:t>
            </a:r>
          </a:p>
        </p:txBody>
      </p:sp>
    </p:spTree>
    <p:extLst>
      <p:ext uri="{BB962C8B-B14F-4D97-AF65-F5344CB8AC3E}">
        <p14:creationId xmlns:p14="http://schemas.microsoft.com/office/powerpoint/2010/main" val="631294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228600" y="252646"/>
            <a:ext cx="8661904" cy="1257300"/>
          </a:xfrm>
        </p:spPr>
        <p:txBody>
          <a:bodyPr/>
          <a:lstStyle/>
          <a:p>
            <a:pPr eaLnBrk="1" hangingPunct="1"/>
            <a:r>
              <a:rPr lang="en-US" dirty="0">
                <a:solidFill>
                  <a:schemeClr val="bg1"/>
                </a:solidFill>
              </a:rPr>
              <a:t>Pearson Glossary of Terms</a:t>
            </a:r>
          </a:p>
        </p:txBody>
      </p:sp>
      <p:sp>
        <p:nvSpPr>
          <p:cNvPr id="32771" name="Rectangle 3"/>
          <p:cNvSpPr>
            <a:spLocks noGrp="1" noChangeArrowheads="1"/>
          </p:cNvSpPr>
          <p:nvPr>
            <p:ph idx="1"/>
          </p:nvPr>
        </p:nvSpPr>
        <p:spPr>
          <a:xfrm>
            <a:off x="228600" y="1676400"/>
            <a:ext cx="8661904" cy="4876799"/>
          </a:xfrm>
        </p:spPr>
        <p:txBody>
          <a:bodyPr/>
          <a:lstStyle/>
          <a:p>
            <a:pPr eaLnBrk="1" hangingPunct="1">
              <a:lnSpc>
                <a:spcPct val="90000"/>
              </a:lnSpc>
              <a:spcBef>
                <a:spcPts val="300"/>
              </a:spcBef>
              <a:spcAft>
                <a:spcPts val="300"/>
              </a:spcAft>
            </a:pPr>
            <a:r>
              <a:rPr lang="en-US" sz="2000" b="1" dirty="0">
                <a:cs typeface="Tahoma" pitchFamily="34" charset="0"/>
              </a:rPr>
              <a:t>PearsonAccess</a:t>
            </a:r>
            <a:r>
              <a:rPr lang="en-US" sz="2000" dirty="0">
                <a:cs typeface="Tahoma" pitchFamily="34" charset="0"/>
              </a:rPr>
              <a:t> (</a:t>
            </a:r>
            <a:r>
              <a:rPr lang="en-US" sz="2000" dirty="0">
                <a:cs typeface="Tahoma" pitchFamily="34" charset="0"/>
                <a:hlinkClick r:id="rId3"/>
              </a:rPr>
              <a:t>www.fl.pearsonaccessnext.com</a:t>
            </a:r>
            <a:r>
              <a:rPr lang="en-US" sz="2000" dirty="0">
                <a:cs typeface="Tahoma" pitchFamily="34" charset="0"/>
              </a:rPr>
              <a:t>) is a website used for almost all test preparation, setup, administration, and reporting tasks for all FCAT 2.0/EOC computer-based testing. Managing secure information in PearsonAccess requires username and password setup.</a:t>
            </a:r>
          </a:p>
          <a:p>
            <a:pPr eaLnBrk="1" hangingPunct="1">
              <a:lnSpc>
                <a:spcPct val="90000"/>
              </a:lnSpc>
              <a:spcBef>
                <a:spcPts val="300"/>
              </a:spcBef>
              <a:spcAft>
                <a:spcPts val="300"/>
              </a:spcAft>
            </a:pPr>
            <a:r>
              <a:rPr lang="en-US" sz="2000" b="1" dirty="0">
                <a:cs typeface="Tahoma" pitchFamily="34" charset="0"/>
              </a:rPr>
              <a:t>PearsonAccess Training Center</a:t>
            </a:r>
            <a:r>
              <a:rPr lang="en-US" sz="2000" dirty="0">
                <a:cs typeface="Tahoma" pitchFamily="34" charset="0"/>
              </a:rPr>
              <a:t> provides an opportunity to practice PearsonAccess tasks and is the means of managing the Infrastructure Trial in preparation for testing. The Training Center requires username and password setup. It can be accessed at </a:t>
            </a:r>
            <a:r>
              <a:rPr lang="en-US" sz="2000" dirty="0">
                <a:cs typeface="Tahoma" pitchFamily="34" charset="0"/>
                <a:hlinkClick r:id="rId4"/>
              </a:rPr>
              <a:t>www.trng-fl.pearsonaccessnext.com</a:t>
            </a:r>
            <a:r>
              <a:rPr lang="en-US" sz="2000" dirty="0">
                <a:cs typeface="Tahoma" pitchFamily="34" charset="0"/>
              </a:rPr>
              <a:t>.</a:t>
            </a:r>
          </a:p>
          <a:p>
            <a:pPr>
              <a:lnSpc>
                <a:spcPct val="90000"/>
              </a:lnSpc>
              <a:spcBef>
                <a:spcPts val="300"/>
              </a:spcBef>
              <a:spcAft>
                <a:spcPts val="300"/>
              </a:spcAft>
            </a:pPr>
            <a:r>
              <a:rPr lang="en-US" sz="2000" b="1" dirty="0">
                <a:cs typeface="Tahoma" pitchFamily="34" charset="0"/>
              </a:rPr>
              <a:t>Proctor Caching</a:t>
            </a:r>
            <a:r>
              <a:rPr lang="en-US" sz="2000" dirty="0">
                <a:cs typeface="Tahoma" pitchFamily="34" charset="0"/>
              </a:rPr>
              <a:t> is the process of loading test content locally on a computer for all FCAT 2.0/EOC computer-based testing at the school or district level. It does not require a separate caching server and can run on any workstation on the network that meets the specified requirements. </a:t>
            </a:r>
          </a:p>
          <a:p>
            <a:pPr>
              <a:lnSpc>
                <a:spcPct val="90000"/>
              </a:lnSpc>
              <a:spcBef>
                <a:spcPts val="300"/>
              </a:spcBef>
              <a:spcAft>
                <a:spcPts val="300"/>
              </a:spcAft>
            </a:pPr>
            <a:r>
              <a:rPr lang="en-US" sz="2000" b="1" dirty="0">
                <a:cs typeface="Tahoma" pitchFamily="34" charset="0"/>
              </a:rPr>
              <a:t>Section</a:t>
            </a:r>
            <a:r>
              <a:rPr lang="en-US" sz="2000" dirty="0">
                <a:cs typeface="Tahoma" pitchFamily="34" charset="0"/>
              </a:rPr>
              <a:t> is the term used in TestNav to identify separate portions of a test. The FCAT 2.0 Reading Retake has three sections including the seal code.</a:t>
            </a:r>
          </a:p>
          <a:p>
            <a:pPr>
              <a:lnSpc>
                <a:spcPct val="90000"/>
              </a:lnSpc>
            </a:pPr>
            <a:r>
              <a:rPr lang="en-US" sz="2000" b="1" dirty="0">
                <a:cs typeface="Tahoma" pitchFamily="34" charset="0"/>
              </a:rPr>
              <a:t>TestNav 8 (TestNav) </a:t>
            </a:r>
            <a:r>
              <a:rPr lang="en-US" sz="2000" dirty="0">
                <a:cs typeface="Tahoma" pitchFamily="34" charset="0"/>
              </a:rPr>
              <a:t>is the platform that Florida uses for FCAT 2.0 and NGSSS EOC computer-based statewide assessments.</a:t>
            </a:r>
          </a:p>
          <a:p>
            <a:pPr>
              <a:lnSpc>
                <a:spcPct val="90000"/>
              </a:lnSpc>
            </a:pPr>
            <a:endParaRPr lang="en-US" sz="2000" dirty="0">
              <a:cs typeface="Tahoma" pitchFamily="34" charset="0"/>
            </a:endParaRPr>
          </a:p>
        </p:txBody>
      </p:sp>
      <p:sp>
        <p:nvSpPr>
          <p:cNvPr id="36868" name="Slide Number Placeholder 7"/>
          <p:cNvSpPr>
            <a:spLocks noGrp="1"/>
          </p:cNvSpPr>
          <p:nvPr>
            <p:ph type="sldNum" sz="quarter" idx="12"/>
          </p:nvPr>
        </p:nvSpPr>
        <p:spPr/>
        <p:txBody>
          <a:bodyPr/>
          <a:lstStyle/>
          <a:p>
            <a:pPr>
              <a:defRPr/>
            </a:pPr>
            <a:fld id="{30711F7B-2C00-49F6-8C14-A6006B4F95C3}" type="slidenum">
              <a:rPr lang="en-US" smtClean="0">
                <a:latin typeface="Arial" pitchFamily="34" charset="0"/>
              </a:rPr>
              <a:pPr>
                <a:defRPr/>
              </a:pPr>
              <a:t>24</a:t>
            </a:fld>
            <a:endParaRPr lang="en-US" dirty="0">
              <a:latin typeface="Arial" pitchFamily="34" charset="0"/>
            </a:endParaRPr>
          </a:p>
        </p:txBody>
      </p:sp>
      <p:sp>
        <p:nvSpPr>
          <p:cNvPr id="5" name="TextBox 4"/>
          <p:cNvSpPr txBox="1"/>
          <p:nvPr/>
        </p:nvSpPr>
        <p:spPr>
          <a:xfrm>
            <a:off x="2514600" y="6519446"/>
            <a:ext cx="4419600" cy="338554"/>
          </a:xfrm>
          <a:prstGeom prst="rect">
            <a:avLst/>
          </a:prstGeom>
          <a:noFill/>
        </p:spPr>
        <p:txBody>
          <a:bodyPr wrap="square" rtlCol="0">
            <a:spAutoFit/>
          </a:bodyPr>
          <a:lstStyle/>
          <a:p>
            <a:r>
              <a:rPr lang="en-US" sz="1600" dirty="0"/>
              <a:t>NGSSS CBT TAM </a:t>
            </a:r>
            <a:r>
              <a:rPr lang="en-US" sz="1600" i="1" dirty="0"/>
              <a:t>vii</a:t>
            </a:r>
          </a:p>
        </p:txBody>
      </p:sp>
    </p:spTree>
    <p:extLst>
      <p:ext uri="{BB962C8B-B14F-4D97-AF65-F5344CB8AC3E}">
        <p14:creationId xmlns:p14="http://schemas.microsoft.com/office/powerpoint/2010/main" val="328786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Students to Be Tested</a:t>
            </a:r>
          </a:p>
        </p:txBody>
      </p:sp>
      <p:sp>
        <p:nvSpPr>
          <p:cNvPr id="3" name="Content Placeholder 2"/>
          <p:cNvSpPr>
            <a:spLocks noGrp="1"/>
          </p:cNvSpPr>
          <p:nvPr>
            <p:ph idx="1"/>
          </p:nvPr>
        </p:nvSpPr>
        <p:spPr/>
        <p:txBody>
          <a:bodyPr>
            <a:noAutofit/>
          </a:bodyPr>
          <a:lstStyle/>
          <a:p>
            <a:r>
              <a:rPr lang="en-US" sz="2800" dirty="0"/>
              <a:t>All students enrolled in tested grade levels/subjects participate in the Spring 2017 FSA administration with or without accommodations, per Section 1008.22(3)(a), Florida Statutes (F.S.).  </a:t>
            </a:r>
          </a:p>
          <a:p>
            <a:r>
              <a:rPr lang="en-US" sz="2800" dirty="0"/>
              <a:t>Students must take the test(s) appropriate for the grade level/subject in which they are receiving instruction. </a:t>
            </a:r>
          </a:p>
          <a:p>
            <a:r>
              <a:rPr lang="en-US" sz="2800" dirty="0">
                <a:solidFill>
                  <a:srgbClr val="FF0000"/>
                </a:solidFill>
              </a:rPr>
              <a:t>For FSA ELA, students must take the </a:t>
            </a:r>
            <a:r>
              <a:rPr lang="en-US" sz="2800" b="1" dirty="0">
                <a:solidFill>
                  <a:srgbClr val="FF0000"/>
                </a:solidFill>
              </a:rPr>
              <a:t>same </a:t>
            </a:r>
            <a:r>
              <a:rPr lang="en-US" sz="2800" dirty="0">
                <a:solidFill>
                  <a:srgbClr val="FF0000"/>
                </a:solidFill>
              </a:rPr>
              <a:t>grade-level test for ELA Writing and ELA Reading to receive an ELA score.</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25</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2</a:t>
            </a:r>
          </a:p>
        </p:txBody>
      </p:sp>
    </p:spTree>
    <p:extLst>
      <p:ext uri="{BB962C8B-B14F-4D97-AF65-F5344CB8AC3E}">
        <p14:creationId xmlns:p14="http://schemas.microsoft.com/office/powerpoint/2010/main" val="1097311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Students to Be Tested</a:t>
            </a:r>
          </a:p>
        </p:txBody>
      </p:sp>
      <p:sp>
        <p:nvSpPr>
          <p:cNvPr id="3" name="Content Placeholder 2"/>
          <p:cNvSpPr>
            <a:spLocks noGrp="1"/>
          </p:cNvSpPr>
          <p:nvPr>
            <p:ph idx="1"/>
          </p:nvPr>
        </p:nvSpPr>
        <p:spPr/>
        <p:txBody>
          <a:bodyPr>
            <a:noAutofit/>
          </a:bodyPr>
          <a:lstStyle/>
          <a:p>
            <a:pPr marL="0" indent="0">
              <a:buNone/>
            </a:pPr>
            <a:r>
              <a:rPr lang="en-US" sz="2800" b="1" dirty="0"/>
              <a:t>ELA Retake</a:t>
            </a:r>
          </a:p>
          <a:p>
            <a:r>
              <a:rPr lang="en-US" sz="2550" dirty="0"/>
              <a:t>Students who entered Grade 9 in the 2013–2014 school year and beyond and are pursuing a standard Florida high school diploma must pass the Grade 10 FSA ELA assessment (Reading and Writing components). </a:t>
            </a:r>
          </a:p>
          <a:p>
            <a:r>
              <a:rPr lang="en-US" sz="2550" dirty="0">
                <a:solidFill>
                  <a:srgbClr val="FF0000"/>
                </a:solidFill>
              </a:rPr>
              <a:t>Retained Grade 10 (with an FSA score on file) or Grades 11–12 students who have not met the Grade 10 FSA ELA assessment requirement are eligible to participate in the Spring 2017 FSA ELA Retake. </a:t>
            </a:r>
          </a:p>
          <a:p>
            <a:r>
              <a:rPr lang="en-US" sz="2550" dirty="0"/>
              <a:t>Grade 10 students who entered Grade 9 during the </a:t>
            </a:r>
            <a:br>
              <a:rPr lang="en-US" sz="2550" dirty="0"/>
            </a:br>
            <a:r>
              <a:rPr lang="en-US" sz="2550" dirty="0"/>
              <a:t>2015–2016 school year will participate in the Spring 2017 Grade 10 FSA ELA assessment.</a:t>
            </a:r>
          </a:p>
        </p:txBody>
      </p:sp>
      <p:sp>
        <p:nvSpPr>
          <p:cNvPr id="5" name="Slide Number Placeholder 4"/>
          <p:cNvSpPr>
            <a:spLocks noGrp="1"/>
          </p:cNvSpPr>
          <p:nvPr>
            <p:ph type="sldNum" sz="quarter" idx="12"/>
          </p:nvPr>
        </p:nvSpPr>
        <p:spPr/>
        <p:txBody>
          <a:bodyPr/>
          <a:lstStyle/>
          <a:p>
            <a:fld id="{60F88D64-766A-45C3-93FE-3E1D3068B07A}" type="slidenum">
              <a:rPr lang="en-US" smtClean="0"/>
              <a:t>26</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2 </a:t>
            </a:r>
          </a:p>
        </p:txBody>
      </p:sp>
    </p:spTree>
    <p:extLst>
      <p:ext uri="{BB962C8B-B14F-4D97-AF65-F5344CB8AC3E}">
        <p14:creationId xmlns:p14="http://schemas.microsoft.com/office/powerpoint/2010/main" val="54329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Students to Be Tested</a:t>
            </a:r>
          </a:p>
        </p:txBody>
      </p:sp>
      <p:sp>
        <p:nvSpPr>
          <p:cNvPr id="3" name="Content Placeholder 2"/>
          <p:cNvSpPr>
            <a:spLocks noGrp="1"/>
          </p:cNvSpPr>
          <p:nvPr>
            <p:ph idx="1"/>
          </p:nvPr>
        </p:nvSpPr>
        <p:spPr>
          <a:xfrm>
            <a:off x="228600" y="1752601"/>
            <a:ext cx="8737092" cy="1523999"/>
          </a:xfrm>
        </p:spPr>
        <p:txBody>
          <a:bodyPr>
            <a:noAutofit/>
          </a:bodyPr>
          <a:lstStyle/>
          <a:p>
            <a:pPr marL="0" indent="0">
              <a:buNone/>
            </a:pPr>
            <a:r>
              <a:rPr lang="en-US" sz="2800" b="1" dirty="0"/>
              <a:t>FSA EOC Assessments</a:t>
            </a:r>
          </a:p>
          <a:p>
            <a:r>
              <a:rPr lang="en-US" sz="2600" dirty="0"/>
              <a:t>Students enrolled in and completing one of the following courses aligned to the Florida Standards participate in the appropriate assessment as indicated in the table below: </a:t>
            </a:r>
          </a:p>
        </p:txBody>
      </p:sp>
      <p:sp>
        <p:nvSpPr>
          <p:cNvPr id="5" name="Slide Number Placeholder 4"/>
          <p:cNvSpPr>
            <a:spLocks noGrp="1"/>
          </p:cNvSpPr>
          <p:nvPr>
            <p:ph type="sldNum" sz="quarter" idx="12"/>
          </p:nvPr>
        </p:nvSpPr>
        <p:spPr/>
        <p:txBody>
          <a:bodyPr/>
          <a:lstStyle/>
          <a:p>
            <a:fld id="{60F88D64-766A-45C3-93FE-3E1D3068B07A}" type="slidenum">
              <a:rPr lang="en-US" smtClean="0"/>
              <a:t>27</a:t>
            </a:fld>
            <a:endParaRPr lang="en-US" dirty="0"/>
          </a:p>
        </p:txBody>
      </p:sp>
      <p:pic>
        <p:nvPicPr>
          <p:cNvPr id="4" name="Picture 3"/>
          <p:cNvPicPr>
            <a:picLocks noChangeAspect="1"/>
          </p:cNvPicPr>
          <p:nvPr/>
        </p:nvPicPr>
        <p:blipFill>
          <a:blip r:embed="rId3"/>
          <a:stretch>
            <a:fillRect/>
          </a:stretch>
        </p:blipFill>
        <p:spPr>
          <a:xfrm>
            <a:off x="2111502" y="3430649"/>
            <a:ext cx="4920996" cy="2589151"/>
          </a:xfrm>
          <a:prstGeom prst="rect">
            <a:avLst/>
          </a:prstGeom>
        </p:spPr>
      </p:pic>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2 </a:t>
            </a:r>
          </a:p>
        </p:txBody>
      </p:sp>
    </p:spTree>
    <p:extLst>
      <p:ext uri="{BB962C8B-B14F-4D97-AF65-F5344CB8AC3E}">
        <p14:creationId xmlns:p14="http://schemas.microsoft.com/office/powerpoint/2010/main" val="267352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Students to be Tested </a:t>
            </a:r>
          </a:p>
        </p:txBody>
      </p:sp>
      <p:sp>
        <p:nvSpPr>
          <p:cNvPr id="3" name="Content Placeholder 2"/>
          <p:cNvSpPr>
            <a:spLocks noGrp="1"/>
          </p:cNvSpPr>
          <p:nvPr>
            <p:ph idx="1"/>
          </p:nvPr>
        </p:nvSpPr>
        <p:spPr>
          <a:xfrm>
            <a:off x="76200" y="1676400"/>
            <a:ext cx="8686800" cy="1971257"/>
          </a:xfrm>
        </p:spPr>
        <p:txBody>
          <a:bodyPr/>
          <a:lstStyle/>
          <a:p>
            <a:pPr marL="569913">
              <a:spcBef>
                <a:spcPts val="600"/>
              </a:spcBef>
              <a:spcAft>
                <a:spcPts val="0"/>
              </a:spcAft>
            </a:pPr>
            <a:endParaRPr lang="en-US" sz="2400" dirty="0"/>
          </a:p>
          <a:p>
            <a:pPr>
              <a:spcBef>
                <a:spcPts val="600"/>
              </a:spcBef>
              <a:spcAft>
                <a:spcPts val="0"/>
              </a:spcAft>
            </a:pPr>
            <a:endParaRPr lang="en-US" sz="2400" dirty="0"/>
          </a:p>
          <a:p>
            <a:pPr>
              <a:spcBef>
                <a:spcPts val="600"/>
              </a:spcBef>
              <a:spcAft>
                <a:spcPts val="0"/>
              </a:spcAft>
            </a:pPr>
            <a:endParaRPr lang="en-US" sz="26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28</a:t>
            </a:fld>
            <a:endParaRPr lang="en-US" dirty="0"/>
          </a:p>
        </p:txBody>
      </p:sp>
      <p:sp>
        <p:nvSpPr>
          <p:cNvPr id="9" name="Rectangle 8"/>
          <p:cNvSpPr/>
          <p:nvPr/>
        </p:nvSpPr>
        <p:spPr>
          <a:xfrm>
            <a:off x="228600" y="1676400"/>
            <a:ext cx="8915400" cy="4524315"/>
          </a:xfrm>
          <a:prstGeom prst="rect">
            <a:avLst/>
          </a:prstGeom>
        </p:spPr>
        <p:txBody>
          <a:bodyPr wrap="square">
            <a:spAutoFit/>
          </a:bodyPr>
          <a:lstStyle/>
          <a:p>
            <a:r>
              <a:rPr lang="en-US" sz="2400" b="1" dirty="0"/>
              <a:t>NGSSS EOC</a:t>
            </a:r>
          </a:p>
          <a:p>
            <a:r>
              <a:rPr lang="en-US" sz="2000" dirty="0"/>
              <a:t>Students enrolled in and completing one of the courses aligned to the Next Generation Sunshine State Standards participate in the appropriate assessment as indicated in the </a:t>
            </a:r>
            <a:r>
              <a:rPr lang="en-US" sz="2000" dirty="0">
                <a:solidFill>
                  <a:srgbClr val="000000"/>
                </a:solidFill>
              </a:rPr>
              <a:t>Spring/Summer 2017 NGSSS EOC &amp; Retakes Manual</a:t>
            </a:r>
            <a:r>
              <a:rPr lang="en-US" sz="2000" dirty="0"/>
              <a:t>; pages 1-3: </a:t>
            </a:r>
          </a:p>
          <a:p>
            <a:pPr marL="342900" indent="-342900">
              <a:buFont typeface="Arial" panose="020B0604020202020204" pitchFamily="34" charset="0"/>
              <a:buChar char="•"/>
            </a:pPr>
            <a:r>
              <a:rPr lang="en-US" sz="2000" dirty="0"/>
              <a:t>Algebra 1 Retake EOC (students who took the course </a:t>
            </a:r>
            <a:r>
              <a:rPr lang="en-US" sz="2000" b="1" dirty="0"/>
              <a:t>prior to Fall 2014</a:t>
            </a:r>
            <a:r>
              <a:rPr lang="en-US" sz="2000" dirty="0"/>
              <a:t>)</a:t>
            </a:r>
          </a:p>
          <a:p>
            <a:pPr marL="342900" indent="-342900">
              <a:buFont typeface="Arial" panose="020B0604020202020204" pitchFamily="34" charset="0"/>
              <a:buChar char="•"/>
            </a:pPr>
            <a:r>
              <a:rPr lang="en-US" sz="2000" dirty="0"/>
              <a:t>Biology 1</a:t>
            </a:r>
          </a:p>
          <a:p>
            <a:pPr marL="342900" indent="-342900">
              <a:buFont typeface="Arial" panose="020B0604020202020204" pitchFamily="34" charset="0"/>
              <a:buChar char="•"/>
            </a:pPr>
            <a:r>
              <a:rPr lang="en-US" sz="2000" dirty="0"/>
              <a:t>Civics</a:t>
            </a:r>
          </a:p>
          <a:p>
            <a:pPr marL="342900" indent="-342900">
              <a:buFont typeface="Arial" panose="020B0604020202020204" pitchFamily="34" charset="0"/>
              <a:buChar char="•"/>
            </a:pPr>
            <a:r>
              <a:rPr lang="en-US" sz="2000" dirty="0"/>
              <a:t>US History </a:t>
            </a:r>
          </a:p>
          <a:p>
            <a:endParaRPr lang="en-US" sz="2000" dirty="0"/>
          </a:p>
          <a:p>
            <a:r>
              <a:rPr lang="en-US" sz="2400" b="1" dirty="0"/>
              <a:t>FCAT 2.0 Reading Retake</a:t>
            </a:r>
            <a:endParaRPr lang="en-US" sz="2400" dirty="0"/>
          </a:p>
          <a:p>
            <a:pPr marL="342900" indent="-342900">
              <a:buFont typeface="Arial" panose="020B0604020202020204" pitchFamily="34" charset="0"/>
              <a:buChar char="•"/>
            </a:pPr>
            <a:r>
              <a:rPr lang="en-US" sz="2000" dirty="0"/>
              <a:t>Students who entered Grade 9 </a:t>
            </a:r>
            <a:r>
              <a:rPr lang="en-US" sz="2000" b="1" dirty="0"/>
              <a:t>in the 2009–2010 school year through the 2012–2013 school year </a:t>
            </a:r>
            <a:r>
              <a:rPr lang="en-US" sz="2000" dirty="0"/>
              <a:t>and are pursuing a </a:t>
            </a:r>
            <a:r>
              <a:rPr lang="en-US" sz="2000" b="1" dirty="0"/>
              <a:t>standard </a:t>
            </a:r>
            <a:r>
              <a:rPr lang="en-US" sz="2000" dirty="0"/>
              <a:t>Florida high school diploma must pass the Grade 10 FCAT 2.0 Reading test or obtain a concordant score on the ACT or SAT as one of the requirements for graduation.</a:t>
            </a:r>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NGSSS CBT TAM 1-3 </a:t>
            </a:r>
          </a:p>
        </p:txBody>
      </p:sp>
    </p:spTree>
    <p:extLst>
      <p:ext uri="{BB962C8B-B14F-4D97-AF65-F5344CB8AC3E}">
        <p14:creationId xmlns:p14="http://schemas.microsoft.com/office/powerpoint/2010/main" val="206078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Students to Be Tested</a:t>
            </a:r>
          </a:p>
        </p:txBody>
      </p:sp>
      <p:sp>
        <p:nvSpPr>
          <p:cNvPr id="3" name="Content Placeholder 2"/>
          <p:cNvSpPr>
            <a:spLocks noGrp="1"/>
          </p:cNvSpPr>
          <p:nvPr>
            <p:ph idx="1"/>
          </p:nvPr>
        </p:nvSpPr>
        <p:spPr>
          <a:xfrm>
            <a:off x="228600" y="1752601"/>
            <a:ext cx="8737092" cy="4724399"/>
          </a:xfrm>
        </p:spPr>
        <p:txBody>
          <a:bodyPr>
            <a:noAutofit/>
          </a:bodyPr>
          <a:lstStyle/>
          <a:p>
            <a:r>
              <a:rPr lang="en-US" sz="2600" dirty="0"/>
              <a:t>The following students are eligible to participate in FSA/NGSSS EOC administrations: </a:t>
            </a:r>
          </a:p>
          <a:p>
            <a:pPr marL="914400" lvl="1"/>
            <a:r>
              <a:rPr lang="en-US" sz="2200" dirty="0"/>
              <a:t>Students who still need to pass an assessment for graduation purposes (Algebra 1 Retake only) </a:t>
            </a:r>
          </a:p>
          <a:p>
            <a:pPr marL="914400" lvl="1"/>
            <a:r>
              <a:rPr lang="en-US" sz="2200" dirty="0"/>
              <a:t>Students who must earn a passing score on an assessment for a standard diploma with a scholar designation (Geometry, Algebra 2, Biology, and US History) </a:t>
            </a:r>
          </a:p>
          <a:p>
            <a:pPr marL="914400" lvl="1"/>
            <a:r>
              <a:rPr lang="en-US" sz="2200" dirty="0"/>
              <a:t>Students who have not yet taken an assessment to be averaged as 30% of their course grades </a:t>
            </a:r>
          </a:p>
          <a:p>
            <a:pPr marL="914400" lvl="1"/>
            <a:r>
              <a:rPr lang="en-US" sz="2200" dirty="0"/>
              <a:t>Students who are in grade forgiveness programs and wish to retake an assessment to improve their course grades </a:t>
            </a:r>
          </a:p>
          <a:p>
            <a:pPr marL="914400" lvl="1"/>
            <a:r>
              <a:rPr lang="en-US" sz="2200" dirty="0"/>
              <a:t>Students in a credit acceleration program (CAP) who wish to take an assessment to earn course credit </a:t>
            </a:r>
          </a:p>
        </p:txBody>
      </p:sp>
      <p:sp>
        <p:nvSpPr>
          <p:cNvPr id="5" name="Slide Number Placeholder 4"/>
          <p:cNvSpPr>
            <a:spLocks noGrp="1"/>
          </p:cNvSpPr>
          <p:nvPr>
            <p:ph type="sldNum" sz="quarter" idx="12"/>
          </p:nvPr>
        </p:nvSpPr>
        <p:spPr/>
        <p:txBody>
          <a:bodyPr/>
          <a:lstStyle/>
          <a:p>
            <a:fld id="{60F88D64-766A-45C3-93FE-3E1D3068B07A}" type="slidenum">
              <a:rPr lang="en-US" smtClean="0"/>
              <a:t>29</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3 ; NGSSS CBT TAM 1-2</a:t>
            </a:r>
          </a:p>
        </p:txBody>
      </p:sp>
    </p:spTree>
    <p:extLst>
      <p:ext uri="{BB962C8B-B14F-4D97-AF65-F5344CB8AC3E}">
        <p14:creationId xmlns:p14="http://schemas.microsoft.com/office/powerpoint/2010/main" val="222796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Overview</a:t>
            </a:r>
          </a:p>
        </p:txBody>
      </p:sp>
      <p:sp>
        <p:nvSpPr>
          <p:cNvPr id="3" name="Content Placeholder 2"/>
          <p:cNvSpPr>
            <a:spLocks noGrp="1"/>
          </p:cNvSpPr>
          <p:nvPr>
            <p:ph idx="1"/>
          </p:nvPr>
        </p:nvSpPr>
        <p:spPr>
          <a:xfrm>
            <a:off x="228600" y="1752600"/>
            <a:ext cx="8458200" cy="4572000"/>
          </a:xfrm>
        </p:spPr>
        <p:txBody>
          <a:bodyPr>
            <a:noAutofit/>
          </a:bodyPr>
          <a:lstStyle/>
          <a:p>
            <a:pPr marL="0" indent="0">
              <a:buNone/>
            </a:pPr>
            <a:r>
              <a:rPr lang="en-US" sz="2400" b="1" dirty="0"/>
              <a:t>Florida Standards Assessments (FSA) </a:t>
            </a:r>
            <a:r>
              <a:rPr lang="en-US" sz="2400" dirty="0"/>
              <a:t>program training materials are based on the </a:t>
            </a:r>
            <a:r>
              <a:rPr lang="en-US" sz="2400" i="1" dirty="0"/>
              <a:t>Spring/Summer 2017 FSA Computer-Based Test Administration Manual</a:t>
            </a:r>
            <a:r>
              <a:rPr lang="en-US" sz="2400" dirty="0"/>
              <a:t>.</a:t>
            </a:r>
          </a:p>
          <a:p>
            <a:pPr marL="0" indent="0">
              <a:buNone/>
            </a:pPr>
            <a:r>
              <a:rPr lang="en-US" sz="2400" dirty="0"/>
              <a:t>These materials and other resources about the FSA program and this administration are located on the FSA Portal at </a:t>
            </a:r>
            <a:r>
              <a:rPr lang="en-US" sz="2400" b="1" dirty="0">
                <a:hlinkClick r:id="rId3"/>
              </a:rPr>
              <a:t>www.FSAssessments.org</a:t>
            </a:r>
            <a:r>
              <a:rPr lang="en-US" sz="2400" dirty="0"/>
              <a:t>.</a:t>
            </a:r>
          </a:p>
          <a:p>
            <a:pPr marL="0" indent="0">
              <a:spcBef>
                <a:spcPts val="300"/>
              </a:spcBef>
              <a:spcAft>
                <a:spcPts val="300"/>
              </a:spcAft>
              <a:buNone/>
            </a:pPr>
            <a:endParaRPr lang="en-US" sz="2400" dirty="0"/>
          </a:p>
          <a:p>
            <a:pPr marL="0" indent="0">
              <a:buNone/>
            </a:pPr>
            <a:r>
              <a:rPr lang="en-US" sz="2400" b="1" dirty="0"/>
              <a:t>Next Generation Sunshine State Standards (NGSSS) </a:t>
            </a:r>
            <a:r>
              <a:rPr lang="en-US" sz="2400" dirty="0"/>
              <a:t>program training materials are based on the </a:t>
            </a:r>
            <a:r>
              <a:rPr lang="en-US" sz="2400" i="1" dirty="0"/>
              <a:t>Spring/Summer 2017 NGSSS End-of-Course and Retakes Test Administration Manual</a:t>
            </a:r>
            <a:r>
              <a:rPr lang="en-US" sz="2400" dirty="0"/>
              <a:t>, which is available at </a:t>
            </a:r>
            <a:r>
              <a:rPr lang="en-US" sz="2400" b="1" dirty="0">
                <a:hlinkClick r:id="rId4"/>
              </a:rPr>
              <a:t>http://avocet.pearson.com/FL/Home</a:t>
            </a:r>
            <a:r>
              <a:rPr lang="en-US" sz="2400" b="1" dirty="0"/>
              <a:t>.</a:t>
            </a:r>
            <a:endParaRPr lang="en-US" sz="2400" dirty="0"/>
          </a:p>
          <a:p>
            <a:pPr marL="0" indent="0">
              <a:lnSpc>
                <a:spcPct val="80000"/>
              </a:lnSpc>
              <a:buNone/>
            </a:pPr>
            <a:r>
              <a:rPr lang="en-US" sz="2400" dirty="0"/>
              <a:t>These training materials are designed to highlight important information regarding test administration policies and procedures.</a:t>
            </a:r>
          </a:p>
        </p:txBody>
      </p:sp>
      <p:sp>
        <p:nvSpPr>
          <p:cNvPr id="4" name="Slide Number Placeholder 3"/>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827800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Students to Be Tested</a:t>
            </a:r>
          </a:p>
        </p:txBody>
      </p:sp>
      <p:sp>
        <p:nvSpPr>
          <p:cNvPr id="3" name="Content Placeholder 2"/>
          <p:cNvSpPr>
            <a:spLocks noGrp="1"/>
          </p:cNvSpPr>
          <p:nvPr>
            <p:ph idx="1"/>
          </p:nvPr>
        </p:nvSpPr>
        <p:spPr>
          <a:xfrm>
            <a:off x="228600" y="1752601"/>
            <a:ext cx="8737092" cy="457200"/>
          </a:xfrm>
        </p:spPr>
        <p:txBody>
          <a:bodyPr>
            <a:noAutofit/>
          </a:bodyPr>
          <a:lstStyle/>
          <a:p>
            <a:pPr marL="0" indent="0">
              <a:lnSpc>
                <a:spcPct val="80000"/>
              </a:lnSpc>
              <a:spcBef>
                <a:spcPts val="600"/>
              </a:spcBef>
              <a:spcAft>
                <a:spcPts val="600"/>
              </a:spcAft>
              <a:buNone/>
            </a:pPr>
            <a:endParaRPr lang="en-US" sz="2200" b="1" dirty="0"/>
          </a:p>
          <a:p>
            <a:pPr marL="0" indent="0">
              <a:lnSpc>
                <a:spcPct val="80000"/>
              </a:lnSpc>
              <a:spcBef>
                <a:spcPts val="600"/>
              </a:spcBef>
              <a:spcAft>
                <a:spcPts val="600"/>
              </a:spcAft>
              <a:buNone/>
            </a:pPr>
            <a:endParaRPr lang="en-US" sz="2200" b="1" dirty="0"/>
          </a:p>
          <a:p>
            <a:pPr marL="0" indent="0">
              <a:lnSpc>
                <a:spcPct val="80000"/>
              </a:lnSpc>
              <a:spcBef>
                <a:spcPts val="600"/>
              </a:spcBef>
              <a:spcAft>
                <a:spcPts val="600"/>
              </a:spcAft>
              <a:buNone/>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30</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59698977"/>
              </p:ext>
            </p:extLst>
          </p:nvPr>
        </p:nvGraphicFramePr>
        <p:xfrm>
          <a:off x="304800" y="1822268"/>
          <a:ext cx="8077202" cy="4176102"/>
        </p:xfrm>
        <a:graphic>
          <a:graphicData uri="http://schemas.openxmlformats.org/drawingml/2006/table">
            <a:tbl>
              <a:tblPr firstRow="1" bandRow="1">
                <a:tableStyleId>{073A0DAA-6AF3-43AB-8588-CEC1D06C72B9}</a:tableStyleId>
              </a:tblPr>
              <a:tblGrid>
                <a:gridCol w="1963328">
                  <a:extLst>
                    <a:ext uri="{9D8B030D-6E8A-4147-A177-3AD203B41FA5}">
                      <a16:colId xmlns:a16="http://schemas.microsoft.com/office/drawing/2014/main" val="20000"/>
                    </a:ext>
                  </a:extLst>
                </a:gridCol>
                <a:gridCol w="2979438">
                  <a:extLst>
                    <a:ext uri="{9D8B030D-6E8A-4147-A177-3AD203B41FA5}">
                      <a16:colId xmlns:a16="http://schemas.microsoft.com/office/drawing/2014/main" val="20001"/>
                    </a:ext>
                  </a:extLst>
                </a:gridCol>
                <a:gridCol w="1567218">
                  <a:extLst>
                    <a:ext uri="{9D8B030D-6E8A-4147-A177-3AD203B41FA5}">
                      <a16:colId xmlns:a16="http://schemas.microsoft.com/office/drawing/2014/main" val="20002"/>
                    </a:ext>
                  </a:extLst>
                </a:gridCol>
                <a:gridCol w="1567218">
                  <a:extLst>
                    <a:ext uri="{9D8B030D-6E8A-4147-A177-3AD203B41FA5}">
                      <a16:colId xmlns:a16="http://schemas.microsoft.com/office/drawing/2014/main" val="20003"/>
                    </a:ext>
                  </a:extLst>
                </a:gridCol>
              </a:tblGrid>
              <a:tr h="589801">
                <a:tc gridSpan="2">
                  <a:txBody>
                    <a:bodyPr/>
                    <a:lstStyle/>
                    <a:p>
                      <a:r>
                        <a:rPr lang="en-US" sz="2000" dirty="0"/>
                        <a:t>Special Programs</a:t>
                      </a:r>
                      <a:endParaRPr lang="en-US" sz="2000" dirty="0">
                        <a:solidFill>
                          <a:schemeClr val="tx1"/>
                        </a:solidFill>
                        <a:latin typeface="+mn-lt"/>
                      </a:endParaRPr>
                    </a:p>
                  </a:txBody>
                  <a:tcPr marT="45739" marB="45739">
                    <a:solidFill>
                      <a:srgbClr val="0070C0"/>
                    </a:solidFill>
                  </a:tcPr>
                </a:tc>
                <a:tc hMerge="1">
                  <a:txBody>
                    <a:bodyPr/>
                    <a:lstStyle/>
                    <a:p>
                      <a:endParaRPr lang="en-US"/>
                    </a:p>
                  </a:txBody>
                  <a:tcPr/>
                </a:tc>
                <a:tc>
                  <a:txBody>
                    <a:bodyPr/>
                    <a:lstStyle/>
                    <a:p>
                      <a:pPr algn="ctr"/>
                      <a:r>
                        <a:rPr lang="en-US" sz="2000" dirty="0"/>
                        <a:t>District Number</a:t>
                      </a:r>
                      <a:endParaRPr lang="en-US" sz="2000" dirty="0">
                        <a:solidFill>
                          <a:schemeClr val="tx1"/>
                        </a:solidFill>
                        <a:latin typeface="+mn-lt"/>
                      </a:endParaRPr>
                    </a:p>
                  </a:txBody>
                  <a:tcPr marT="45739" marB="45739">
                    <a:solidFill>
                      <a:srgbClr val="0070C0"/>
                    </a:solidFill>
                  </a:tcPr>
                </a:tc>
                <a:tc>
                  <a:txBody>
                    <a:bodyPr/>
                    <a:lstStyle/>
                    <a:p>
                      <a:pPr algn="ctr"/>
                      <a:r>
                        <a:rPr lang="en-US" sz="2000" dirty="0"/>
                        <a:t>School Number</a:t>
                      </a:r>
                      <a:endParaRPr lang="en-US" sz="2000" dirty="0">
                        <a:solidFill>
                          <a:schemeClr val="tx1"/>
                        </a:solidFill>
                        <a:latin typeface="+mn-lt"/>
                      </a:endParaRPr>
                    </a:p>
                  </a:txBody>
                  <a:tcPr marT="45739" marB="45739">
                    <a:solidFill>
                      <a:srgbClr val="0070C0"/>
                    </a:solidFill>
                  </a:tcPr>
                </a:tc>
                <a:extLst>
                  <a:ext uri="{0D108BD9-81ED-4DB2-BD59-A6C34878D82A}">
                    <a16:rowId xmlns:a16="http://schemas.microsoft.com/office/drawing/2014/main" val="10000"/>
                  </a:ext>
                </a:extLst>
              </a:tr>
              <a:tr h="379792">
                <a:tc rowSpan="3">
                  <a:txBody>
                    <a:bodyPr/>
                    <a:lstStyle/>
                    <a:p>
                      <a:r>
                        <a:rPr lang="en-US" sz="2000" dirty="0"/>
                        <a:t>FLVS</a:t>
                      </a:r>
                      <a:endParaRPr lang="en-US" sz="2000" b="1" dirty="0">
                        <a:latin typeface="+mn-lt"/>
                      </a:endParaRPr>
                    </a:p>
                  </a:txBody>
                  <a:tcPr marT="45739" marB="45739">
                    <a:solidFill>
                      <a:srgbClr val="99CCFF"/>
                    </a:solidFill>
                  </a:tcPr>
                </a:tc>
                <a:tc>
                  <a:txBody>
                    <a:bodyPr/>
                    <a:lstStyle/>
                    <a:p>
                      <a:r>
                        <a:rPr lang="en-US" sz="2000" dirty="0"/>
                        <a:t>Full-Time K-8</a:t>
                      </a:r>
                      <a:endParaRPr lang="en-US" sz="2000" b="1" dirty="0">
                        <a:latin typeface="+mn-lt"/>
                      </a:endParaRPr>
                    </a:p>
                  </a:txBody>
                  <a:tcPr marT="45739" marB="45739">
                    <a:solidFill>
                      <a:srgbClr val="99CCFF"/>
                    </a:solidFill>
                  </a:tcPr>
                </a:tc>
                <a:tc>
                  <a:txBody>
                    <a:bodyPr/>
                    <a:lstStyle/>
                    <a:p>
                      <a:pPr algn="ctr"/>
                      <a:r>
                        <a:rPr lang="en-US" sz="2000" dirty="0"/>
                        <a:t>71</a:t>
                      </a:r>
                      <a:endParaRPr lang="en-US" sz="2000" b="1" dirty="0">
                        <a:latin typeface="+mn-lt"/>
                      </a:endParaRPr>
                    </a:p>
                  </a:txBody>
                  <a:tcPr marT="45739" marB="45739">
                    <a:solidFill>
                      <a:srgbClr val="99CCFF"/>
                    </a:solidFill>
                  </a:tcPr>
                </a:tc>
                <a:tc>
                  <a:txBody>
                    <a:bodyPr/>
                    <a:lstStyle/>
                    <a:p>
                      <a:pPr algn="ctr"/>
                      <a:r>
                        <a:rPr lang="en-US" sz="2000" dirty="0"/>
                        <a:t>0300</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1"/>
                  </a:ext>
                </a:extLst>
              </a:tr>
              <a:tr h="379792">
                <a:tc vMerge="1">
                  <a:txBody>
                    <a:bodyPr/>
                    <a:lstStyle/>
                    <a:p>
                      <a:endParaRPr lang="en-US"/>
                    </a:p>
                  </a:txBody>
                  <a:tcPr/>
                </a:tc>
                <a:tc>
                  <a:txBody>
                    <a:bodyPr/>
                    <a:lstStyle/>
                    <a:p>
                      <a:r>
                        <a:rPr lang="en-US" sz="2000" dirty="0"/>
                        <a:t>Full-Time 9-12</a:t>
                      </a:r>
                      <a:endParaRPr lang="en-US" sz="2000" b="1" dirty="0">
                        <a:latin typeface="+mn-lt"/>
                      </a:endParaRPr>
                    </a:p>
                  </a:txBody>
                  <a:tcPr marT="45739" marB="45739">
                    <a:solidFill>
                      <a:srgbClr val="99CCFF"/>
                    </a:solidFill>
                  </a:tcPr>
                </a:tc>
                <a:tc>
                  <a:txBody>
                    <a:bodyPr/>
                    <a:lstStyle/>
                    <a:p>
                      <a:pPr algn="ctr"/>
                      <a:r>
                        <a:rPr lang="en-US" sz="2000" dirty="0"/>
                        <a:t>71</a:t>
                      </a:r>
                      <a:endParaRPr lang="en-US" sz="2000" b="1" dirty="0">
                        <a:latin typeface="+mn-lt"/>
                      </a:endParaRPr>
                    </a:p>
                  </a:txBody>
                  <a:tcPr marT="45739" marB="45739">
                    <a:solidFill>
                      <a:srgbClr val="99CCFF"/>
                    </a:solidFill>
                  </a:tcPr>
                </a:tc>
                <a:tc>
                  <a:txBody>
                    <a:bodyPr/>
                    <a:lstStyle/>
                    <a:p>
                      <a:pPr algn="ctr"/>
                      <a:r>
                        <a:rPr lang="en-US" sz="2000" dirty="0"/>
                        <a:t>0400</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2"/>
                  </a:ext>
                </a:extLst>
              </a:tr>
              <a:tr h="379792">
                <a:tc vMerge="1">
                  <a:txBody>
                    <a:bodyPr/>
                    <a:lstStyle/>
                    <a:p>
                      <a:endParaRPr lang="en-US"/>
                    </a:p>
                  </a:txBody>
                  <a:tcPr/>
                </a:tc>
                <a:tc>
                  <a:txBody>
                    <a:bodyPr/>
                    <a:lstStyle/>
                    <a:p>
                      <a:r>
                        <a:rPr lang="en-US" sz="2000" dirty="0"/>
                        <a:t>FL Virtual Academy</a:t>
                      </a:r>
                      <a:endParaRPr lang="en-US" sz="2000" b="1" dirty="0">
                        <a:latin typeface="+mn-lt"/>
                      </a:endParaRPr>
                    </a:p>
                  </a:txBody>
                  <a:tcPr marT="45739" marB="45739">
                    <a:solidFill>
                      <a:srgbClr val="99CCFF"/>
                    </a:solidFill>
                  </a:tcPr>
                </a:tc>
                <a:tc>
                  <a:txBody>
                    <a:bodyPr/>
                    <a:lstStyle/>
                    <a:p>
                      <a:pPr algn="ctr"/>
                      <a:r>
                        <a:rPr lang="en-US" sz="2000" dirty="0"/>
                        <a:t>50</a:t>
                      </a:r>
                      <a:endParaRPr lang="en-US" sz="2000" b="1" dirty="0">
                        <a:latin typeface="+mn-lt"/>
                      </a:endParaRPr>
                    </a:p>
                  </a:txBody>
                  <a:tcPr marT="45739" marB="45739">
                    <a:solidFill>
                      <a:srgbClr val="99CCFF"/>
                    </a:solidFill>
                  </a:tcPr>
                </a:tc>
                <a:tc>
                  <a:txBody>
                    <a:bodyPr/>
                    <a:lstStyle/>
                    <a:p>
                      <a:pPr algn="ctr"/>
                      <a:r>
                        <a:rPr lang="en-US" sz="2000" dirty="0"/>
                        <a:t>7079</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3"/>
                  </a:ext>
                </a:extLst>
              </a:tr>
              <a:tr h="379792">
                <a:tc gridSpan="2">
                  <a:txBody>
                    <a:bodyPr/>
                    <a:lstStyle/>
                    <a:p>
                      <a:r>
                        <a:rPr lang="en-US" sz="2000" dirty="0"/>
                        <a:t>Miami-Dade Online Academy </a:t>
                      </a:r>
                      <a:endParaRPr lang="en-US" sz="2000" b="1" dirty="0">
                        <a:latin typeface="+mn-lt"/>
                      </a:endParaRPr>
                    </a:p>
                  </a:txBody>
                  <a:tcPr marT="45739" marB="45739">
                    <a:solidFill>
                      <a:srgbClr val="99CCFF"/>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99CCFF"/>
                    </a:solidFill>
                  </a:tcPr>
                </a:tc>
                <a:tc>
                  <a:txBody>
                    <a:bodyPr/>
                    <a:lstStyle/>
                    <a:p>
                      <a:pPr algn="ctr"/>
                      <a:r>
                        <a:rPr lang="en-US" sz="2000" dirty="0"/>
                        <a:t>7001</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4"/>
                  </a:ext>
                </a:extLst>
              </a:tr>
              <a:tr h="379792">
                <a:tc gridSpan="2">
                  <a:txBody>
                    <a:bodyPr/>
                    <a:lstStyle/>
                    <a:p>
                      <a:r>
                        <a:rPr lang="en-US" sz="2000" dirty="0"/>
                        <a:t>Florida Home Education </a:t>
                      </a:r>
                      <a:endParaRPr lang="en-US" sz="2000" b="1" dirty="0">
                        <a:latin typeface="+mn-lt"/>
                      </a:endParaRPr>
                    </a:p>
                  </a:txBody>
                  <a:tcPr marT="45739" marB="45739">
                    <a:solidFill>
                      <a:srgbClr val="99CCFF"/>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99CCFF"/>
                    </a:solidFill>
                  </a:tcPr>
                </a:tc>
                <a:tc>
                  <a:txBody>
                    <a:bodyPr/>
                    <a:lstStyle/>
                    <a:p>
                      <a:pPr algn="ctr"/>
                      <a:r>
                        <a:rPr lang="en-US" sz="2000" dirty="0"/>
                        <a:t>9998</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5"/>
                  </a:ext>
                </a:extLst>
              </a:tr>
              <a:tr h="379792">
                <a:tc gridSpan="2">
                  <a:txBody>
                    <a:bodyPr/>
                    <a:lstStyle/>
                    <a:p>
                      <a:r>
                        <a:rPr lang="en-US" sz="2000" dirty="0"/>
                        <a:t>McKay Scholarship</a:t>
                      </a:r>
                      <a:r>
                        <a:rPr lang="en-US" sz="2000" baseline="0" dirty="0"/>
                        <a:t> </a:t>
                      </a:r>
                      <a:endParaRPr lang="en-US" sz="2000" b="1" dirty="0">
                        <a:latin typeface="+mn-lt"/>
                      </a:endParaRPr>
                    </a:p>
                  </a:txBody>
                  <a:tcPr marT="45739" marB="45739">
                    <a:solidFill>
                      <a:srgbClr val="99CCFF"/>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99CCFF"/>
                    </a:solidFill>
                  </a:tcPr>
                </a:tc>
                <a:tc>
                  <a:txBody>
                    <a:bodyPr/>
                    <a:lstStyle/>
                    <a:p>
                      <a:pPr algn="ctr"/>
                      <a:r>
                        <a:rPr lang="en-US" sz="2000" dirty="0"/>
                        <a:t>3518</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6"/>
                  </a:ext>
                </a:extLst>
              </a:tr>
              <a:tr h="379792">
                <a:tc gridSpan="2">
                  <a:txBody>
                    <a:bodyPr/>
                    <a:lstStyle/>
                    <a:p>
                      <a:r>
                        <a:rPr lang="en-US" sz="2000" dirty="0"/>
                        <a:t>Florida</a:t>
                      </a:r>
                      <a:r>
                        <a:rPr lang="en-US" sz="2000" baseline="0" dirty="0"/>
                        <a:t> Tax Credit Scholarship</a:t>
                      </a:r>
                      <a:endParaRPr lang="en-US" sz="2000" b="1" dirty="0">
                        <a:latin typeface="+mn-lt"/>
                      </a:endParaRPr>
                    </a:p>
                  </a:txBody>
                  <a:tcPr marT="45739" marB="45739">
                    <a:solidFill>
                      <a:srgbClr val="99CCFF"/>
                    </a:solidFill>
                  </a:tcPr>
                </a:tc>
                <a:tc hMerge="1">
                  <a:txBody>
                    <a:bodyPr/>
                    <a:lstStyle/>
                    <a:p>
                      <a:endParaRPr lang="en-US"/>
                    </a:p>
                  </a:txBody>
                  <a:tcPr/>
                </a:tc>
                <a:tc>
                  <a:txBody>
                    <a:bodyPr/>
                    <a:lstStyle/>
                    <a:p>
                      <a:pPr algn="ctr"/>
                      <a:r>
                        <a:rPr lang="en-US" sz="2000" dirty="0"/>
                        <a:t>97</a:t>
                      </a:r>
                      <a:endParaRPr lang="en-US" sz="2000" b="1" dirty="0">
                        <a:latin typeface="+mn-lt"/>
                      </a:endParaRPr>
                    </a:p>
                  </a:txBody>
                  <a:tcPr marT="45739" marB="45739">
                    <a:solidFill>
                      <a:srgbClr val="99CCFF"/>
                    </a:solidFill>
                  </a:tcPr>
                </a:tc>
                <a:tc>
                  <a:txBody>
                    <a:bodyPr/>
                    <a:lstStyle/>
                    <a:p>
                      <a:pPr algn="ctr"/>
                      <a:r>
                        <a:rPr lang="en-US" sz="2000" dirty="0"/>
                        <a:t>9999</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7"/>
                  </a:ext>
                </a:extLst>
              </a:tr>
              <a:tr h="655973">
                <a:tc gridSpan="2">
                  <a:txBody>
                    <a:bodyPr/>
                    <a:lstStyle/>
                    <a:p>
                      <a:r>
                        <a:rPr lang="en-US" sz="2000" dirty="0"/>
                        <a:t>Hospital/Homebound*</a:t>
                      </a:r>
                    </a:p>
                    <a:p>
                      <a:r>
                        <a:rPr lang="en-US" sz="2000" dirty="0"/>
                        <a:t>(Brucie Ball Educational</a:t>
                      </a:r>
                      <a:r>
                        <a:rPr lang="en-US" sz="2000" baseline="0" dirty="0"/>
                        <a:t> Center)</a:t>
                      </a:r>
                      <a:endParaRPr lang="en-US" sz="2000" b="0" dirty="0">
                        <a:latin typeface="+mn-lt"/>
                      </a:endParaRPr>
                    </a:p>
                  </a:txBody>
                  <a:tcPr marT="45739" marB="45739">
                    <a:solidFill>
                      <a:srgbClr val="99CCFF"/>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99CCFF"/>
                    </a:solidFill>
                  </a:tcPr>
                </a:tc>
                <a:tc>
                  <a:txBody>
                    <a:bodyPr/>
                    <a:lstStyle/>
                    <a:p>
                      <a:pPr algn="ctr"/>
                      <a:r>
                        <a:rPr lang="en-US" sz="2000" dirty="0"/>
                        <a:t>9732</a:t>
                      </a:r>
                      <a:endParaRPr lang="en-US" sz="2000" b="1" dirty="0">
                        <a:latin typeface="+mn-lt"/>
                      </a:endParaRPr>
                    </a:p>
                  </a:txBody>
                  <a:tcPr marT="45739" marB="45739">
                    <a:solidFill>
                      <a:srgbClr val="99CCFF"/>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1905000" y="5998370"/>
            <a:ext cx="6400800" cy="369332"/>
          </a:xfrm>
          <a:prstGeom prst="rect">
            <a:avLst/>
          </a:prstGeom>
          <a:noFill/>
        </p:spPr>
        <p:txBody>
          <a:bodyPr wrap="square" rtlCol="0">
            <a:spAutoFit/>
          </a:bodyPr>
          <a:lstStyle/>
          <a:p>
            <a:pPr>
              <a:defRPr/>
            </a:pPr>
            <a:r>
              <a:rPr lang="en-US" dirty="0"/>
              <a:t>*</a:t>
            </a:r>
            <a:r>
              <a:rPr lang="en-US" sz="1600" dirty="0"/>
              <a:t>Miami-Dade program </a:t>
            </a:r>
            <a:r>
              <a:rPr lang="en-US" sz="1600" b="1" u="sng" dirty="0"/>
              <a:t>not</a:t>
            </a:r>
            <a:r>
              <a:rPr lang="en-US" sz="1600" dirty="0"/>
              <a:t> in the Test Administration Manual.</a:t>
            </a:r>
          </a:p>
        </p:txBody>
      </p:sp>
      <p:sp>
        <p:nvSpPr>
          <p:cNvPr id="7" name="TextBox 6"/>
          <p:cNvSpPr txBox="1"/>
          <p:nvPr/>
        </p:nvSpPr>
        <p:spPr>
          <a:xfrm>
            <a:off x="2438400" y="6553200"/>
            <a:ext cx="4419600" cy="338554"/>
          </a:xfrm>
          <a:prstGeom prst="rect">
            <a:avLst/>
          </a:prstGeom>
          <a:noFill/>
        </p:spPr>
        <p:txBody>
          <a:bodyPr wrap="square" rtlCol="0">
            <a:spAutoFit/>
          </a:bodyPr>
          <a:lstStyle/>
          <a:p>
            <a:r>
              <a:rPr lang="en-US" sz="1600" dirty="0"/>
              <a:t>FSA CBT TAM 3-4 ; NGSSS CBT TAM 3-4; TP 23-39 </a:t>
            </a:r>
          </a:p>
        </p:txBody>
      </p:sp>
    </p:spTree>
    <p:extLst>
      <p:ext uri="{BB962C8B-B14F-4D97-AF65-F5344CB8AC3E}">
        <p14:creationId xmlns:p14="http://schemas.microsoft.com/office/powerpoint/2010/main" val="3129017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Students to Be Tested</a:t>
            </a:r>
            <a:endParaRPr lang="en-US" dirty="0">
              <a:solidFill>
                <a:schemeClr val="bg1"/>
              </a:solidFill>
            </a:endParaRPr>
          </a:p>
        </p:txBody>
      </p:sp>
      <p:sp>
        <p:nvSpPr>
          <p:cNvPr id="3" name="Content Placeholder 2"/>
          <p:cNvSpPr>
            <a:spLocks noGrp="1"/>
          </p:cNvSpPr>
          <p:nvPr>
            <p:ph idx="1"/>
          </p:nvPr>
        </p:nvSpPr>
        <p:spPr>
          <a:xfrm>
            <a:off x="228600" y="1752601"/>
            <a:ext cx="8737092" cy="4267199"/>
          </a:xfrm>
        </p:spPr>
        <p:txBody>
          <a:bodyPr/>
          <a:lstStyle/>
          <a:p>
            <a:r>
              <a:rPr lang="en-US" sz="2600" b="1" dirty="0"/>
              <a:t>English Language Learners (ELLs)—</a:t>
            </a:r>
            <a:r>
              <a:rPr lang="en-US" sz="2600" dirty="0"/>
              <a:t>All ELLs participate in statewide assessments. Students who are identified as ELLs (Levels 1-4) must be provided with the allowable accommodations. </a:t>
            </a:r>
          </a:p>
          <a:p>
            <a:r>
              <a:rPr lang="en-US" sz="2600" b="1" u="sng" dirty="0">
                <a:solidFill>
                  <a:srgbClr val="FF0000"/>
                </a:solidFill>
              </a:rPr>
              <a:t>Important Note</a:t>
            </a:r>
            <a:r>
              <a:rPr lang="en-US" sz="2600" b="1" dirty="0">
                <a:solidFill>
                  <a:srgbClr val="FF0000"/>
                </a:solidFill>
              </a:rPr>
              <a:t>: </a:t>
            </a:r>
            <a:r>
              <a:rPr lang="en-US" sz="2600" dirty="0"/>
              <a:t>Per District policy, All ELLs enrolled in tested grade levels and subjects are expected to participate in the statewide assessments no matter how long these students have been enrolled in a U.S. school.</a:t>
            </a:r>
          </a:p>
          <a:p>
            <a:pPr lvl="1"/>
            <a:r>
              <a:rPr lang="en-US" sz="2200" u="sng" dirty="0"/>
              <a:t>Cross out</a:t>
            </a:r>
            <a:r>
              <a:rPr lang="en-US" sz="2200" dirty="0"/>
              <a:t> page 4 in FSA CBT manual that indicates that ELLs may be exempted from the FSA ELA test if they have been in the US less than one year. </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31</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4 ; NGSSS CBT TAM 5; Appendix A </a:t>
            </a:r>
          </a:p>
        </p:txBody>
      </p:sp>
    </p:spTree>
    <p:extLst>
      <p:ext uri="{BB962C8B-B14F-4D97-AF65-F5344CB8AC3E}">
        <p14:creationId xmlns:p14="http://schemas.microsoft.com/office/powerpoint/2010/main" val="345720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Students to Be Tested</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2600" b="1" dirty="0"/>
              <a:t>Students with Disabilities—</a:t>
            </a:r>
            <a:r>
              <a:rPr lang="en-US" sz="2600" dirty="0"/>
              <a:t>Students with disabilities participate in the statewide assessment program by taking one of the following:</a:t>
            </a:r>
          </a:p>
          <a:p>
            <a:pPr marL="793750" indent="-457200">
              <a:lnSpc>
                <a:spcPct val="100000"/>
              </a:lnSpc>
              <a:spcBef>
                <a:spcPts val="0"/>
              </a:spcBef>
              <a:spcAft>
                <a:spcPts val="0"/>
              </a:spcAft>
              <a:buFont typeface="Calibri" panose="020F0502020204030204" pitchFamily="34" charset="0"/>
              <a:buChar char="–"/>
            </a:pPr>
            <a:r>
              <a:rPr lang="en-US" sz="2600" dirty="0"/>
              <a:t>FSA/NGSSS without accommodations,</a:t>
            </a:r>
          </a:p>
          <a:p>
            <a:pPr marL="793750" indent="-457200">
              <a:lnSpc>
                <a:spcPct val="100000"/>
              </a:lnSpc>
              <a:spcBef>
                <a:spcPts val="0"/>
              </a:spcBef>
              <a:spcAft>
                <a:spcPts val="0"/>
              </a:spcAft>
              <a:buFont typeface="Calibri" panose="020F0502020204030204" pitchFamily="34" charset="0"/>
              <a:buChar char="–"/>
            </a:pPr>
            <a:r>
              <a:rPr lang="en-US" sz="2600" dirty="0"/>
              <a:t>FSA/NGSSS with accommodations, or</a:t>
            </a:r>
          </a:p>
          <a:p>
            <a:pPr marL="793750" indent="-457200">
              <a:lnSpc>
                <a:spcPct val="100000"/>
              </a:lnSpc>
              <a:spcBef>
                <a:spcPts val="0"/>
              </a:spcBef>
              <a:spcAft>
                <a:spcPts val="0"/>
              </a:spcAft>
              <a:buFont typeface="Calibri" panose="020F0502020204030204" pitchFamily="34" charset="0"/>
              <a:buChar char="–"/>
            </a:pPr>
            <a:r>
              <a:rPr lang="en-US" sz="2600" dirty="0"/>
              <a:t>Florida Standards Alternate Assessment.</a:t>
            </a:r>
          </a:p>
          <a:p>
            <a:pPr marL="344488" indent="0">
              <a:lnSpc>
                <a:spcPct val="80000"/>
              </a:lnSpc>
              <a:spcBef>
                <a:spcPts val="600"/>
              </a:spcBef>
              <a:spcAft>
                <a:spcPts val="600"/>
              </a:spcAft>
              <a:buNone/>
            </a:pPr>
            <a:r>
              <a:rPr lang="en-US" sz="2600" dirty="0"/>
              <a:t>All determinations regarding participation in the statewide assessment program must be documented in the student’s IEP or Section 504 plan.</a:t>
            </a:r>
          </a:p>
        </p:txBody>
      </p:sp>
      <p:sp>
        <p:nvSpPr>
          <p:cNvPr id="5" name="Slide Number Placeholder 4"/>
          <p:cNvSpPr>
            <a:spLocks noGrp="1"/>
          </p:cNvSpPr>
          <p:nvPr>
            <p:ph type="sldNum" sz="quarter" idx="12"/>
          </p:nvPr>
        </p:nvSpPr>
        <p:spPr/>
        <p:txBody>
          <a:bodyPr/>
          <a:lstStyle/>
          <a:p>
            <a:fld id="{60F88D64-766A-45C3-93FE-3E1D3068B07A}" type="slidenum">
              <a:rPr lang="en-US" smtClean="0"/>
              <a:t>32</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4-5; NGSSS CBT TAM 5; Appendix A</a:t>
            </a:r>
          </a:p>
        </p:txBody>
      </p:sp>
    </p:spTree>
    <p:extLst>
      <p:ext uri="{BB962C8B-B14F-4D97-AF65-F5344CB8AC3E}">
        <p14:creationId xmlns:p14="http://schemas.microsoft.com/office/powerpoint/2010/main" val="3649921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Accommodations</a:t>
            </a:r>
          </a:p>
        </p:txBody>
      </p:sp>
      <p:sp>
        <p:nvSpPr>
          <p:cNvPr id="3" name="Content Placeholder 2"/>
          <p:cNvSpPr>
            <a:spLocks noGrp="1"/>
          </p:cNvSpPr>
          <p:nvPr>
            <p:ph idx="1"/>
          </p:nvPr>
        </p:nvSpPr>
        <p:spPr>
          <a:xfrm>
            <a:off x="152400" y="1752601"/>
            <a:ext cx="8813292" cy="4724399"/>
          </a:xfrm>
        </p:spPr>
        <p:txBody>
          <a:bodyPr/>
          <a:lstStyle/>
          <a:p>
            <a:pPr marL="0" indent="0">
              <a:buNone/>
            </a:pPr>
            <a:r>
              <a:rPr lang="en-US" sz="2600" b="1" dirty="0"/>
              <a:t>General Information about Accommodations  </a:t>
            </a:r>
          </a:p>
          <a:p>
            <a:pPr marL="0" indent="0">
              <a:buNone/>
            </a:pPr>
            <a:r>
              <a:rPr lang="en-US" sz="2200" dirty="0"/>
              <a:t>For eligible students participating in the computer-based assessments, the following accommodations are available (as applicable): </a:t>
            </a:r>
          </a:p>
          <a:p>
            <a:pPr>
              <a:spcBef>
                <a:spcPts val="300"/>
              </a:spcBef>
              <a:spcAft>
                <a:spcPts val="300"/>
              </a:spcAft>
            </a:pPr>
            <a:r>
              <a:rPr lang="en-US" sz="2400" b="1" dirty="0"/>
              <a:t>Computer-Based Accommodations</a:t>
            </a:r>
          </a:p>
          <a:p>
            <a:pPr marL="679450">
              <a:spcBef>
                <a:spcPts val="300"/>
              </a:spcBef>
              <a:spcAft>
                <a:spcPts val="300"/>
              </a:spcAft>
              <a:buSzPct val="75000"/>
              <a:buFont typeface="Calibri" panose="020F0502020204030204" pitchFamily="34" charset="0"/>
              <a:buChar char="–"/>
            </a:pPr>
            <a:r>
              <a:rPr lang="en-US" sz="2200" b="1" dirty="0"/>
              <a:t>Masking</a:t>
            </a:r>
            <a:r>
              <a:rPr lang="en-US" sz="2200" dirty="0"/>
              <a:t> (FSA/NGSSS)		</a:t>
            </a:r>
          </a:p>
          <a:p>
            <a:pPr marL="679450">
              <a:spcBef>
                <a:spcPts val="300"/>
              </a:spcBef>
              <a:spcAft>
                <a:spcPts val="300"/>
              </a:spcAft>
              <a:buSzPct val="75000"/>
              <a:buFont typeface="Calibri" panose="020F0502020204030204" pitchFamily="34" charset="0"/>
              <a:buChar char="–"/>
            </a:pPr>
            <a:r>
              <a:rPr lang="en-US" sz="2200" b="1" dirty="0"/>
              <a:t>Text-to-speech</a:t>
            </a:r>
            <a:r>
              <a:rPr lang="en-US" sz="2200" dirty="0"/>
              <a:t> (FSA/NGSSS) </a:t>
            </a:r>
          </a:p>
          <a:p>
            <a:pPr marL="1079500" lvl="1">
              <a:spcBef>
                <a:spcPts val="300"/>
              </a:spcBef>
              <a:spcAft>
                <a:spcPts val="300"/>
              </a:spcAft>
              <a:buSzPct val="75000"/>
              <a:buFont typeface="Wingdings" panose="05000000000000000000" pitchFamily="2" charset="2"/>
              <a:buChar char="§"/>
            </a:pPr>
            <a:r>
              <a:rPr lang="en-US" sz="2000" dirty="0"/>
              <a:t>Recommendation: Download and install NeoSpeech voice pack for use on supported Windows computers (Windows 7, 8.0, 8.1, and 10).</a:t>
            </a:r>
          </a:p>
          <a:p>
            <a:pPr marL="679450" lvl="1" indent="-342900">
              <a:spcBef>
                <a:spcPts val="300"/>
              </a:spcBef>
              <a:spcAft>
                <a:spcPts val="300"/>
              </a:spcAft>
              <a:buSzPct val="75000"/>
              <a:buFont typeface="Calibri" panose="020F0502020204030204" pitchFamily="34" charset="0"/>
              <a:buChar char="–"/>
            </a:pPr>
            <a:r>
              <a:rPr lang="en-US" sz="2200" b="1" dirty="0"/>
              <a:t>American Sign Language (ASL) videos</a:t>
            </a:r>
            <a:r>
              <a:rPr lang="en-US" sz="2200" dirty="0"/>
              <a:t> for ELA Reading tests (FSA only)</a:t>
            </a:r>
          </a:p>
          <a:p>
            <a:pPr marL="679450">
              <a:spcBef>
                <a:spcPts val="300"/>
              </a:spcBef>
              <a:spcAft>
                <a:spcPts val="300"/>
              </a:spcAft>
              <a:buSzPct val="75000"/>
              <a:buFont typeface="Calibri" panose="020F0502020204030204" pitchFamily="34" charset="0"/>
              <a:buChar char="–"/>
            </a:pPr>
            <a:r>
              <a:rPr lang="en-US" sz="2200" b="1" dirty="0"/>
              <a:t>Closed captioning</a:t>
            </a:r>
            <a:r>
              <a:rPr lang="en-US" sz="2200" dirty="0"/>
              <a:t> for ELA Reading tests (FSA Only)</a:t>
            </a:r>
          </a:p>
          <a:p>
            <a:pPr marL="344488" indent="-344488">
              <a:buSzPct val="100000"/>
            </a:pPr>
            <a:r>
              <a:rPr lang="en-US" sz="2400" b="1" dirty="0"/>
              <a:t>Writing and Reading Passage Booklets</a:t>
            </a:r>
          </a:p>
          <a:p>
            <a:pPr marL="679450">
              <a:spcBef>
                <a:spcPts val="300"/>
              </a:spcBef>
              <a:spcAft>
                <a:spcPts val="300"/>
              </a:spcAft>
              <a:buSzPct val="75000"/>
              <a:buFont typeface="Calibri" panose="020F0502020204030204" pitchFamily="34" charset="0"/>
              <a:buChar char="–"/>
            </a:pPr>
            <a:r>
              <a:rPr lang="en-US" sz="2200" dirty="0"/>
              <a:t>Regular print </a:t>
            </a:r>
            <a:r>
              <a:rPr lang="en-US" sz="2200" b="1" dirty="0"/>
              <a:t>Writing/Reading</a:t>
            </a:r>
            <a:r>
              <a:rPr lang="en-US" sz="2200" dirty="0"/>
              <a:t> </a:t>
            </a:r>
            <a:r>
              <a:rPr lang="en-US" sz="2200" b="1" dirty="0"/>
              <a:t>Passage Booklets </a:t>
            </a:r>
            <a:r>
              <a:rPr lang="en-US" sz="2200" dirty="0"/>
              <a:t>(FSA/NGSSS)</a:t>
            </a:r>
          </a:p>
          <a:p>
            <a:pPr marL="679450">
              <a:spcBef>
                <a:spcPts val="300"/>
              </a:spcBef>
              <a:spcAft>
                <a:spcPts val="300"/>
              </a:spcAft>
              <a:buSzPct val="75000"/>
              <a:buFont typeface="Calibri" panose="020F0502020204030204" pitchFamily="34" charset="0"/>
              <a:buChar char="–"/>
            </a:pPr>
            <a:r>
              <a:rPr lang="en-US" sz="2200" dirty="0"/>
              <a:t>Large print </a:t>
            </a:r>
            <a:r>
              <a:rPr lang="en-US" sz="2200" b="1" dirty="0"/>
              <a:t>Writing/Reading Passage Booklets  </a:t>
            </a:r>
            <a:r>
              <a:rPr lang="en-US" sz="2200" dirty="0"/>
              <a:t>(FSA Only)</a:t>
            </a:r>
          </a:p>
          <a:p>
            <a:pPr marL="0" indent="0">
              <a:buNone/>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33</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6 ; NGSSS CBT TAM 5; Appendix A </a:t>
            </a:r>
          </a:p>
        </p:txBody>
      </p:sp>
    </p:spTree>
    <p:extLst>
      <p:ext uri="{BB962C8B-B14F-4D97-AF65-F5344CB8AC3E}">
        <p14:creationId xmlns:p14="http://schemas.microsoft.com/office/powerpoint/2010/main" val="331995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Accommodations</a:t>
            </a:r>
          </a:p>
        </p:txBody>
      </p:sp>
      <p:sp>
        <p:nvSpPr>
          <p:cNvPr id="3" name="Content Placeholder 2"/>
          <p:cNvSpPr>
            <a:spLocks noGrp="1"/>
          </p:cNvSpPr>
          <p:nvPr>
            <p:ph idx="1"/>
          </p:nvPr>
        </p:nvSpPr>
        <p:spPr>
          <a:xfrm>
            <a:off x="228600" y="1676400"/>
            <a:ext cx="8737092" cy="4724399"/>
          </a:xfrm>
        </p:spPr>
        <p:txBody>
          <a:bodyPr/>
          <a:lstStyle/>
          <a:p>
            <a:pPr marL="0" indent="0">
              <a:spcBef>
                <a:spcPts val="300"/>
              </a:spcBef>
              <a:spcAft>
                <a:spcPts val="300"/>
              </a:spcAft>
              <a:buNone/>
            </a:pPr>
            <a:r>
              <a:rPr lang="en-US" sz="2600" b="1" dirty="0"/>
              <a:t>General Information about Accommodations  </a:t>
            </a:r>
          </a:p>
          <a:p>
            <a:pPr>
              <a:spcBef>
                <a:spcPts val="300"/>
              </a:spcBef>
              <a:spcAft>
                <a:spcPts val="300"/>
              </a:spcAft>
            </a:pPr>
            <a:r>
              <a:rPr lang="en-US" sz="2200" i="1" dirty="0"/>
              <a:t>Spring/Summer 2017 FSA Accommodations Test Administration Manual </a:t>
            </a:r>
            <a:r>
              <a:rPr lang="en-US" sz="2200" dirty="0"/>
              <a:t>for information about accommodated assessments, including scripts. This manual is located on the FSA Portal only.</a:t>
            </a:r>
          </a:p>
          <a:p>
            <a:pPr>
              <a:spcBef>
                <a:spcPts val="300"/>
              </a:spcBef>
              <a:spcAft>
                <a:spcPts val="300"/>
              </a:spcAft>
            </a:pPr>
            <a:r>
              <a:rPr lang="en-US" sz="2200" b="1" dirty="0"/>
              <a:t>Paper-Based Accommodations</a:t>
            </a:r>
          </a:p>
          <a:p>
            <a:pPr marL="679450">
              <a:spcBef>
                <a:spcPts val="300"/>
              </a:spcBef>
              <a:spcAft>
                <a:spcPts val="300"/>
              </a:spcAft>
              <a:buSzPct val="75000"/>
              <a:buFont typeface="Calibri" panose="020F0502020204030204" pitchFamily="34" charset="0"/>
              <a:buChar char="–"/>
            </a:pPr>
            <a:r>
              <a:rPr lang="en-US" sz="2000" dirty="0"/>
              <a:t>Regular Print (FSA/NGSSS) 	</a:t>
            </a:r>
          </a:p>
          <a:p>
            <a:pPr marL="679450">
              <a:spcBef>
                <a:spcPts val="300"/>
              </a:spcBef>
              <a:spcAft>
                <a:spcPts val="300"/>
              </a:spcAft>
              <a:buSzPct val="75000"/>
              <a:buFont typeface="Calibri" panose="020F0502020204030204" pitchFamily="34" charset="0"/>
              <a:buChar char="–"/>
            </a:pPr>
            <a:r>
              <a:rPr lang="en-US" sz="2000" dirty="0"/>
              <a:t>Large Print (FSA/NGSSS)  </a:t>
            </a:r>
          </a:p>
          <a:p>
            <a:pPr marL="679450">
              <a:spcBef>
                <a:spcPts val="300"/>
              </a:spcBef>
              <a:spcAft>
                <a:spcPts val="300"/>
              </a:spcAft>
              <a:buSzPct val="75000"/>
              <a:buFont typeface="Calibri" panose="020F0502020204030204" pitchFamily="34" charset="0"/>
              <a:buChar char="–"/>
            </a:pPr>
            <a:r>
              <a:rPr lang="en-US" sz="2000" dirty="0"/>
              <a:t>Braille </a:t>
            </a:r>
          </a:p>
          <a:p>
            <a:pPr marL="1079500" lvl="1">
              <a:spcBef>
                <a:spcPts val="300"/>
              </a:spcBef>
              <a:spcAft>
                <a:spcPts val="300"/>
              </a:spcAft>
              <a:buSzPct val="75000"/>
              <a:buFont typeface="Calibri" panose="020F0502020204030204" pitchFamily="34" charset="0"/>
              <a:buChar char="–"/>
            </a:pPr>
            <a:r>
              <a:rPr lang="en-US" sz="2000" dirty="0"/>
              <a:t>English Braille American Edition (EBAE) (contracted and uncontracted)</a:t>
            </a:r>
          </a:p>
          <a:p>
            <a:pPr marL="1079500" lvl="1">
              <a:spcBef>
                <a:spcPts val="300"/>
              </a:spcBef>
              <a:spcAft>
                <a:spcPts val="300"/>
              </a:spcAft>
              <a:buSzPct val="75000"/>
              <a:buFont typeface="Calibri" panose="020F0502020204030204" pitchFamily="34" charset="0"/>
              <a:buChar char="–"/>
            </a:pPr>
            <a:r>
              <a:rPr lang="en-US" sz="2000" dirty="0"/>
              <a:t>Unified English Braille (UEB) (contracted and uncontracted) </a:t>
            </a:r>
          </a:p>
          <a:p>
            <a:pPr marL="679450">
              <a:spcBef>
                <a:spcPts val="300"/>
              </a:spcBef>
              <a:spcAft>
                <a:spcPts val="300"/>
              </a:spcAft>
              <a:buSzPct val="75000"/>
              <a:buFont typeface="Calibri" panose="020F0502020204030204" pitchFamily="34" charset="0"/>
              <a:buChar char="–"/>
            </a:pPr>
            <a:r>
              <a:rPr lang="en-US" sz="2000" dirty="0"/>
              <a:t> One-Item-Per-Page (OIPP)</a:t>
            </a:r>
          </a:p>
          <a:p>
            <a:pPr>
              <a:spcBef>
                <a:spcPts val="300"/>
              </a:spcBef>
              <a:spcAft>
                <a:spcPts val="300"/>
              </a:spcAft>
            </a:pPr>
            <a:r>
              <a:rPr lang="en-US" sz="2200" dirty="0"/>
              <a:t>Remember: paper-based accommodations should only be provided for CBT tests if students CANNOT access assessments on the computer.</a:t>
            </a:r>
          </a:p>
          <a:p>
            <a:pPr>
              <a:spcBef>
                <a:spcPts val="300"/>
              </a:spcBef>
              <a:spcAft>
                <a:spcPts val="300"/>
              </a:spcAft>
            </a:pPr>
            <a:r>
              <a:rPr lang="en-US" sz="2200" dirty="0">
                <a:solidFill>
                  <a:srgbClr val="FF0000"/>
                </a:solidFill>
              </a:rPr>
              <a:t>Please refer to Weekly Briefing #20635 for further information</a:t>
            </a:r>
          </a:p>
          <a:p>
            <a:pPr marL="0" indent="0">
              <a:spcBef>
                <a:spcPts val="300"/>
              </a:spcBef>
              <a:spcAft>
                <a:spcPts val="300"/>
              </a:spcAft>
              <a:buNone/>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34</a:t>
            </a:fld>
            <a:endParaRPr lang="en-US" dirty="0"/>
          </a:p>
        </p:txBody>
      </p:sp>
      <p:pic>
        <p:nvPicPr>
          <p:cNvPr id="6" name="Picture 5"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160" y="1485900"/>
            <a:ext cx="685800" cy="685800"/>
          </a:xfrm>
          <a:prstGeom prst="rect">
            <a:avLst/>
          </a:prstGeom>
        </p:spPr>
      </p:pic>
      <p:pic>
        <p:nvPicPr>
          <p:cNvPr id="7" name="Picture 6"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4267200"/>
            <a:ext cx="685800" cy="685800"/>
          </a:xfrm>
          <a:prstGeom prst="rect">
            <a:avLst/>
          </a:prstGeom>
        </p:spPr>
      </p:pic>
      <p:sp>
        <p:nvSpPr>
          <p:cNvPr id="8" name="TextBox 7"/>
          <p:cNvSpPr txBox="1"/>
          <p:nvPr/>
        </p:nvSpPr>
        <p:spPr>
          <a:xfrm>
            <a:off x="2590800" y="6553200"/>
            <a:ext cx="4419600" cy="338554"/>
          </a:xfrm>
          <a:prstGeom prst="rect">
            <a:avLst/>
          </a:prstGeom>
          <a:noFill/>
        </p:spPr>
        <p:txBody>
          <a:bodyPr wrap="square" rtlCol="0">
            <a:spAutoFit/>
          </a:bodyPr>
          <a:lstStyle/>
          <a:p>
            <a:r>
              <a:rPr lang="en-US" sz="1600" dirty="0"/>
              <a:t>FSA CBT TAM 6 ; NGSSS CBT TAM 5; Appendix A </a:t>
            </a:r>
          </a:p>
        </p:txBody>
      </p:sp>
    </p:spTree>
    <p:extLst>
      <p:ext uri="{BB962C8B-B14F-4D97-AF65-F5344CB8AC3E}">
        <p14:creationId xmlns:p14="http://schemas.microsoft.com/office/powerpoint/2010/main" val="409687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a:bodyPr>
          <a:lstStyle/>
          <a:p>
            <a:r>
              <a:rPr lang="en-US" dirty="0"/>
              <a:t>Accommodations </a:t>
            </a:r>
          </a:p>
        </p:txBody>
      </p:sp>
      <p:sp>
        <p:nvSpPr>
          <p:cNvPr id="3" name="Content Placeholder 2"/>
          <p:cNvSpPr>
            <a:spLocks noGrp="1"/>
          </p:cNvSpPr>
          <p:nvPr>
            <p:ph idx="1"/>
          </p:nvPr>
        </p:nvSpPr>
        <p:spPr/>
        <p:txBody>
          <a:bodyPr/>
          <a:lstStyle/>
          <a:p>
            <a:r>
              <a:rPr lang="en-US" sz="2800" b="1" dirty="0"/>
              <a:t>ESE/504 Accommodation Types</a:t>
            </a:r>
            <a:endParaRPr lang="en-US" sz="2800" dirty="0"/>
          </a:p>
          <a:p>
            <a:pPr lvl="1">
              <a:lnSpc>
                <a:spcPct val="100000"/>
              </a:lnSpc>
              <a:spcBef>
                <a:spcPts val="0"/>
              </a:spcBef>
              <a:spcAft>
                <a:spcPts val="0"/>
              </a:spcAft>
            </a:pPr>
            <a:r>
              <a:rPr lang="en-US" sz="2200" dirty="0"/>
              <a:t>ESE/504 Accommodation Type – Flexible Presentation </a:t>
            </a:r>
          </a:p>
          <a:p>
            <a:pPr lvl="1">
              <a:lnSpc>
                <a:spcPct val="100000"/>
              </a:lnSpc>
              <a:spcBef>
                <a:spcPts val="0"/>
              </a:spcBef>
              <a:spcAft>
                <a:spcPts val="0"/>
              </a:spcAft>
            </a:pPr>
            <a:r>
              <a:rPr lang="en-US" sz="2200" dirty="0"/>
              <a:t>ESE/504 Accommodation Type – Flexible Responding </a:t>
            </a:r>
          </a:p>
          <a:p>
            <a:pPr lvl="1">
              <a:lnSpc>
                <a:spcPct val="100000"/>
              </a:lnSpc>
              <a:spcBef>
                <a:spcPts val="0"/>
              </a:spcBef>
              <a:spcAft>
                <a:spcPts val="0"/>
              </a:spcAft>
            </a:pPr>
            <a:r>
              <a:rPr lang="en-US" sz="2200" dirty="0"/>
              <a:t>ESE/504 Accommodation Type – Flexible Scheduling </a:t>
            </a:r>
          </a:p>
          <a:p>
            <a:pPr lvl="1">
              <a:lnSpc>
                <a:spcPct val="100000"/>
              </a:lnSpc>
              <a:spcBef>
                <a:spcPts val="0"/>
              </a:spcBef>
              <a:spcAft>
                <a:spcPts val="0"/>
              </a:spcAft>
            </a:pPr>
            <a:r>
              <a:rPr lang="en-US" sz="2200" dirty="0"/>
              <a:t>ESE/504 Accommodation Type – Flexible Setting </a:t>
            </a:r>
          </a:p>
          <a:p>
            <a:pPr lvl="1">
              <a:lnSpc>
                <a:spcPct val="100000"/>
              </a:lnSpc>
              <a:spcBef>
                <a:spcPts val="0"/>
              </a:spcBef>
              <a:spcAft>
                <a:spcPts val="0"/>
              </a:spcAft>
            </a:pPr>
            <a:r>
              <a:rPr lang="en-US" sz="2200" dirty="0"/>
              <a:t>ESE/504 Accommodation Type – Assistive device(s) other than standard calculator</a:t>
            </a:r>
          </a:p>
          <a:p>
            <a:pPr>
              <a:lnSpc>
                <a:spcPct val="100000"/>
              </a:lnSpc>
              <a:spcBef>
                <a:spcPts val="0"/>
              </a:spcBef>
              <a:spcAft>
                <a:spcPts val="0"/>
              </a:spcAft>
            </a:pPr>
            <a:r>
              <a:rPr lang="en-US" sz="2800" b="1" dirty="0"/>
              <a:t>ELL Accommodation Types</a:t>
            </a:r>
            <a:endParaRPr lang="en-US" sz="2800" dirty="0"/>
          </a:p>
          <a:p>
            <a:pPr lvl="1">
              <a:lnSpc>
                <a:spcPct val="100000"/>
              </a:lnSpc>
              <a:spcBef>
                <a:spcPts val="0"/>
              </a:spcBef>
              <a:spcAft>
                <a:spcPts val="0"/>
              </a:spcAft>
            </a:pPr>
            <a:r>
              <a:rPr lang="en-US" sz="2200" dirty="0"/>
              <a:t>ELL Accommodation Type – Flexible Scheduling </a:t>
            </a:r>
          </a:p>
          <a:p>
            <a:pPr lvl="1">
              <a:lnSpc>
                <a:spcPct val="100000"/>
              </a:lnSpc>
              <a:spcBef>
                <a:spcPts val="0"/>
              </a:spcBef>
              <a:spcAft>
                <a:spcPts val="0"/>
              </a:spcAft>
            </a:pPr>
            <a:r>
              <a:rPr lang="en-US" sz="2200" dirty="0"/>
              <a:t>ELL Accommodation Type – Flexible Setting </a:t>
            </a:r>
          </a:p>
          <a:p>
            <a:pPr lvl="1">
              <a:lnSpc>
                <a:spcPct val="100000"/>
              </a:lnSpc>
              <a:spcBef>
                <a:spcPts val="0"/>
              </a:spcBef>
              <a:spcAft>
                <a:spcPts val="0"/>
              </a:spcAft>
            </a:pPr>
            <a:r>
              <a:rPr lang="en-US" sz="2200" dirty="0"/>
              <a:t>ELL Accommodation Type – Assistance in Heritage Language </a:t>
            </a:r>
          </a:p>
          <a:p>
            <a:pPr lvl="1">
              <a:lnSpc>
                <a:spcPct val="100000"/>
              </a:lnSpc>
              <a:spcBef>
                <a:spcPts val="0"/>
              </a:spcBef>
              <a:spcAft>
                <a:spcPts val="0"/>
              </a:spcAft>
            </a:pPr>
            <a:r>
              <a:rPr lang="en-US" sz="2200" dirty="0"/>
              <a:t>ELL Accommodation Type – Approved Dictionary </a:t>
            </a:r>
          </a:p>
          <a:p>
            <a:pPr>
              <a:lnSpc>
                <a:spcPct val="100000"/>
              </a:lnSpc>
              <a:spcBef>
                <a:spcPts val="0"/>
              </a:spcBef>
              <a:spcAft>
                <a:spcPts val="0"/>
              </a:spcAft>
            </a:pPr>
            <a:endParaRPr lang="en-US" sz="2800" b="1" dirty="0"/>
          </a:p>
          <a:p>
            <a:pPr lvl="2"/>
            <a:endParaRPr lang="en-US" sz="1400" dirty="0"/>
          </a:p>
        </p:txBody>
      </p:sp>
      <p:sp>
        <p:nvSpPr>
          <p:cNvPr id="5" name="Slide Number Placeholder 4"/>
          <p:cNvSpPr>
            <a:spLocks noGrp="1"/>
          </p:cNvSpPr>
          <p:nvPr>
            <p:ph type="sldNum" sz="quarter" idx="12"/>
          </p:nvPr>
        </p:nvSpPr>
        <p:spPr/>
        <p:txBody>
          <a:bodyPr/>
          <a:lstStyle/>
          <a:p>
            <a:fld id="{60F88D64-766A-45C3-93FE-3E1D3068B07A}" type="slidenum">
              <a:rPr lang="en-US" smtClean="0"/>
              <a:t>35</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6 ; NGSSS CBT TAM 28; Appendix A </a:t>
            </a:r>
          </a:p>
        </p:txBody>
      </p:sp>
    </p:spTree>
    <p:extLst>
      <p:ext uri="{BB962C8B-B14F-4D97-AF65-F5344CB8AC3E}">
        <p14:creationId xmlns:p14="http://schemas.microsoft.com/office/powerpoint/2010/main" val="3638858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82000" cy="1096962"/>
          </a:xfrm>
        </p:spPr>
        <p:txBody>
          <a:bodyPr>
            <a:normAutofit fontScale="90000"/>
          </a:bodyPr>
          <a:lstStyle/>
          <a:p>
            <a:r>
              <a:rPr lang="en-US" altLang="en-US" dirty="0"/>
              <a:t>Accommodations</a:t>
            </a:r>
            <a:br>
              <a:rPr lang="en-US" altLang="en-US" dirty="0"/>
            </a:br>
            <a:r>
              <a:rPr lang="en-US" altLang="en-US" dirty="0"/>
              <a:t>SPED Office Contacts  for 504 </a:t>
            </a:r>
            <a:endParaRPr lang="en-US" dirty="0"/>
          </a:p>
        </p:txBody>
      </p:sp>
      <p:sp>
        <p:nvSpPr>
          <p:cNvPr id="5" name="Content Placeholder 5"/>
          <p:cNvSpPr>
            <a:spLocks noGrp="1"/>
          </p:cNvSpPr>
          <p:nvPr>
            <p:ph idx="1"/>
          </p:nvPr>
        </p:nvSpPr>
        <p:spPr>
          <a:xfrm>
            <a:off x="114300" y="2438400"/>
            <a:ext cx="4343400" cy="2057400"/>
          </a:xfrm>
          <a:prstGeom prst="rect">
            <a:avLst/>
          </a:prstGeom>
        </p:spPr>
        <p:txBody>
          <a:bodyPr/>
          <a:lstStyle/>
          <a:p>
            <a:pPr marL="119062" lvl="1" indent="0" algn="ctr">
              <a:spcBef>
                <a:spcPts val="300"/>
              </a:spcBef>
              <a:spcAft>
                <a:spcPts val="300"/>
              </a:spcAft>
              <a:buClr>
                <a:schemeClr val="accent1"/>
              </a:buClr>
              <a:buSzPct val="80000"/>
              <a:buNone/>
              <a:defRPr/>
            </a:pPr>
            <a:r>
              <a:rPr lang="en-US" sz="2400" b="1" dirty="0"/>
              <a:t>CENTRAL</a:t>
            </a:r>
          </a:p>
          <a:p>
            <a:pPr marL="461962" lvl="1" indent="-342900">
              <a:spcBef>
                <a:spcPts val="300"/>
              </a:spcBef>
              <a:spcAft>
                <a:spcPts val="300"/>
              </a:spcAft>
              <a:buSzPct val="100000"/>
              <a:buFont typeface="Wingdings" panose="05000000000000000000" pitchFamily="2" charset="2"/>
              <a:buChar char="§"/>
              <a:defRPr/>
            </a:pPr>
            <a:r>
              <a:rPr lang="en-US" sz="2000" b="1" dirty="0"/>
              <a:t>(786) 413-3001</a:t>
            </a:r>
          </a:p>
          <a:p>
            <a:pPr lvl="1">
              <a:spcBef>
                <a:spcPts val="300"/>
              </a:spcBef>
              <a:spcAft>
                <a:spcPts val="300"/>
              </a:spcAft>
              <a:defRPr/>
            </a:pPr>
            <a:r>
              <a:rPr lang="en-US" sz="1800" dirty="0"/>
              <a:t>Alfredia Robinson</a:t>
            </a:r>
          </a:p>
          <a:p>
            <a:pPr lvl="2">
              <a:spcBef>
                <a:spcPts val="300"/>
              </a:spcBef>
              <a:spcAft>
                <a:spcPts val="300"/>
              </a:spcAft>
              <a:defRPr/>
            </a:pPr>
            <a:r>
              <a:rPr lang="en-US" sz="1800" dirty="0"/>
              <a:t>Instructional Supervisor</a:t>
            </a:r>
          </a:p>
          <a:p>
            <a:pPr lvl="1">
              <a:spcBef>
                <a:spcPts val="300"/>
              </a:spcBef>
              <a:spcAft>
                <a:spcPts val="300"/>
              </a:spcAft>
              <a:defRPr/>
            </a:pPr>
            <a:r>
              <a:rPr lang="en-US" sz="1800" dirty="0"/>
              <a:t>Maria Verjano </a:t>
            </a:r>
          </a:p>
          <a:p>
            <a:pPr lvl="2">
              <a:spcBef>
                <a:spcPts val="300"/>
              </a:spcBef>
              <a:spcAft>
                <a:spcPts val="300"/>
              </a:spcAft>
              <a:defRPr/>
            </a:pPr>
            <a:r>
              <a:rPr lang="en-US" sz="1800" dirty="0"/>
              <a:t>Lead Staffing Specialist </a:t>
            </a:r>
          </a:p>
          <a:p>
            <a:pPr marL="914400" lvl="2" indent="0">
              <a:buNone/>
              <a:defRPr/>
            </a:pPr>
            <a:endParaRPr lang="en-US" sz="1800" dirty="0"/>
          </a:p>
          <a:p>
            <a:pPr marL="119062" lvl="1" indent="0">
              <a:spcBef>
                <a:spcPct val="0"/>
              </a:spcBef>
              <a:buSzPct val="80000"/>
              <a:buNone/>
              <a:defRPr/>
            </a:pPr>
            <a:r>
              <a:rPr lang="en-US" sz="1800" dirty="0"/>
              <a:t> </a:t>
            </a:r>
          </a:p>
        </p:txBody>
      </p:sp>
      <p:sp>
        <p:nvSpPr>
          <p:cNvPr id="4" name="Slide Number Placeholder 3"/>
          <p:cNvSpPr>
            <a:spLocks noGrp="1"/>
          </p:cNvSpPr>
          <p:nvPr>
            <p:ph type="sldNum" sz="quarter" idx="12"/>
          </p:nvPr>
        </p:nvSpPr>
        <p:spPr/>
        <p:txBody>
          <a:bodyPr/>
          <a:lstStyle/>
          <a:p>
            <a:fld id="{60F88D64-766A-45C3-93FE-3E1D3068B07A}" type="slidenum">
              <a:rPr lang="en-US" smtClean="0"/>
              <a:pPr/>
              <a:t>36</a:t>
            </a:fld>
            <a:endParaRPr lang="en-US" dirty="0"/>
          </a:p>
        </p:txBody>
      </p:sp>
      <p:sp>
        <p:nvSpPr>
          <p:cNvPr id="6" name="Content Placeholder 7"/>
          <p:cNvSpPr>
            <a:spLocks noGrp="1"/>
          </p:cNvSpPr>
          <p:nvPr>
            <p:ph sz="quarter" idx="4294967295"/>
          </p:nvPr>
        </p:nvSpPr>
        <p:spPr>
          <a:xfrm>
            <a:off x="4404360" y="2350532"/>
            <a:ext cx="4724400" cy="4255026"/>
          </a:xfrm>
          <a:prstGeom prst="rect">
            <a:avLst/>
          </a:prstGeom>
        </p:spPr>
        <p:txBody>
          <a:bodyPr>
            <a:normAutofit fontScale="92500" lnSpcReduction="10000"/>
          </a:bodyPr>
          <a:lstStyle/>
          <a:p>
            <a:pPr marL="119062" lvl="1" indent="0" algn="ctr">
              <a:spcBef>
                <a:spcPts val="300"/>
              </a:spcBef>
              <a:spcAft>
                <a:spcPts val="300"/>
              </a:spcAft>
              <a:buClr>
                <a:schemeClr val="accent1"/>
              </a:buClr>
              <a:buSzPct val="80000"/>
              <a:buNone/>
              <a:defRPr/>
            </a:pPr>
            <a:r>
              <a:rPr lang="en-US" sz="2600" b="1" dirty="0"/>
              <a:t>SOUTH</a:t>
            </a:r>
          </a:p>
          <a:p>
            <a:pPr>
              <a:spcBef>
                <a:spcPts val="300"/>
              </a:spcBef>
              <a:spcAft>
                <a:spcPts val="300"/>
              </a:spcAft>
              <a:buFont typeface="Wingdings" panose="05000000000000000000" pitchFamily="2" charset="2"/>
              <a:buChar char="§"/>
            </a:pPr>
            <a:r>
              <a:rPr lang="en-US" sz="2000" b="1" dirty="0"/>
              <a:t>JRE Lee Educational Ctr.  (786)-268-4757</a:t>
            </a:r>
          </a:p>
          <a:p>
            <a:pPr lvl="1">
              <a:spcBef>
                <a:spcPts val="300"/>
              </a:spcBef>
              <a:spcAft>
                <a:spcPts val="300"/>
              </a:spcAft>
            </a:pPr>
            <a:r>
              <a:rPr lang="en-US" sz="1800" dirty="0"/>
              <a:t>Lyasell Gigi Arrieta</a:t>
            </a:r>
          </a:p>
          <a:p>
            <a:pPr lvl="2">
              <a:spcBef>
                <a:spcPts val="300"/>
              </a:spcBef>
              <a:spcAft>
                <a:spcPts val="300"/>
              </a:spcAft>
            </a:pPr>
            <a:r>
              <a:rPr lang="en-US" sz="1800" dirty="0"/>
              <a:t>Instructional Supervisor</a:t>
            </a:r>
          </a:p>
          <a:p>
            <a:pPr lvl="1">
              <a:spcBef>
                <a:spcPts val="300"/>
              </a:spcBef>
              <a:spcAft>
                <a:spcPts val="300"/>
              </a:spcAft>
            </a:pPr>
            <a:r>
              <a:rPr lang="en-US" sz="1800" dirty="0"/>
              <a:t>Connie Vindigni</a:t>
            </a:r>
          </a:p>
          <a:p>
            <a:pPr lvl="2">
              <a:spcBef>
                <a:spcPts val="300"/>
              </a:spcBef>
              <a:spcAft>
                <a:spcPts val="300"/>
              </a:spcAft>
            </a:pPr>
            <a:r>
              <a:rPr lang="en-US" sz="1800" dirty="0"/>
              <a:t>Lead Staffing Specialist</a:t>
            </a:r>
          </a:p>
          <a:p>
            <a:pPr lvl="2">
              <a:buFont typeface="Arial" charset="0"/>
              <a:buNone/>
              <a:defRPr/>
            </a:pPr>
            <a:endParaRPr lang="en-US" sz="1800" dirty="0"/>
          </a:p>
          <a:p>
            <a:pPr lvl="2">
              <a:buFont typeface="Arial" charset="0"/>
              <a:buNone/>
              <a:defRPr/>
            </a:pPr>
            <a:endParaRPr lang="en-US" sz="1800" dirty="0"/>
          </a:p>
          <a:p>
            <a:pPr>
              <a:spcBef>
                <a:spcPts val="300"/>
              </a:spcBef>
              <a:spcAft>
                <a:spcPts val="300"/>
              </a:spcAft>
              <a:buFont typeface="Wingdings" panose="05000000000000000000" pitchFamily="2" charset="2"/>
              <a:buChar char="§"/>
            </a:pPr>
            <a:r>
              <a:rPr lang="en-US" sz="2000" b="1" dirty="0"/>
              <a:t>SPED Annex at CIE (305) 242-8432</a:t>
            </a:r>
          </a:p>
          <a:p>
            <a:pPr lvl="1">
              <a:spcBef>
                <a:spcPts val="300"/>
              </a:spcBef>
              <a:spcAft>
                <a:spcPts val="300"/>
              </a:spcAft>
            </a:pPr>
            <a:r>
              <a:rPr lang="en-US" sz="1800" dirty="0"/>
              <a:t>Lyasell Gigi Arrieta</a:t>
            </a:r>
          </a:p>
          <a:p>
            <a:pPr lvl="2">
              <a:spcBef>
                <a:spcPts val="300"/>
              </a:spcBef>
              <a:spcAft>
                <a:spcPts val="300"/>
              </a:spcAft>
            </a:pPr>
            <a:r>
              <a:rPr lang="en-US" sz="1800" dirty="0"/>
              <a:t>Instructional Supervisor</a:t>
            </a:r>
          </a:p>
          <a:p>
            <a:pPr lvl="1">
              <a:spcBef>
                <a:spcPts val="300"/>
              </a:spcBef>
              <a:spcAft>
                <a:spcPts val="300"/>
              </a:spcAft>
            </a:pPr>
            <a:r>
              <a:rPr lang="en-US" sz="1800" dirty="0"/>
              <a:t>Maria Sifre</a:t>
            </a:r>
          </a:p>
          <a:p>
            <a:pPr lvl="2">
              <a:spcBef>
                <a:spcPts val="300"/>
              </a:spcBef>
              <a:spcAft>
                <a:spcPts val="300"/>
              </a:spcAft>
            </a:pPr>
            <a:r>
              <a:rPr lang="en-US" sz="1800" dirty="0"/>
              <a:t>Lead Staffing Specialist</a:t>
            </a:r>
          </a:p>
          <a:p>
            <a:pPr>
              <a:defRPr/>
            </a:pPr>
            <a:endParaRPr lang="en-US" dirty="0"/>
          </a:p>
        </p:txBody>
      </p:sp>
      <p:sp>
        <p:nvSpPr>
          <p:cNvPr id="3" name="TextBox 2"/>
          <p:cNvSpPr txBox="1"/>
          <p:nvPr/>
        </p:nvSpPr>
        <p:spPr>
          <a:xfrm>
            <a:off x="-152400" y="4343400"/>
            <a:ext cx="4876800" cy="2262158"/>
          </a:xfrm>
          <a:prstGeom prst="rect">
            <a:avLst/>
          </a:prstGeom>
          <a:noFill/>
        </p:spPr>
        <p:txBody>
          <a:bodyPr wrap="square" rtlCol="0">
            <a:spAutoFit/>
          </a:bodyPr>
          <a:lstStyle/>
          <a:p>
            <a:pPr marL="119062" lvl="1" algn="ctr">
              <a:spcBef>
                <a:spcPts val="300"/>
              </a:spcBef>
              <a:spcAft>
                <a:spcPts val="300"/>
              </a:spcAft>
              <a:buSzPct val="80000"/>
              <a:defRPr/>
            </a:pPr>
            <a:r>
              <a:rPr lang="en-US" sz="2400" b="1" dirty="0"/>
              <a:t>NORTH</a:t>
            </a:r>
          </a:p>
          <a:p>
            <a:pPr marL="438150" lvl="1" indent="-319088">
              <a:spcBef>
                <a:spcPts val="300"/>
              </a:spcBef>
              <a:spcAft>
                <a:spcPts val="300"/>
              </a:spcAft>
              <a:buSzPct val="80000"/>
              <a:buFont typeface="Wingdings 2" pitchFamily="18" charset="2"/>
              <a:buChar char=""/>
              <a:defRPr/>
            </a:pPr>
            <a:r>
              <a:rPr lang="en-US" sz="2000" b="1" dirty="0"/>
              <a:t>(305) 827-3025</a:t>
            </a:r>
          </a:p>
          <a:p>
            <a:pPr marL="895350" lvl="2" indent="-319088">
              <a:spcBef>
                <a:spcPts val="300"/>
              </a:spcBef>
              <a:spcAft>
                <a:spcPts val="300"/>
              </a:spcAft>
              <a:buSzPct val="80000"/>
              <a:buFont typeface="Calibri" panose="020F0502020204030204" pitchFamily="34" charset="0"/>
              <a:buChar char="−"/>
              <a:defRPr/>
            </a:pPr>
            <a:r>
              <a:rPr lang="en-US" dirty="0"/>
              <a:t>Alina Rodriguez and Susanne Meadows</a:t>
            </a:r>
          </a:p>
          <a:p>
            <a:pPr marL="1352550" lvl="3" indent="-319088">
              <a:spcBef>
                <a:spcPts val="300"/>
              </a:spcBef>
              <a:spcAft>
                <a:spcPts val="300"/>
              </a:spcAft>
              <a:buSzPct val="80000"/>
              <a:buFont typeface="Arial" panose="020B0604020202020204" pitchFamily="34" charset="0"/>
              <a:buChar char="•"/>
              <a:defRPr/>
            </a:pPr>
            <a:r>
              <a:rPr lang="en-US" dirty="0"/>
              <a:t>Instructional Support Specialists</a:t>
            </a:r>
          </a:p>
          <a:p>
            <a:pPr marL="895350" lvl="2" indent="-319088">
              <a:spcBef>
                <a:spcPts val="300"/>
              </a:spcBef>
              <a:spcAft>
                <a:spcPts val="300"/>
              </a:spcAft>
              <a:buSzPct val="80000"/>
              <a:buFont typeface="Calibri" panose="020F0502020204030204" pitchFamily="34" charset="0"/>
              <a:buChar char="−"/>
              <a:defRPr/>
            </a:pPr>
            <a:r>
              <a:rPr lang="en-US" dirty="0"/>
              <a:t>Cynthia O’Donnell</a:t>
            </a:r>
          </a:p>
          <a:p>
            <a:pPr marL="1352550" lvl="3" indent="-319088">
              <a:spcBef>
                <a:spcPts val="300"/>
              </a:spcBef>
              <a:spcAft>
                <a:spcPts val="300"/>
              </a:spcAft>
              <a:buSzPct val="80000"/>
              <a:buFont typeface="Arial" panose="020B0604020202020204" pitchFamily="34" charset="0"/>
              <a:buChar char="•"/>
              <a:defRPr/>
            </a:pPr>
            <a:r>
              <a:rPr lang="en-US" dirty="0"/>
              <a:t>Lead Staffing Specialist</a:t>
            </a:r>
          </a:p>
        </p:txBody>
      </p:sp>
      <p:sp>
        <p:nvSpPr>
          <p:cNvPr id="7" name="TextBox 6"/>
          <p:cNvSpPr txBox="1"/>
          <p:nvPr/>
        </p:nvSpPr>
        <p:spPr>
          <a:xfrm>
            <a:off x="137160" y="1611868"/>
            <a:ext cx="8686800" cy="1354217"/>
          </a:xfrm>
          <a:prstGeom prst="rect">
            <a:avLst/>
          </a:prstGeom>
          <a:noFill/>
        </p:spPr>
        <p:txBody>
          <a:bodyPr wrap="square" rtlCol="0">
            <a:spAutoFit/>
          </a:bodyPr>
          <a:lstStyle/>
          <a:p>
            <a:r>
              <a:rPr lang="en-US" altLang="en-US" sz="2000" b="1" dirty="0"/>
              <a:t>Temporary Section 504 Plan: </a:t>
            </a:r>
            <a:r>
              <a:rPr lang="en-US" altLang="en-US" sz="2000" dirty="0"/>
              <a:t>When a student sustains an impairment / injury during a statewide test window, they </a:t>
            </a:r>
            <a:r>
              <a:rPr lang="en-US" altLang="en-US" sz="2000" i="1" dirty="0"/>
              <a:t>may </a:t>
            </a:r>
            <a:r>
              <a:rPr lang="en-US" altLang="en-US" sz="2000" dirty="0"/>
              <a:t>be eligible for Section 504.</a:t>
            </a:r>
          </a:p>
          <a:p>
            <a:endParaRPr lang="en-US" altLang="en-US" sz="2400" b="1" dirty="0"/>
          </a:p>
          <a:p>
            <a:endParaRPr lang="en-US" dirty="0"/>
          </a:p>
        </p:txBody>
      </p:sp>
    </p:spTree>
    <p:extLst>
      <p:ext uri="{BB962C8B-B14F-4D97-AF65-F5344CB8AC3E}">
        <p14:creationId xmlns:p14="http://schemas.microsoft.com/office/powerpoint/2010/main" val="2646301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1909392758"/>
              </p:ext>
            </p:extLst>
          </p:nvPr>
        </p:nvGraphicFramePr>
        <p:xfrm>
          <a:off x="228600" y="1408113"/>
          <a:ext cx="8610600" cy="5419407"/>
        </p:xfrm>
        <a:graphic>
          <a:graphicData uri="http://schemas.openxmlformats.org/drawingml/2006/table">
            <a:tbl>
              <a:tblPr firstRow="1" firstCol="1" bandRow="1"/>
              <a:tblGrid>
                <a:gridCol w="1752600">
                  <a:extLst>
                    <a:ext uri="{9D8B030D-6E8A-4147-A177-3AD203B41FA5}">
                      <a16:colId xmlns:a16="http://schemas.microsoft.com/office/drawing/2014/main" val="20000"/>
                    </a:ext>
                  </a:extLst>
                </a:gridCol>
                <a:gridCol w="3488635">
                  <a:extLst>
                    <a:ext uri="{9D8B030D-6E8A-4147-A177-3AD203B41FA5}">
                      <a16:colId xmlns:a16="http://schemas.microsoft.com/office/drawing/2014/main" val="20001"/>
                    </a:ext>
                  </a:extLst>
                </a:gridCol>
                <a:gridCol w="3369365">
                  <a:extLst>
                    <a:ext uri="{9D8B030D-6E8A-4147-A177-3AD203B41FA5}">
                      <a16:colId xmlns:a16="http://schemas.microsoft.com/office/drawing/2014/main" val="20002"/>
                    </a:ext>
                  </a:extLst>
                </a:gridCol>
              </a:tblGrid>
              <a:tr h="355220">
                <a:tc>
                  <a:txBody>
                    <a:bodyPr/>
                    <a:lstStyle/>
                    <a:p>
                      <a:pPr marL="0" marR="0">
                        <a:lnSpc>
                          <a:spcPct val="115000"/>
                        </a:lnSpc>
                        <a:spcBef>
                          <a:spcPts val="0"/>
                        </a:spcBef>
                        <a:spcAft>
                          <a:spcPts val="0"/>
                        </a:spcAft>
                        <a:tabLst>
                          <a:tab pos="1943100" algn="l"/>
                        </a:tabLst>
                      </a:pPr>
                      <a:r>
                        <a:rPr lang="en-US" sz="1400" b="1" dirty="0">
                          <a:effectLst/>
                          <a:latin typeface="Calibri"/>
                          <a:ea typeface="Calibri"/>
                          <a:cs typeface="Times New Roman"/>
                        </a:rPr>
                        <a:t> </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tabLst>
                          <a:tab pos="1943100" algn="l"/>
                        </a:tabLst>
                      </a:pPr>
                      <a:r>
                        <a:rPr lang="en-US" sz="1400" b="1" dirty="0">
                          <a:effectLst/>
                          <a:latin typeface="Calibri"/>
                          <a:ea typeface="Calibri"/>
                          <a:cs typeface="Times New Roman"/>
                        </a:rPr>
                        <a:t>TDS (AIR)</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tabLst>
                          <a:tab pos="1943100" algn="l"/>
                        </a:tabLst>
                      </a:pPr>
                      <a:r>
                        <a:rPr lang="en-US" sz="1400" b="1" dirty="0">
                          <a:effectLst/>
                          <a:latin typeface="Calibri"/>
                          <a:ea typeface="Calibri"/>
                          <a:cs typeface="Times New Roman"/>
                        </a:rPr>
                        <a:t>TestNav 8 (Pearson)</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0"/>
                  </a:ext>
                </a:extLst>
              </a:tr>
              <a:tr h="3547507">
                <a:tc>
                  <a:txBody>
                    <a:bodyPr/>
                    <a:lstStyle/>
                    <a:p>
                      <a:pPr marL="0" marR="0" algn="l">
                        <a:lnSpc>
                          <a:spcPct val="115000"/>
                        </a:lnSpc>
                        <a:spcBef>
                          <a:spcPts val="0"/>
                        </a:spcBef>
                        <a:spcAft>
                          <a:spcPts val="0"/>
                        </a:spcAft>
                      </a:pPr>
                      <a:r>
                        <a:rPr lang="en-US" sz="1400" b="1" dirty="0">
                          <a:effectLst/>
                          <a:latin typeface="Calibri"/>
                          <a:ea typeface="Calibri"/>
                          <a:cs typeface="Times New Roman"/>
                        </a:rPr>
                        <a:t>Available to All Students</a:t>
                      </a:r>
                      <a:endParaRPr lang="en-US" sz="14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marR="0" indent="-342900" algn="l">
                        <a:lnSpc>
                          <a:spcPct val="115000"/>
                        </a:lnSpc>
                        <a:spcBef>
                          <a:spcPts val="0"/>
                        </a:spcBef>
                        <a:spcAft>
                          <a:spcPts val="0"/>
                        </a:spcAft>
                        <a:buFont typeface="Arial" panose="020B0604020202020204" pitchFamily="34" charset="0"/>
                        <a:buChar char="•"/>
                      </a:pPr>
                      <a:r>
                        <a:rPr lang="en-US" sz="1400" dirty="0">
                          <a:effectLst/>
                          <a:latin typeface="Calibri"/>
                          <a:ea typeface="Calibri"/>
                          <a:cs typeface="Times New Roman"/>
                        </a:rPr>
                        <a:t>Enlarge</a:t>
                      </a:r>
                      <a:r>
                        <a:rPr lang="en-US" sz="1400" baseline="0" dirty="0">
                          <a:effectLst/>
                          <a:latin typeface="Calibri"/>
                          <a:ea typeface="Calibri"/>
                          <a:cs typeface="Times New Roman"/>
                        </a:rPr>
                        <a:t> Print Size/Zoom</a:t>
                      </a:r>
                    </a:p>
                    <a:p>
                      <a:pPr marL="342900" marR="0" indent="-342900" algn="l">
                        <a:lnSpc>
                          <a:spcPct val="115000"/>
                        </a:lnSpc>
                        <a:spcBef>
                          <a:spcPts val="0"/>
                        </a:spcBef>
                        <a:spcAft>
                          <a:spcPts val="0"/>
                        </a:spcAft>
                        <a:buFont typeface="Arial" panose="020B0604020202020204" pitchFamily="34" charset="0"/>
                        <a:buChar char="•"/>
                      </a:pPr>
                      <a:r>
                        <a:rPr lang="en-US" sz="1400" baseline="0" dirty="0">
                          <a:effectLst/>
                          <a:latin typeface="Calibri"/>
                          <a:ea typeface="Calibri"/>
                          <a:cs typeface="Times New Roman"/>
                        </a:rPr>
                        <a:t>Color Contrast</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Calibri"/>
                          <a:ea typeface="Calibri"/>
                          <a:cs typeface="Times New Roman"/>
                        </a:rPr>
                        <a:t>Black Text on White</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Calibri"/>
                          <a:ea typeface="Calibri"/>
                          <a:cs typeface="Times New Roman"/>
                        </a:rPr>
                        <a:t>Black Text on Yellow</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Black Text on Blue</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Black Text on Light Blue</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Black Text on Magenta</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Yellow Text on Dark Blue</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White Text on Black</a:t>
                      </a:r>
                    </a:p>
                    <a:p>
                      <a:pPr marL="800100" marR="0" lvl="1"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White Text on Navy</a:t>
                      </a:r>
                    </a:p>
                    <a:p>
                      <a:pPr marL="342900" marR="0" lvl="0"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Mouse Pointer Color/Size</a:t>
                      </a:r>
                    </a:p>
                    <a:p>
                      <a:pPr marL="342900" marR="0" lvl="0"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Line Reader</a:t>
                      </a:r>
                    </a:p>
                    <a:p>
                      <a:pPr marL="342900" marR="0" lvl="0" indent="-34290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Highlighter</a:t>
                      </a:r>
                    </a:p>
                    <a:p>
                      <a:pPr marL="800100" marR="0" lvl="1" indent="-342900" algn="l">
                        <a:lnSpc>
                          <a:spcPct val="115000"/>
                        </a:lnSpc>
                        <a:spcBef>
                          <a:spcPts val="0"/>
                        </a:spcBef>
                        <a:spcAft>
                          <a:spcPts val="0"/>
                        </a:spcAft>
                        <a:buFont typeface="Arial" panose="020B0604020202020204" pitchFamily="34" charset="0"/>
                        <a:buChar char="•"/>
                      </a:pPr>
                      <a:endParaRPr lang="en-US" sz="14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a:ea typeface="Calibri"/>
                          <a:cs typeface="Times New Roman"/>
                        </a:rPr>
                        <a:t>Zoom</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a:ea typeface="Calibri"/>
                          <a:cs typeface="Times New Roman"/>
                        </a:rPr>
                        <a:t>Magnifier</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a:ea typeface="Calibri"/>
                          <a:cs typeface="Times New Roman"/>
                        </a:rPr>
                        <a:t>Color Contrast</a:t>
                      </a:r>
                    </a:p>
                    <a:p>
                      <a:pPr marL="742950" marR="0" lvl="1"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Black Text on White</a:t>
                      </a:r>
                    </a:p>
                    <a:p>
                      <a:pPr marL="742950" marR="0" lvl="1"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Black Text on Cream</a:t>
                      </a:r>
                    </a:p>
                    <a:p>
                      <a:pPr marL="742950" marR="0" lvl="1"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Black Text on Light Blue</a:t>
                      </a:r>
                    </a:p>
                    <a:p>
                      <a:pPr marL="742950" marR="0" lvl="1"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Black Text on Light Magenta</a:t>
                      </a:r>
                    </a:p>
                    <a:p>
                      <a:pPr marL="742950" marR="0" lvl="1"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White Text on Black</a:t>
                      </a:r>
                    </a:p>
                    <a:p>
                      <a:pPr marL="742950" marR="0" lvl="1"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Yellow Text on Blue</a:t>
                      </a:r>
                    </a:p>
                    <a:p>
                      <a:pPr marL="742950" marR="0" lvl="1"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Gray Text on Green</a:t>
                      </a:r>
                    </a:p>
                    <a:p>
                      <a:pPr marL="285750" marR="0" lvl="0"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Line Reader Mask</a:t>
                      </a:r>
                    </a:p>
                    <a:p>
                      <a:pPr marL="285750" marR="0" lvl="0" indent="-285750" algn="l">
                        <a:lnSpc>
                          <a:spcPct val="115000"/>
                        </a:lnSpc>
                        <a:spcBef>
                          <a:spcPts val="0"/>
                        </a:spcBef>
                        <a:spcAft>
                          <a:spcPts val="0"/>
                        </a:spcAft>
                        <a:buFont typeface="Arial" panose="020B0604020202020204" pitchFamily="34" charset="0"/>
                        <a:buChar char="•"/>
                      </a:pPr>
                      <a:r>
                        <a:rPr lang="en-US" sz="1400" baseline="0" dirty="0">
                          <a:effectLst/>
                          <a:latin typeface="+mn-lt"/>
                          <a:ea typeface="Calibri"/>
                          <a:cs typeface="Times New Roman"/>
                        </a:rPr>
                        <a:t>Highlighter</a:t>
                      </a:r>
                      <a:endParaRPr lang="en-US" sz="14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6680">
                <a:tc>
                  <a:txBody>
                    <a:bodyPr/>
                    <a:lstStyle/>
                    <a:p>
                      <a:pPr marL="0" marR="0">
                        <a:lnSpc>
                          <a:spcPct val="115000"/>
                        </a:lnSpc>
                        <a:spcBef>
                          <a:spcPts val="0"/>
                        </a:spcBef>
                        <a:spcAft>
                          <a:spcPts val="0"/>
                        </a:spcAft>
                        <a:tabLst>
                          <a:tab pos="1943100" algn="l"/>
                        </a:tabLst>
                      </a:pPr>
                      <a:r>
                        <a:rPr lang="en-US" sz="1400" b="1" dirty="0">
                          <a:effectLst/>
                          <a:latin typeface="Calibri"/>
                          <a:ea typeface="Calibri"/>
                          <a:cs typeface="Times New Roman"/>
                        </a:rPr>
                        <a:t>Accommodations Only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85750" marR="0" indent="-285750">
                        <a:lnSpc>
                          <a:spcPct val="115000"/>
                        </a:lnSpc>
                        <a:spcBef>
                          <a:spcPts val="0"/>
                        </a:spcBef>
                        <a:spcAft>
                          <a:spcPts val="0"/>
                        </a:spcAft>
                        <a:buFont typeface="Arial" panose="020B0604020202020204" pitchFamily="34" charset="0"/>
                        <a:buChar char="•"/>
                        <a:tabLst>
                          <a:tab pos="1943100" algn="l"/>
                        </a:tabLst>
                      </a:pPr>
                      <a:r>
                        <a:rPr lang="en-US" sz="1400" dirty="0">
                          <a:effectLst/>
                          <a:latin typeface="Calibri"/>
                          <a:ea typeface="Calibri"/>
                          <a:cs typeface="Times New Roman"/>
                        </a:rPr>
                        <a:t>Text-to-Speech (TTS)</a:t>
                      </a:r>
                    </a:p>
                    <a:p>
                      <a:pPr marL="285750" marR="0" indent="-285750">
                        <a:lnSpc>
                          <a:spcPct val="115000"/>
                        </a:lnSpc>
                        <a:spcBef>
                          <a:spcPts val="0"/>
                        </a:spcBef>
                        <a:spcAft>
                          <a:spcPts val="0"/>
                        </a:spcAft>
                        <a:buFont typeface="Arial" panose="020B0604020202020204" pitchFamily="34" charset="0"/>
                        <a:buChar char="•"/>
                        <a:tabLst>
                          <a:tab pos="1943100" algn="l"/>
                        </a:tabLst>
                      </a:pPr>
                      <a:r>
                        <a:rPr lang="en-US" sz="1400" dirty="0">
                          <a:effectLst/>
                          <a:latin typeface="Calibri"/>
                          <a:ea typeface="Calibri"/>
                          <a:cs typeface="Times New Roman"/>
                        </a:rPr>
                        <a:t>Masking</a:t>
                      </a:r>
                    </a:p>
                    <a:p>
                      <a:pPr marL="285750" marR="0" indent="-285750">
                        <a:lnSpc>
                          <a:spcPct val="115000"/>
                        </a:lnSpc>
                        <a:spcBef>
                          <a:spcPts val="0"/>
                        </a:spcBef>
                        <a:spcAft>
                          <a:spcPts val="0"/>
                        </a:spcAft>
                        <a:buFont typeface="Arial" panose="020B0604020202020204" pitchFamily="34" charset="0"/>
                        <a:buChar char="•"/>
                        <a:tabLst>
                          <a:tab pos="1943100" algn="l"/>
                        </a:tabLst>
                      </a:pPr>
                      <a:r>
                        <a:rPr lang="en-US" sz="1400" dirty="0">
                          <a:effectLst/>
                          <a:latin typeface="Calibri"/>
                          <a:ea typeface="Calibri"/>
                          <a:cs typeface="Times New Roman"/>
                        </a:rPr>
                        <a:t>American Sign</a:t>
                      </a:r>
                      <a:r>
                        <a:rPr lang="en-US" sz="1400" baseline="0" dirty="0">
                          <a:effectLst/>
                          <a:latin typeface="Calibri"/>
                          <a:ea typeface="Calibri"/>
                          <a:cs typeface="Times New Roman"/>
                        </a:rPr>
                        <a:t> Language (Reading only)</a:t>
                      </a:r>
                    </a:p>
                    <a:p>
                      <a:pPr marL="285750" marR="0" indent="-285750">
                        <a:lnSpc>
                          <a:spcPct val="115000"/>
                        </a:lnSpc>
                        <a:spcBef>
                          <a:spcPts val="0"/>
                        </a:spcBef>
                        <a:spcAft>
                          <a:spcPts val="0"/>
                        </a:spcAft>
                        <a:buFont typeface="Arial" panose="020B0604020202020204" pitchFamily="34" charset="0"/>
                        <a:buChar char="•"/>
                        <a:tabLst>
                          <a:tab pos="1943100" algn="l"/>
                        </a:tabLst>
                      </a:pPr>
                      <a:r>
                        <a:rPr lang="en-US" sz="1400" baseline="0" dirty="0">
                          <a:effectLst/>
                          <a:latin typeface="Calibri"/>
                          <a:ea typeface="Calibri"/>
                          <a:cs typeface="Times New Roman"/>
                        </a:rPr>
                        <a:t>Closed Captioning (Reading only)</a:t>
                      </a:r>
                      <a:endParaRPr lang="en-US" sz="1400" dirty="0">
                        <a:effectLst/>
                        <a:latin typeface="Calibri"/>
                        <a:ea typeface="Calibri"/>
                        <a:cs typeface="Times New Roman"/>
                      </a:endParaRPr>
                    </a:p>
                    <a:p>
                      <a:pPr marL="285750" marR="0" indent="-285750">
                        <a:lnSpc>
                          <a:spcPct val="115000"/>
                        </a:lnSpc>
                        <a:spcBef>
                          <a:spcPts val="0"/>
                        </a:spcBef>
                        <a:spcAft>
                          <a:spcPts val="0"/>
                        </a:spcAft>
                        <a:buFont typeface="Arial" panose="020B0604020202020204" pitchFamily="34" charset="0"/>
                        <a:buChar char="•"/>
                        <a:tabLst>
                          <a:tab pos="1943100" algn="l"/>
                        </a:tabLst>
                      </a:pP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Arial" panose="020B0604020202020204" pitchFamily="34" charset="0"/>
                        <a:buChar char="•"/>
                        <a:tabLst>
                          <a:tab pos="1943100" algn="l"/>
                        </a:tabLst>
                      </a:pPr>
                      <a:r>
                        <a:rPr lang="en-US" sz="1400" dirty="0">
                          <a:effectLst/>
                          <a:latin typeface="Calibri"/>
                          <a:ea typeface="Calibri"/>
                          <a:cs typeface="Times New Roman"/>
                        </a:rPr>
                        <a:t>Text-to-Speech</a:t>
                      </a:r>
                    </a:p>
                    <a:p>
                      <a:pPr marL="285750" marR="0" indent="-285750">
                        <a:lnSpc>
                          <a:spcPct val="115000"/>
                        </a:lnSpc>
                        <a:spcBef>
                          <a:spcPts val="0"/>
                        </a:spcBef>
                        <a:spcAft>
                          <a:spcPts val="0"/>
                        </a:spcAft>
                        <a:buFont typeface="Arial" panose="020B0604020202020204" pitchFamily="34" charset="0"/>
                        <a:buChar char="•"/>
                        <a:tabLst>
                          <a:tab pos="1943100" algn="l"/>
                        </a:tabLst>
                      </a:pPr>
                      <a:r>
                        <a:rPr lang="en-US" sz="1400" dirty="0">
                          <a:effectLst/>
                          <a:latin typeface="Calibri"/>
                          <a:ea typeface="Calibri"/>
                          <a:cs typeface="Times New Roman"/>
                        </a:rPr>
                        <a:t>Masking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extBox 1"/>
          <p:cNvSpPr txBox="1"/>
          <p:nvPr/>
        </p:nvSpPr>
        <p:spPr>
          <a:xfrm>
            <a:off x="428263" y="152400"/>
            <a:ext cx="7344137" cy="1323439"/>
          </a:xfrm>
          <a:prstGeom prst="rect">
            <a:avLst/>
          </a:prstGeom>
          <a:noFill/>
        </p:spPr>
        <p:txBody>
          <a:bodyPr wrap="square" rtlCol="0">
            <a:spAutoFit/>
          </a:bodyPr>
          <a:lstStyle/>
          <a:p>
            <a:r>
              <a:rPr lang="en-US" sz="4000" b="1" dirty="0">
                <a:solidFill>
                  <a:schemeClr val="bg1"/>
                </a:solidFill>
              </a:rPr>
              <a:t>Tools and Accommodations on CBT Platforms</a:t>
            </a:r>
          </a:p>
        </p:txBody>
      </p:sp>
    </p:spTree>
    <p:extLst>
      <p:ext uri="{BB962C8B-B14F-4D97-AF65-F5344CB8AC3E}">
        <p14:creationId xmlns:p14="http://schemas.microsoft.com/office/powerpoint/2010/main" val="2570885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 Materials</a:t>
            </a:r>
          </a:p>
        </p:txBody>
      </p:sp>
      <p:sp>
        <p:nvSpPr>
          <p:cNvPr id="3" name="Content Placeholder 2"/>
          <p:cNvSpPr>
            <a:spLocks noGrp="1"/>
          </p:cNvSpPr>
          <p:nvPr>
            <p:ph idx="1"/>
          </p:nvPr>
        </p:nvSpPr>
        <p:spPr/>
        <p:txBody>
          <a:bodyPr/>
          <a:lstStyle/>
          <a:p>
            <a:r>
              <a:rPr lang="en-US" sz="2800" dirty="0"/>
              <a:t>Students participating in this CBT administration receive the following materials, as applicable: </a:t>
            </a:r>
          </a:p>
          <a:p>
            <a:pPr lvl="1"/>
            <a:r>
              <a:rPr lang="en-US" sz="2200" dirty="0"/>
              <a:t>CBT Worksheets </a:t>
            </a:r>
            <a:r>
              <a:rPr lang="en-US" sz="2200" i="1" dirty="0"/>
              <a:t>(mandatory for FSA ELA Reading) (optional for FCAT 2.0 Reading Retake, and Civics and US History EOCs) </a:t>
            </a:r>
          </a:p>
          <a:p>
            <a:pPr lvl="1"/>
            <a:r>
              <a:rPr lang="en-US" sz="2200" dirty="0"/>
              <a:t>Florida Computer-Based Testing Work Folders </a:t>
            </a:r>
            <a:r>
              <a:rPr lang="en-US" sz="2200" i="1" dirty="0"/>
              <a:t>(FSA Mathematics and EOCs, and NGSSS Algebra 1 Retake and Biology 1 EOCs) </a:t>
            </a:r>
          </a:p>
          <a:p>
            <a:pPr lvl="1"/>
            <a:r>
              <a:rPr lang="en-US" sz="2200" dirty="0"/>
              <a:t>Writing Planning Sheets </a:t>
            </a:r>
            <a:r>
              <a:rPr lang="en-US" sz="2200" i="1" dirty="0"/>
              <a:t>(ELA Writing/Retake only) </a:t>
            </a:r>
          </a:p>
          <a:p>
            <a:pPr lvl="1"/>
            <a:r>
              <a:rPr lang="en-US" sz="2200" dirty="0"/>
              <a:t>Writing Passage Booklets </a:t>
            </a:r>
            <a:r>
              <a:rPr lang="en-US" sz="2200" i="1" dirty="0"/>
              <a:t>(FSA ELA Writing with eligible accommodation only) </a:t>
            </a:r>
          </a:p>
          <a:p>
            <a:pPr lvl="1"/>
            <a:r>
              <a:rPr lang="en-US" sz="2200" dirty="0"/>
              <a:t>Reading Passage Booklets </a:t>
            </a:r>
            <a:r>
              <a:rPr lang="en-US" sz="2200" i="1" dirty="0"/>
              <a:t>(FSA ELA Reading and FCAT 2.0 Reading Retake with eligible accommodation only) </a:t>
            </a:r>
          </a:p>
          <a:p>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38</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6 ; NGSSS CBT TAM 30-32 </a:t>
            </a:r>
          </a:p>
        </p:txBody>
      </p:sp>
    </p:spTree>
    <p:extLst>
      <p:ext uri="{BB962C8B-B14F-4D97-AF65-F5344CB8AC3E}">
        <p14:creationId xmlns:p14="http://schemas.microsoft.com/office/powerpoint/2010/main" val="1029410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 Materials</a:t>
            </a:r>
          </a:p>
        </p:txBody>
      </p:sp>
      <p:sp>
        <p:nvSpPr>
          <p:cNvPr id="3" name="Content Placeholder 2"/>
          <p:cNvSpPr>
            <a:spLocks noGrp="1"/>
          </p:cNvSpPr>
          <p:nvPr>
            <p:ph idx="1"/>
          </p:nvPr>
        </p:nvSpPr>
        <p:spPr>
          <a:xfrm>
            <a:off x="224010" y="1752600"/>
            <a:ext cx="8737092" cy="4242258"/>
          </a:xfrm>
        </p:spPr>
        <p:txBody>
          <a:bodyPr/>
          <a:lstStyle/>
          <a:p>
            <a:pPr marL="0" indent="0">
              <a:buNone/>
            </a:pPr>
            <a:r>
              <a:rPr lang="en-US" sz="2800" b="1" dirty="0"/>
              <a:t>CBT Worksheets</a:t>
            </a:r>
          </a:p>
          <a:p>
            <a:r>
              <a:rPr lang="en-US" sz="2000" dirty="0"/>
              <a:t>CBT Worksheets are one-page letter-sized worksheets. Students may use the front and back of the worksheet to take notes. The Testing Rules Acknowledgment is printed on the back of the CBT Worksheet. </a:t>
            </a:r>
          </a:p>
          <a:p>
            <a:r>
              <a:rPr lang="en-US" sz="2000" dirty="0"/>
              <a:t>Worksheets are distributed to students at the beginning of each CBT test session. School assessment coordinators and test administrators must ensure that students have enough desk space to use their worksheets. </a:t>
            </a:r>
          </a:p>
          <a:p>
            <a:r>
              <a:rPr lang="en-US" sz="2000" dirty="0">
                <a:solidFill>
                  <a:srgbClr val="FF0000"/>
                </a:solidFill>
              </a:rPr>
              <a:t>CBT Worksheets are mandatory for FSA ELA Reading and optional for FCAT 2.0 Reading Retake, US History and Civics EOCs. </a:t>
            </a:r>
          </a:p>
          <a:p>
            <a:r>
              <a:rPr lang="en-US" sz="2000" dirty="0"/>
              <a:t>Each student must be given a new worksheet for each test session.</a:t>
            </a:r>
          </a:p>
          <a:p>
            <a:r>
              <a:rPr lang="en-US" sz="2000" b="1" dirty="0"/>
              <a:t>Used worksheets are considered secure materials and must be kept in locked storage and returned in the District Assessment Coordinator ONLY box.</a:t>
            </a:r>
          </a:p>
        </p:txBody>
      </p:sp>
      <p:sp>
        <p:nvSpPr>
          <p:cNvPr id="5" name="Slide Number Placeholder 4"/>
          <p:cNvSpPr>
            <a:spLocks noGrp="1"/>
          </p:cNvSpPr>
          <p:nvPr>
            <p:ph type="sldNum" sz="quarter" idx="12"/>
          </p:nvPr>
        </p:nvSpPr>
        <p:spPr/>
        <p:txBody>
          <a:bodyPr/>
          <a:lstStyle/>
          <a:p>
            <a:fld id="{60F88D64-766A-45C3-93FE-3E1D3068B07A}" type="slidenum">
              <a:rPr lang="en-US" smtClean="0"/>
              <a:t>39</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6 ; NGSSS CBT TAM 31 </a:t>
            </a:r>
          </a:p>
        </p:txBody>
      </p:sp>
    </p:spTree>
    <p:extLst>
      <p:ext uri="{BB962C8B-B14F-4D97-AF65-F5344CB8AC3E}">
        <p14:creationId xmlns:p14="http://schemas.microsoft.com/office/powerpoint/2010/main" val="37010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Resources 	</a:t>
            </a:r>
          </a:p>
        </p:txBody>
      </p:sp>
      <p:sp>
        <p:nvSpPr>
          <p:cNvPr id="3" name="Content Placeholder 2"/>
          <p:cNvSpPr>
            <a:spLocks noGrp="1"/>
          </p:cNvSpPr>
          <p:nvPr>
            <p:ph idx="1"/>
          </p:nvPr>
        </p:nvSpPr>
        <p:spPr>
          <a:xfrm>
            <a:off x="136072" y="2563509"/>
            <a:ext cx="8863317" cy="3991690"/>
          </a:xfrm>
        </p:spPr>
        <p:txBody>
          <a:bodyPr>
            <a:noAutofit/>
          </a:bodyPr>
          <a:lstStyle/>
          <a:p>
            <a:pPr marL="0" indent="0">
              <a:lnSpc>
                <a:spcPct val="80000"/>
              </a:lnSpc>
              <a:spcBef>
                <a:spcPts val="600"/>
              </a:spcBef>
              <a:spcAft>
                <a:spcPts val="600"/>
              </a:spcAft>
              <a:buNone/>
            </a:pPr>
            <a:r>
              <a:rPr lang="en-US" sz="2200" b="1" dirty="0"/>
              <a:t>Only available on the FSA Portal</a:t>
            </a:r>
            <a:r>
              <a:rPr lang="en-US" sz="2200" dirty="0"/>
              <a:t>:</a:t>
            </a:r>
          </a:p>
          <a:p>
            <a:pPr lvl="1">
              <a:spcBef>
                <a:spcPts val="300"/>
              </a:spcBef>
              <a:spcAft>
                <a:spcPts val="300"/>
              </a:spcAft>
            </a:pPr>
            <a:r>
              <a:rPr lang="en-US" sz="2000" i="1" dirty="0"/>
              <a:t>TIDE User Guide </a:t>
            </a:r>
            <a:r>
              <a:rPr lang="en-US" sz="2000" dirty="0"/>
              <a:t> (for </a:t>
            </a:r>
            <a:r>
              <a:rPr lang="en-US" sz="2000" b="1" dirty="0"/>
              <a:t>School Assessment Coordinators</a:t>
            </a:r>
            <a:r>
              <a:rPr lang="en-US" sz="2000" dirty="0"/>
              <a:t>)</a:t>
            </a:r>
          </a:p>
          <a:p>
            <a:pPr lvl="1">
              <a:spcBef>
                <a:spcPts val="300"/>
              </a:spcBef>
              <a:spcAft>
                <a:spcPts val="300"/>
              </a:spcAft>
            </a:pPr>
            <a:r>
              <a:rPr lang="en-US" sz="2000" i="1" dirty="0"/>
              <a:t>TIDE Quick Guide </a:t>
            </a:r>
            <a:r>
              <a:rPr lang="en-US" sz="2000" dirty="0"/>
              <a:t> (for </a:t>
            </a:r>
            <a:r>
              <a:rPr lang="en-US" sz="2000" b="1" dirty="0"/>
              <a:t>School Assessment Coordinators</a:t>
            </a:r>
            <a:r>
              <a:rPr lang="en-US" sz="2000" dirty="0"/>
              <a:t>)</a:t>
            </a:r>
          </a:p>
          <a:p>
            <a:pPr lvl="1">
              <a:spcBef>
                <a:spcPts val="300"/>
              </a:spcBef>
              <a:spcAft>
                <a:spcPts val="300"/>
              </a:spcAft>
            </a:pPr>
            <a:r>
              <a:rPr lang="en-US" sz="2000" i="1" dirty="0"/>
              <a:t>Spring/Summer 2017 FSA Accommodations Test Administration Manual</a:t>
            </a:r>
            <a:r>
              <a:rPr lang="en-US" sz="2000" dirty="0"/>
              <a:t> (for </a:t>
            </a:r>
            <a:r>
              <a:rPr lang="en-US" sz="2000" b="1" dirty="0"/>
              <a:t>Test Administrators </a:t>
            </a:r>
            <a:r>
              <a:rPr lang="en-US" sz="2000" dirty="0"/>
              <a:t>and </a:t>
            </a:r>
            <a:r>
              <a:rPr lang="en-US" sz="2000" b="1" dirty="0"/>
              <a:t>School Assessment Coordinators</a:t>
            </a:r>
            <a:r>
              <a:rPr lang="en-US" sz="2000" dirty="0"/>
              <a:t>) </a:t>
            </a:r>
          </a:p>
          <a:p>
            <a:pPr lvl="1">
              <a:spcBef>
                <a:spcPts val="300"/>
              </a:spcBef>
              <a:spcAft>
                <a:spcPts val="300"/>
              </a:spcAft>
            </a:pPr>
            <a:r>
              <a:rPr lang="en-US" sz="2000" i="1" dirty="0"/>
              <a:t>AVA User Guide </a:t>
            </a:r>
            <a:r>
              <a:rPr lang="en-US" sz="2000" dirty="0"/>
              <a:t>(for </a:t>
            </a:r>
            <a:r>
              <a:rPr lang="en-US" sz="2000" b="1" dirty="0"/>
              <a:t>Test Administrators </a:t>
            </a:r>
            <a:r>
              <a:rPr lang="en-US" sz="2000" dirty="0"/>
              <a:t>and </a:t>
            </a:r>
            <a:r>
              <a:rPr lang="en-US" sz="2000" b="1" dirty="0"/>
              <a:t>School Assessment Coordinators</a:t>
            </a:r>
            <a:r>
              <a:rPr lang="en-US" sz="2000" dirty="0"/>
              <a:t>)</a:t>
            </a:r>
          </a:p>
          <a:p>
            <a:pPr lvl="1">
              <a:spcBef>
                <a:spcPts val="300"/>
              </a:spcBef>
              <a:spcAft>
                <a:spcPts val="300"/>
              </a:spcAft>
            </a:pPr>
            <a:r>
              <a:rPr lang="en-US" sz="2000" dirty="0"/>
              <a:t>TDS Quick Guide (for </a:t>
            </a:r>
            <a:r>
              <a:rPr lang="en-US" sz="2000" b="1" dirty="0"/>
              <a:t>Test Administrators </a:t>
            </a:r>
            <a:r>
              <a:rPr lang="en-US" sz="2000" dirty="0"/>
              <a:t>and </a:t>
            </a:r>
            <a:r>
              <a:rPr lang="en-US" sz="2000" b="1" dirty="0"/>
              <a:t>School Assessment Coordinators</a:t>
            </a:r>
            <a:r>
              <a:rPr lang="en-US" sz="2000" dirty="0"/>
              <a:t>)</a:t>
            </a:r>
          </a:p>
          <a:p>
            <a:pPr lvl="1">
              <a:spcBef>
                <a:spcPts val="300"/>
              </a:spcBef>
              <a:spcAft>
                <a:spcPts val="300"/>
              </a:spcAft>
            </a:pPr>
            <a:r>
              <a:rPr lang="en-US" sz="2000" i="1" dirty="0"/>
              <a:t>Test Administrator User Guide </a:t>
            </a:r>
            <a:r>
              <a:rPr lang="en-US" sz="2000" dirty="0"/>
              <a:t>(for </a:t>
            </a:r>
            <a:r>
              <a:rPr lang="en-US" sz="2000" b="1" dirty="0"/>
              <a:t>Test Administrators </a:t>
            </a:r>
            <a:r>
              <a:rPr lang="en-US" sz="2000" dirty="0"/>
              <a:t>and </a:t>
            </a:r>
            <a:r>
              <a:rPr lang="en-US" sz="2000" b="1" dirty="0"/>
              <a:t>School Assessment Coordinators</a:t>
            </a:r>
            <a:r>
              <a:rPr lang="en-US" sz="2000" dirty="0"/>
              <a:t>)</a:t>
            </a:r>
          </a:p>
          <a:p>
            <a:pPr lvl="1">
              <a:spcBef>
                <a:spcPts val="300"/>
              </a:spcBef>
              <a:spcAft>
                <a:spcPts val="300"/>
              </a:spcAft>
            </a:pPr>
            <a:r>
              <a:rPr lang="en-US" sz="2000" i="1" dirty="0"/>
              <a:t>Practice Tests Quick Guide </a:t>
            </a:r>
            <a:r>
              <a:rPr lang="en-US" sz="2000" dirty="0"/>
              <a:t>(for </a:t>
            </a:r>
            <a:r>
              <a:rPr lang="en-US" sz="2000" b="1" dirty="0"/>
              <a:t>Test Administrators </a:t>
            </a:r>
            <a:r>
              <a:rPr lang="en-US" sz="2000" dirty="0"/>
              <a:t>and </a:t>
            </a:r>
            <a:r>
              <a:rPr lang="en-US" sz="2000" b="1" dirty="0"/>
              <a:t>School Assessment Coordinators</a:t>
            </a:r>
            <a:r>
              <a:rPr lang="en-US" sz="2000" dirty="0"/>
              <a:t>)</a:t>
            </a:r>
          </a:p>
          <a:p>
            <a:pPr lvl="1"/>
            <a:endParaRPr lang="en-US" sz="2400" i="1" dirty="0"/>
          </a:p>
        </p:txBody>
      </p:sp>
      <p:sp>
        <p:nvSpPr>
          <p:cNvPr id="4" name="Slide Number Placeholder 3"/>
          <p:cNvSpPr>
            <a:spLocks noGrp="1"/>
          </p:cNvSpPr>
          <p:nvPr>
            <p:ph type="sldNum" sz="quarter" idx="12"/>
          </p:nvPr>
        </p:nvSpPr>
        <p:spPr/>
        <p:txBody>
          <a:bodyPr/>
          <a:lstStyle/>
          <a:p>
            <a:fld id="{60F88D64-766A-45C3-93FE-3E1D3068B07A}" type="slidenum">
              <a:rPr lang="en-US" smtClean="0"/>
              <a:t>4</a:t>
            </a:fld>
            <a:endParaRPr lang="en-US" dirty="0"/>
          </a:p>
        </p:txBody>
      </p:sp>
      <p:sp>
        <p:nvSpPr>
          <p:cNvPr id="7" name="TextBox 6"/>
          <p:cNvSpPr txBox="1"/>
          <p:nvPr/>
        </p:nvSpPr>
        <p:spPr>
          <a:xfrm>
            <a:off x="119743" y="1676400"/>
            <a:ext cx="8879646" cy="892552"/>
          </a:xfrm>
          <a:prstGeom prst="rect">
            <a:avLst/>
          </a:prstGeom>
          <a:noFill/>
        </p:spPr>
        <p:txBody>
          <a:bodyPr wrap="square" rtlCol="0">
            <a:spAutoFit/>
          </a:bodyPr>
          <a:lstStyle/>
          <a:p>
            <a:r>
              <a:rPr lang="en-US" sz="2600" dirty="0"/>
              <a:t>School personnel should read and have access to the following materials: </a:t>
            </a:r>
          </a:p>
        </p:txBody>
      </p:sp>
      <p:pic>
        <p:nvPicPr>
          <p:cNvPr id="8" name="Picture 7"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7" y="3429000"/>
            <a:ext cx="685800" cy="685800"/>
          </a:xfrm>
          <a:prstGeom prst="rect">
            <a:avLst/>
          </a:prstGeom>
        </p:spPr>
      </p:pic>
    </p:spTree>
    <p:extLst>
      <p:ext uri="{BB962C8B-B14F-4D97-AF65-F5344CB8AC3E}">
        <p14:creationId xmlns:p14="http://schemas.microsoft.com/office/powerpoint/2010/main" val="1563249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Test Materials</a:t>
            </a:r>
          </a:p>
        </p:txBody>
      </p:sp>
      <p:sp>
        <p:nvSpPr>
          <p:cNvPr id="3" name="Content Placeholder 2"/>
          <p:cNvSpPr>
            <a:spLocks noGrp="1"/>
          </p:cNvSpPr>
          <p:nvPr>
            <p:ph idx="1"/>
          </p:nvPr>
        </p:nvSpPr>
        <p:spPr/>
        <p:txBody>
          <a:bodyPr/>
          <a:lstStyle/>
          <a:p>
            <a:pPr marL="0" indent="0">
              <a:buNone/>
            </a:pPr>
            <a:r>
              <a:rPr lang="en-US" sz="2800" b="1" dirty="0"/>
              <a:t>Work Folders</a:t>
            </a:r>
          </a:p>
          <a:p>
            <a:r>
              <a:rPr lang="en-US" sz="2000" dirty="0"/>
              <a:t>Florida Computer-Based Testing Work Folders are four-page folders that students may use to work the problems. The Testing Rules Acknowledgment is printed on page 2. The last page of the folder (back cover) is printed with graph paper. </a:t>
            </a:r>
          </a:p>
          <a:p>
            <a:r>
              <a:rPr lang="en-US" sz="2000" dirty="0"/>
              <a:t>Work folders are distributed to students at the beginning of each </a:t>
            </a:r>
            <a:r>
              <a:rPr lang="en-US" sz="2000" b="1" dirty="0"/>
              <a:t>FSA Mathematics and EOC, and NGSSS Algebra 1 Retake and Biology 1 EOC </a:t>
            </a:r>
            <a:r>
              <a:rPr lang="en-US" sz="2000" dirty="0"/>
              <a:t>test session. School assessment coordinators and test administrators must ensure that students have enough desk space to use their folders.</a:t>
            </a:r>
          </a:p>
          <a:p>
            <a:r>
              <a:rPr lang="en-US" sz="2000" dirty="0"/>
              <a:t>Note: Each student must be given a new work folder for each FSA Mathematics and EOC test session, with the exception of Grades 6–8 FSA Mathematics. For Sessions 2 and 3 of Grades 6–8 FSA Mathematics, students should use the </a:t>
            </a:r>
            <a:r>
              <a:rPr lang="en-US" sz="2000" b="1" dirty="0">
                <a:solidFill>
                  <a:srgbClr val="FF0000"/>
                </a:solidFill>
              </a:rPr>
              <a:t>same</a:t>
            </a:r>
            <a:r>
              <a:rPr lang="en-US" sz="2000" b="1" dirty="0"/>
              <a:t> </a:t>
            </a:r>
            <a:r>
              <a:rPr lang="en-US" sz="2000" dirty="0"/>
              <a:t>work folder for Session 2 and Session 3. </a:t>
            </a:r>
          </a:p>
          <a:p>
            <a:r>
              <a:rPr lang="en-US" sz="2000" b="1" dirty="0"/>
              <a:t>Used work folders are considered secure materials and must be kept in locked storage and returned in the District Assessment Coordinator ONLY box.</a:t>
            </a: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40</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6 ; NGSSS CBT TAM 31 </a:t>
            </a:r>
          </a:p>
        </p:txBody>
      </p:sp>
    </p:spTree>
    <p:extLst>
      <p:ext uri="{BB962C8B-B14F-4D97-AF65-F5344CB8AC3E}">
        <p14:creationId xmlns:p14="http://schemas.microsoft.com/office/powerpoint/2010/main" val="283274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752601"/>
            <a:ext cx="8737092" cy="4648199"/>
          </a:xfrm>
        </p:spPr>
        <p:txBody>
          <a:bodyPr/>
          <a:lstStyle/>
          <a:p>
            <a:pPr marL="0" indent="0">
              <a:buNone/>
            </a:pPr>
            <a:r>
              <a:rPr lang="en-US" sz="2800" b="1" dirty="0"/>
              <a:t>Writing Planning Sheets</a:t>
            </a:r>
          </a:p>
          <a:p>
            <a:r>
              <a:rPr lang="en-US" sz="2500" b="1" dirty="0"/>
              <a:t>All </a:t>
            </a:r>
            <a:r>
              <a:rPr lang="en-US" sz="2500" dirty="0"/>
              <a:t>students taking ELA Writing receive Writing Planning Sheets that they may use to take notes and plan their responses. The planning sheet is a one-page, letter-sized sheet. The front of the sheet is lined. The Testing Rules Acknowledgment is printed on the back of the sheet. </a:t>
            </a:r>
          </a:p>
          <a:p>
            <a:r>
              <a:rPr lang="en-US" sz="2500" dirty="0"/>
              <a:t>Planning sheets are distributed to students at the beginning of the ELA Writing test session. School assessment coordinators and test administrators must ensure that students have enough desk space to use their planning sheets. </a:t>
            </a:r>
          </a:p>
          <a:p>
            <a:r>
              <a:rPr lang="en-US" sz="2500" b="1" dirty="0"/>
              <a:t>Used planning sheets are considered secure materials and must be kept in locked storage and returned in the District Assessment Coordinator ONLY box.</a:t>
            </a:r>
          </a:p>
        </p:txBody>
      </p:sp>
      <p:sp>
        <p:nvSpPr>
          <p:cNvPr id="4" name="Slide Number Placeholder 3"/>
          <p:cNvSpPr>
            <a:spLocks noGrp="1"/>
          </p:cNvSpPr>
          <p:nvPr>
            <p:ph type="sldNum" sz="quarter" idx="12"/>
          </p:nvPr>
        </p:nvSpPr>
        <p:spPr/>
        <p:txBody>
          <a:bodyPr/>
          <a:lstStyle/>
          <a:p>
            <a:fld id="{60F88D64-766A-45C3-93FE-3E1D3068B07A}" type="slidenum">
              <a:rPr lang="en-US" smtClean="0"/>
              <a:t>41</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7</a:t>
            </a:r>
          </a:p>
        </p:txBody>
      </p:sp>
    </p:spTree>
    <p:extLst>
      <p:ext uri="{BB962C8B-B14F-4D97-AF65-F5344CB8AC3E}">
        <p14:creationId xmlns:p14="http://schemas.microsoft.com/office/powerpoint/2010/main" val="478212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752601"/>
            <a:ext cx="8737092" cy="4800599"/>
          </a:xfrm>
        </p:spPr>
        <p:txBody>
          <a:bodyPr/>
          <a:lstStyle/>
          <a:p>
            <a:pPr marL="0" indent="0">
              <a:buNone/>
            </a:pPr>
            <a:r>
              <a:rPr lang="en-US" sz="2800" b="1" dirty="0"/>
              <a:t>Writing and Reading Passage Booklets</a:t>
            </a:r>
          </a:p>
          <a:p>
            <a:pPr>
              <a:spcBef>
                <a:spcPts val="300"/>
              </a:spcBef>
              <a:spcAft>
                <a:spcPts val="300"/>
              </a:spcAft>
            </a:pPr>
            <a:r>
              <a:rPr lang="en-US" sz="2400" dirty="0"/>
              <a:t>For FSA ELA Writing and Reading CBT, Writing/Reading Passage Booklets are provided for eligible students who require their use as indicated in their IEPs or Section 504 plans. </a:t>
            </a:r>
            <a:r>
              <a:rPr lang="en-US" sz="2400" b="1" dirty="0">
                <a:solidFill>
                  <a:srgbClr val="FF0000"/>
                </a:solidFill>
              </a:rPr>
              <a:t>Students must be marked in TIDE/PearsonAccess with this accommodation to ensure that the passages in their CBT test form match the passages in the passage booklet.</a:t>
            </a:r>
            <a:r>
              <a:rPr lang="en-US" sz="2400" b="1" dirty="0"/>
              <a:t> </a:t>
            </a:r>
          </a:p>
          <a:p>
            <a:pPr>
              <a:spcBef>
                <a:spcPts val="300"/>
              </a:spcBef>
              <a:spcAft>
                <a:spcPts val="300"/>
              </a:spcAft>
            </a:pPr>
            <a:r>
              <a:rPr lang="en-US" sz="2400" dirty="0"/>
              <a:t>The Writing Passage Booklets contain the writing passages but do not contain the writing prompt. The Reading Passage Booklets contain the reading passages but do not contain test items.</a:t>
            </a:r>
          </a:p>
          <a:p>
            <a:pPr>
              <a:spcBef>
                <a:spcPts val="300"/>
              </a:spcBef>
              <a:spcAft>
                <a:spcPts val="300"/>
              </a:spcAft>
            </a:pPr>
            <a:r>
              <a:rPr lang="en-US" sz="2400" dirty="0"/>
              <a:t>Students may write in the booklets but will respond to the writing prompt or to test items on the computer or device they are using to take the assessment.</a:t>
            </a:r>
          </a:p>
        </p:txBody>
      </p:sp>
      <p:sp>
        <p:nvSpPr>
          <p:cNvPr id="4" name="Slide Number Placeholder 3"/>
          <p:cNvSpPr>
            <a:spLocks noGrp="1"/>
          </p:cNvSpPr>
          <p:nvPr>
            <p:ph type="sldNum" sz="quarter" idx="12"/>
          </p:nvPr>
        </p:nvSpPr>
        <p:spPr/>
        <p:txBody>
          <a:bodyPr/>
          <a:lstStyle/>
          <a:p>
            <a:fld id="{60F88D64-766A-45C3-93FE-3E1D3068B07A}" type="slidenum">
              <a:rPr lang="en-US" smtClean="0"/>
              <a:t>42</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7 ; NGSSS CBT TAM 31</a:t>
            </a:r>
          </a:p>
        </p:txBody>
      </p:sp>
    </p:spTree>
    <p:extLst>
      <p:ext uri="{BB962C8B-B14F-4D97-AF65-F5344CB8AC3E}">
        <p14:creationId xmlns:p14="http://schemas.microsoft.com/office/powerpoint/2010/main" val="2794737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752601"/>
            <a:ext cx="8737092" cy="4800599"/>
          </a:xfrm>
        </p:spPr>
        <p:txBody>
          <a:bodyPr/>
          <a:lstStyle/>
          <a:p>
            <a:pPr marL="0" indent="0">
              <a:buNone/>
            </a:pPr>
            <a:r>
              <a:rPr lang="en-US" sz="2800" b="1" dirty="0"/>
              <a:t>Writing and Reading Passage Booklets</a:t>
            </a:r>
          </a:p>
          <a:p>
            <a:pPr>
              <a:spcBef>
                <a:spcPts val="300"/>
              </a:spcBef>
              <a:spcAft>
                <a:spcPts val="300"/>
              </a:spcAft>
            </a:pPr>
            <a:r>
              <a:rPr lang="en-US" sz="2400" dirty="0"/>
              <a:t>Sessions 1 and 2 of the Reading Passage Booklet are sealed separately. Students should break the appropriate seal at the beginning of each session, according to the instructions in the administration script. </a:t>
            </a:r>
          </a:p>
          <a:p>
            <a:pPr>
              <a:spcBef>
                <a:spcPts val="300"/>
              </a:spcBef>
              <a:spcAft>
                <a:spcPts val="300"/>
              </a:spcAft>
            </a:pPr>
            <a:r>
              <a:rPr lang="en-US" sz="2400" dirty="0">
                <a:solidFill>
                  <a:srgbClr val="FF0000"/>
                </a:solidFill>
              </a:rPr>
              <a:t>Only regular print Reading Passage Booklets are available for eligible ESE students who use require them for the FCAT 2.0 Reading Retake.</a:t>
            </a:r>
          </a:p>
          <a:p>
            <a:pPr>
              <a:spcBef>
                <a:spcPts val="300"/>
              </a:spcBef>
              <a:spcAft>
                <a:spcPts val="300"/>
              </a:spcAft>
            </a:pPr>
            <a:r>
              <a:rPr lang="en-US" sz="2400" b="1" dirty="0"/>
              <a:t>Passage Booklets are secure materials and must be stored in a secure location before and after testing. </a:t>
            </a:r>
            <a:r>
              <a:rPr lang="en-US" sz="2400" dirty="0"/>
              <a:t> </a:t>
            </a:r>
          </a:p>
          <a:p>
            <a:pPr>
              <a:spcBef>
                <a:spcPts val="300"/>
              </a:spcBef>
              <a:spcAft>
                <a:spcPts val="300"/>
              </a:spcAft>
            </a:pPr>
            <a:r>
              <a:rPr lang="en-US" sz="2400" dirty="0"/>
              <a:t>Written documentation is required when assigning Passage Booklets to test administrators and Chain of Custody Form must be completed when handling these materials.</a:t>
            </a:r>
          </a:p>
          <a:p>
            <a:pPr>
              <a:spcBef>
                <a:spcPts val="300"/>
              </a:spcBef>
              <a:spcAft>
                <a:spcPts val="300"/>
              </a:spcAft>
            </a:pPr>
            <a:r>
              <a:rPr lang="en-US" sz="2400" b="1" dirty="0"/>
              <a:t>Passage Booklets will be returned in the white NOT TO BE SCORED box(es).</a:t>
            </a:r>
          </a:p>
        </p:txBody>
      </p:sp>
      <p:sp>
        <p:nvSpPr>
          <p:cNvPr id="4" name="Slide Number Placeholder 3"/>
          <p:cNvSpPr>
            <a:spLocks noGrp="1"/>
          </p:cNvSpPr>
          <p:nvPr>
            <p:ph type="sldNum" sz="quarter" idx="12"/>
          </p:nvPr>
        </p:nvSpPr>
        <p:spPr/>
        <p:txBody>
          <a:bodyPr/>
          <a:lstStyle/>
          <a:p>
            <a:fld id="{60F88D64-766A-45C3-93FE-3E1D3068B07A}" type="slidenum">
              <a:rPr lang="en-US" smtClean="0"/>
              <a:t>43</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7 ; NGSSS CBT TAM 31</a:t>
            </a:r>
          </a:p>
        </p:txBody>
      </p:sp>
    </p:spTree>
    <p:extLst>
      <p:ext uri="{BB962C8B-B14F-4D97-AF65-F5344CB8AC3E}">
        <p14:creationId xmlns:p14="http://schemas.microsoft.com/office/powerpoint/2010/main" val="3576338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752600"/>
            <a:ext cx="8686800" cy="4572000"/>
          </a:xfrm>
        </p:spPr>
        <p:txBody>
          <a:bodyPr/>
          <a:lstStyle/>
          <a:p>
            <a:pPr marL="0" indent="0">
              <a:buNone/>
            </a:pPr>
            <a:r>
              <a:rPr lang="en-US" sz="2800" b="1" dirty="0"/>
              <a:t>Scientific Calculators for FSA Mathematics and EOCs</a:t>
            </a:r>
          </a:p>
          <a:p>
            <a:r>
              <a:rPr lang="en-US" sz="2200" dirty="0"/>
              <a:t>Grades 7 and 8 FSA Mathematics and Algebra 1, Geometry, and Algebra 2 EOC assessments include a scientific calculator in the Test Delivery System. </a:t>
            </a:r>
            <a:r>
              <a:rPr lang="en-US" sz="2200" b="1" dirty="0"/>
              <a:t>The scientific calculator is available for Sessions 2 and 3 of Grades 7 and 8 Mathematics and for Session 2 of the Algebra 1, Geometry, and Algebra 2 EOCs. </a:t>
            </a:r>
            <a:endParaRPr lang="en-US" sz="2200" dirty="0"/>
          </a:p>
          <a:p>
            <a:r>
              <a:rPr lang="en-US" sz="2200" dirty="0"/>
              <a:t>The FSA Mathematics Calculator and Reference Sheet Policies document, available on the FSA Portal, includes a list of required and prohibited calculator functionalities as well as a list of FDOE-approved calculators for the 2016–2017 school year. </a:t>
            </a:r>
          </a:p>
          <a:p>
            <a:r>
              <a:rPr lang="en-US" sz="2200" b="1" dirty="0"/>
              <a:t>Providing a calculator with prohibited functionality or in the incorrect test session (Session 1) is cause for test invalidation.</a:t>
            </a:r>
          </a:p>
          <a:p>
            <a:r>
              <a:rPr lang="en-US" sz="2200" dirty="0">
                <a:solidFill>
                  <a:srgbClr val="000000"/>
                </a:solidFill>
              </a:rPr>
              <a:t>Students who will test using paper-based accommodations must be provided handheld scientific calculators during the allowed session(s).</a:t>
            </a:r>
          </a:p>
          <a:p>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t>44</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8</a:t>
            </a:r>
          </a:p>
        </p:txBody>
      </p:sp>
    </p:spTree>
    <p:extLst>
      <p:ext uri="{BB962C8B-B14F-4D97-AF65-F5344CB8AC3E}">
        <p14:creationId xmlns:p14="http://schemas.microsoft.com/office/powerpoint/2010/main" val="740150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Materials </a:t>
            </a:r>
          </a:p>
        </p:txBody>
      </p:sp>
      <p:sp>
        <p:nvSpPr>
          <p:cNvPr id="3" name="Content Placeholder 2"/>
          <p:cNvSpPr>
            <a:spLocks noGrp="1"/>
          </p:cNvSpPr>
          <p:nvPr>
            <p:ph idx="1"/>
          </p:nvPr>
        </p:nvSpPr>
        <p:spPr>
          <a:xfrm>
            <a:off x="211206" y="1752600"/>
            <a:ext cx="8686800" cy="4800600"/>
          </a:xfrm>
        </p:spPr>
        <p:txBody>
          <a:bodyPr/>
          <a:lstStyle/>
          <a:p>
            <a:pPr marL="0" lvl="0" indent="0" eaLnBrk="1" hangingPunct="1">
              <a:spcBef>
                <a:spcPts val="600"/>
              </a:spcBef>
              <a:spcAft>
                <a:spcPts val="600"/>
              </a:spcAft>
              <a:buNone/>
              <a:defRPr/>
            </a:pPr>
            <a:r>
              <a:rPr lang="en-US" sz="2800" b="1" dirty="0">
                <a:solidFill>
                  <a:srgbClr val="000000"/>
                </a:solidFill>
                <a:latin typeface="Calibri" panose="020F0502020204030204" pitchFamily="34" charset="0"/>
              </a:rPr>
              <a:t>Four-Function Calculators for NGSSS</a:t>
            </a:r>
          </a:p>
          <a:p>
            <a:pPr>
              <a:spcBef>
                <a:spcPts val="600"/>
              </a:spcBef>
              <a:spcAft>
                <a:spcPts val="0"/>
              </a:spcAft>
            </a:pPr>
            <a:r>
              <a:rPr lang="en-US" sz="2200" dirty="0">
                <a:solidFill>
                  <a:srgbClr val="000000"/>
                </a:solidFill>
                <a:latin typeface="Calibri" panose="020F0502020204030204" pitchFamily="34" charset="0"/>
              </a:rPr>
              <a:t>TestNav has a built-in four-function calculator. Students may use the built-in calculator, or they may use a handheld four-function calculator.</a:t>
            </a:r>
          </a:p>
          <a:p>
            <a:pPr>
              <a:spcBef>
                <a:spcPts val="600"/>
              </a:spcBef>
              <a:spcAft>
                <a:spcPts val="0"/>
              </a:spcAft>
            </a:pPr>
            <a:r>
              <a:rPr lang="en-US" sz="2200" dirty="0">
                <a:solidFill>
                  <a:srgbClr val="000000"/>
                </a:solidFill>
                <a:latin typeface="Calibri" panose="020F0502020204030204" pitchFamily="34" charset="0"/>
              </a:rPr>
              <a:t>Students taking the Algebra 1 Retake EOC and the Biology 1 EOC may use the handheld four-function calculators.</a:t>
            </a:r>
          </a:p>
          <a:p>
            <a:pPr>
              <a:spcAft>
                <a:spcPts val="0"/>
              </a:spcAft>
            </a:pPr>
            <a:r>
              <a:rPr lang="en-US" sz="2200" dirty="0">
                <a:solidFill>
                  <a:srgbClr val="000000"/>
                </a:solidFill>
                <a:latin typeface="Calibri" panose="020F0502020204030204" pitchFamily="34" charset="0"/>
              </a:rPr>
              <a:t>Students with visual impairments may use the approved large key/large display four-function calculators or approved talking four-function calculators.</a:t>
            </a:r>
          </a:p>
          <a:p>
            <a:pPr>
              <a:spcAft>
                <a:spcPts val="0"/>
              </a:spcAft>
            </a:pPr>
            <a:r>
              <a:rPr lang="en-US" sz="2200" dirty="0">
                <a:solidFill>
                  <a:srgbClr val="000000"/>
                </a:solidFill>
              </a:rPr>
              <a:t>Students who will test using paper-based accommodations must be provided handheld four-function calculators.</a:t>
            </a:r>
          </a:p>
          <a:p>
            <a:pPr>
              <a:spcBef>
                <a:spcPts val="600"/>
              </a:spcBef>
              <a:spcAft>
                <a:spcPts val="0"/>
              </a:spcAft>
            </a:pPr>
            <a:r>
              <a:rPr lang="en-US" sz="2200" b="1" dirty="0">
                <a:solidFill>
                  <a:srgbClr val="FF0000"/>
                </a:solidFill>
                <a:latin typeface="Calibri" panose="020F0502020204030204" pitchFamily="34" charset="0"/>
              </a:rPr>
              <a:t>No other calculators may be used.</a:t>
            </a:r>
          </a:p>
          <a:p>
            <a:pPr>
              <a:spcBef>
                <a:spcPts val="600"/>
              </a:spcBef>
              <a:spcAft>
                <a:spcPts val="0"/>
              </a:spcAft>
            </a:pPr>
            <a:r>
              <a:rPr lang="en-US" sz="2200" dirty="0">
                <a:solidFill>
                  <a:srgbClr val="000000"/>
                </a:solidFill>
                <a:latin typeface="Calibri" panose="020F0502020204030204" pitchFamily="34" charset="0"/>
              </a:rPr>
              <a:t>Test administrators should provide handheld calculators at the beginning of a test session to all students who request one, as indicated in the test administration script.</a:t>
            </a:r>
          </a:p>
          <a:p>
            <a:pPr>
              <a:spcBef>
                <a:spcPts val="600"/>
              </a:spcBef>
              <a:spcAft>
                <a:spcPts val="0"/>
              </a:spcAft>
            </a:pPr>
            <a:endParaRPr lang="en-US" sz="2000" dirty="0">
              <a:solidFill>
                <a:srgbClr val="000000"/>
              </a:solidFill>
              <a:latin typeface="Calibri" panose="020F0502020204030204" pitchFamily="34" charset="0"/>
            </a:endParaRPr>
          </a:p>
          <a:p>
            <a:pPr>
              <a:spcBef>
                <a:spcPts val="600"/>
              </a:spcBef>
              <a:spcAft>
                <a:spcPts val="0"/>
              </a:spcAft>
            </a:pPr>
            <a:endParaRPr lang="en-US" sz="2500" b="1"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45</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NGSSS CBT TAM 32 </a:t>
            </a:r>
          </a:p>
        </p:txBody>
      </p:sp>
    </p:spTree>
    <p:extLst>
      <p:ext uri="{BB962C8B-B14F-4D97-AF65-F5344CB8AC3E}">
        <p14:creationId xmlns:p14="http://schemas.microsoft.com/office/powerpoint/2010/main" val="145566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752600"/>
            <a:ext cx="8686800" cy="4724400"/>
          </a:xfrm>
        </p:spPr>
        <p:txBody>
          <a:bodyPr/>
          <a:lstStyle/>
          <a:p>
            <a:pPr marL="0" indent="0">
              <a:buNone/>
            </a:pPr>
            <a:r>
              <a:rPr lang="en-US" sz="2800" b="1" dirty="0"/>
              <a:t>FSA Reference Sheets</a:t>
            </a:r>
          </a:p>
          <a:p>
            <a:pPr>
              <a:spcBef>
                <a:spcPts val="300"/>
              </a:spcBef>
              <a:spcAft>
                <a:spcPts val="300"/>
              </a:spcAft>
            </a:pPr>
            <a:r>
              <a:rPr lang="en-US" sz="2200" dirty="0"/>
              <a:t>Reference sheets are provided for Grades 4–8 FSA Mathematics and all FSA EOC assessments in an online format for computer-based testing. The reference sheets are displayed in pop-up windows in their respective tests. </a:t>
            </a:r>
          </a:p>
          <a:p>
            <a:pPr>
              <a:spcBef>
                <a:spcPts val="300"/>
              </a:spcBef>
              <a:spcAft>
                <a:spcPts val="300"/>
              </a:spcAft>
            </a:pPr>
            <a:r>
              <a:rPr lang="en-US" sz="2200" dirty="0"/>
              <a:t>Schools may provide hardcopy reference sheets to students. Ensure that copies are available for all students taking the test. Any hardcopy reference sheets must be photocopies of the files found on the portal. </a:t>
            </a:r>
          </a:p>
          <a:p>
            <a:pPr>
              <a:spcBef>
                <a:spcPts val="300"/>
              </a:spcBef>
              <a:spcAft>
                <a:spcPts val="300"/>
              </a:spcAft>
            </a:pPr>
            <a:r>
              <a:rPr lang="en-US" sz="2200" dirty="0"/>
              <a:t>Each copy must be carefully checked against the original to ensure that all content is copied and that it is clear and easy to read.  </a:t>
            </a:r>
          </a:p>
          <a:p>
            <a:pPr>
              <a:spcBef>
                <a:spcPts val="300"/>
              </a:spcBef>
              <a:spcAft>
                <a:spcPts val="300"/>
              </a:spcAft>
            </a:pPr>
            <a:r>
              <a:rPr lang="en-US" sz="2200" dirty="0"/>
              <a:t>After students complete the test, test administrators must collect all reference sheets. </a:t>
            </a:r>
          </a:p>
          <a:p>
            <a:pPr>
              <a:spcBef>
                <a:spcPts val="300"/>
              </a:spcBef>
              <a:spcAft>
                <a:spcPts val="300"/>
              </a:spcAft>
            </a:pPr>
            <a:r>
              <a:rPr lang="en-US" sz="2200" b="1" dirty="0"/>
              <a:t>Used reference sheets are secure materials. The school assessment coordinator should package all used and unused reference sheets in the District Assessment Coordinator ONLY box.</a:t>
            </a:r>
            <a:endParaRPr lang="en-US" sz="2200" dirty="0"/>
          </a:p>
          <a:p>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46</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8</a:t>
            </a:r>
          </a:p>
        </p:txBody>
      </p:sp>
    </p:spTree>
    <p:extLst>
      <p:ext uri="{BB962C8B-B14F-4D97-AF65-F5344CB8AC3E}">
        <p14:creationId xmlns:p14="http://schemas.microsoft.com/office/powerpoint/2010/main" val="1733606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Materials </a:t>
            </a:r>
          </a:p>
        </p:txBody>
      </p:sp>
      <p:sp>
        <p:nvSpPr>
          <p:cNvPr id="3" name="Content Placeholder 2"/>
          <p:cNvSpPr>
            <a:spLocks noGrp="1"/>
          </p:cNvSpPr>
          <p:nvPr>
            <p:ph idx="1"/>
          </p:nvPr>
        </p:nvSpPr>
        <p:spPr>
          <a:xfrm>
            <a:off x="228600" y="1905001"/>
            <a:ext cx="8686800" cy="4114799"/>
          </a:xfrm>
        </p:spPr>
        <p:txBody>
          <a:bodyPr/>
          <a:lstStyle/>
          <a:p>
            <a:pPr marL="0" lvl="0" indent="0" eaLnBrk="1" hangingPunct="1">
              <a:spcBef>
                <a:spcPts val="600"/>
              </a:spcBef>
              <a:spcAft>
                <a:spcPts val="600"/>
              </a:spcAft>
              <a:buNone/>
              <a:defRPr/>
            </a:pPr>
            <a:r>
              <a:rPr lang="en-US" sz="2800" b="1" dirty="0">
                <a:solidFill>
                  <a:srgbClr val="000000"/>
                </a:solidFill>
              </a:rPr>
              <a:t>NGSSS Reference Sheet and Periodic Table</a:t>
            </a:r>
          </a:p>
          <a:p>
            <a:pPr>
              <a:spcBef>
                <a:spcPts val="600"/>
              </a:spcBef>
              <a:spcAft>
                <a:spcPts val="0"/>
              </a:spcAft>
            </a:pPr>
            <a:r>
              <a:rPr lang="en-US" sz="2400" dirty="0">
                <a:solidFill>
                  <a:srgbClr val="000000"/>
                </a:solidFill>
              </a:rPr>
              <a:t>The </a:t>
            </a:r>
            <a:r>
              <a:rPr lang="en-US" sz="2400" i="1" dirty="0">
                <a:solidFill>
                  <a:srgbClr val="000000"/>
                </a:solidFill>
              </a:rPr>
              <a:t>Algebra 1 Retake End-of-Course Assessment NGSSS Reference Sheet</a:t>
            </a:r>
            <a:r>
              <a:rPr lang="en-US" sz="2400" dirty="0">
                <a:solidFill>
                  <a:srgbClr val="000000"/>
                </a:solidFill>
              </a:rPr>
              <a:t> and the </a:t>
            </a:r>
            <a:r>
              <a:rPr lang="en-US" sz="2400" i="1" dirty="0">
                <a:solidFill>
                  <a:srgbClr val="000000"/>
                </a:solidFill>
              </a:rPr>
              <a:t>Periodic Table of the Elements</a:t>
            </a:r>
            <a:r>
              <a:rPr lang="en-US" sz="2400" dirty="0">
                <a:solidFill>
                  <a:srgbClr val="000000"/>
                </a:solidFill>
              </a:rPr>
              <a:t> for the Biology 1 EOC Assessment are provided only in an online format for computer-based testing (students with paper-based accommodations are provided paper copies).</a:t>
            </a:r>
            <a:endParaRPr lang="en-US" sz="2400" b="1" dirty="0">
              <a:solidFill>
                <a:srgbClr val="000000"/>
              </a:solidFill>
            </a:endParaRPr>
          </a:p>
          <a:p>
            <a:pPr>
              <a:spcBef>
                <a:spcPts val="600"/>
              </a:spcBef>
              <a:spcAft>
                <a:spcPts val="0"/>
              </a:spcAft>
            </a:pPr>
            <a:r>
              <a:rPr lang="en-US" sz="2400" dirty="0">
                <a:solidFill>
                  <a:srgbClr val="000000"/>
                </a:solidFill>
              </a:rPr>
              <a:t>The reference sheet and periodic table are displayed in pop-up windows in their respective tests. </a:t>
            </a:r>
          </a:p>
          <a:p>
            <a:pPr>
              <a:spcBef>
                <a:spcPts val="600"/>
              </a:spcBef>
              <a:spcAft>
                <a:spcPts val="0"/>
              </a:spcAft>
            </a:pPr>
            <a:r>
              <a:rPr lang="en-US" sz="2400" dirty="0">
                <a:solidFill>
                  <a:srgbClr val="000000"/>
                </a:solidFill>
              </a:rPr>
              <a:t>The reference sheet and periodic table are also provided in Appendix D of the Spring/Summer 2017 NGSSS EOC &amp; Retakes Manual.</a:t>
            </a:r>
          </a:p>
          <a:p>
            <a:pPr>
              <a:spcAft>
                <a:spcPts val="0"/>
              </a:spcAft>
            </a:pPr>
            <a:r>
              <a:rPr lang="en-US" sz="2400" dirty="0">
                <a:solidFill>
                  <a:srgbClr val="000000"/>
                </a:solidFill>
              </a:rPr>
              <a:t>Schools may provide hardcopy reference sheets or periodic tables to students taking the computer-based assessments.</a:t>
            </a:r>
          </a:p>
          <a:p>
            <a:pPr>
              <a:spcAft>
                <a:spcPts val="0"/>
              </a:spcAft>
            </a:pPr>
            <a:endParaRPr lang="en-US" sz="2000" b="1" dirty="0">
              <a:solidFill>
                <a:srgbClr val="000000"/>
              </a:solidFill>
            </a:endParaRPr>
          </a:p>
          <a:p>
            <a:pPr>
              <a:spcBef>
                <a:spcPts val="600"/>
              </a:spcBef>
              <a:spcAft>
                <a:spcPts val="0"/>
              </a:spcAft>
            </a:pPr>
            <a:endParaRPr lang="en-US" sz="22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47</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NGSSS CBT TAM 32 </a:t>
            </a:r>
          </a:p>
        </p:txBody>
      </p:sp>
    </p:spTree>
    <p:extLst>
      <p:ext uri="{BB962C8B-B14F-4D97-AF65-F5344CB8AC3E}">
        <p14:creationId xmlns:p14="http://schemas.microsoft.com/office/powerpoint/2010/main" val="2186283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Materials</a:t>
            </a:r>
          </a:p>
        </p:txBody>
      </p:sp>
      <p:sp>
        <p:nvSpPr>
          <p:cNvPr id="3" name="Content Placeholder 2"/>
          <p:cNvSpPr>
            <a:spLocks noGrp="1"/>
          </p:cNvSpPr>
          <p:nvPr>
            <p:ph idx="1"/>
          </p:nvPr>
        </p:nvSpPr>
        <p:spPr>
          <a:xfrm>
            <a:off x="228600" y="1905001"/>
            <a:ext cx="8686800" cy="4114799"/>
          </a:xfrm>
        </p:spPr>
        <p:txBody>
          <a:bodyPr/>
          <a:lstStyle/>
          <a:p>
            <a:pPr marL="0" lvl="0" indent="0">
              <a:buNone/>
              <a:defRPr/>
            </a:pPr>
            <a:r>
              <a:rPr lang="en-US" sz="2800" b="1" dirty="0">
                <a:solidFill>
                  <a:srgbClr val="000000"/>
                </a:solidFill>
              </a:rPr>
              <a:t>NGSSS Reference Sheet and Periodic Table</a:t>
            </a:r>
          </a:p>
          <a:p>
            <a:pPr>
              <a:spcAft>
                <a:spcPts val="0"/>
              </a:spcAft>
            </a:pPr>
            <a:r>
              <a:rPr lang="en-US" sz="2400" dirty="0">
                <a:solidFill>
                  <a:srgbClr val="000000"/>
                </a:solidFill>
              </a:rPr>
              <a:t>Schools that provide hardcopy reference sheets must ensure copies are available for all students taking the test. </a:t>
            </a:r>
          </a:p>
          <a:p>
            <a:pPr>
              <a:spcBef>
                <a:spcPts val="600"/>
              </a:spcBef>
              <a:spcAft>
                <a:spcPts val="0"/>
              </a:spcAft>
            </a:pPr>
            <a:r>
              <a:rPr lang="en-US" sz="2400" dirty="0">
                <a:solidFill>
                  <a:srgbClr val="000000"/>
                </a:solidFill>
              </a:rPr>
              <a:t>Each copy must be carefully checked against the original to ensure all content is copied and that it is clear and easy to read.</a:t>
            </a:r>
            <a:endParaRPr lang="en-US" sz="2400" b="1" dirty="0">
              <a:solidFill>
                <a:srgbClr val="000000"/>
              </a:solidFill>
            </a:endParaRPr>
          </a:p>
          <a:p>
            <a:pPr>
              <a:spcBef>
                <a:spcPts val="600"/>
              </a:spcBef>
              <a:spcAft>
                <a:spcPts val="0"/>
              </a:spcAft>
            </a:pPr>
            <a:r>
              <a:rPr lang="en-US" sz="2400" dirty="0">
                <a:solidFill>
                  <a:srgbClr val="000000"/>
                </a:solidFill>
              </a:rPr>
              <a:t>After students complete the test, the test administrator should collect all reference sheets and periodic tables. </a:t>
            </a:r>
          </a:p>
          <a:p>
            <a:pPr>
              <a:spcBef>
                <a:spcPts val="600"/>
              </a:spcBef>
              <a:spcAft>
                <a:spcPts val="0"/>
              </a:spcAft>
            </a:pPr>
            <a:r>
              <a:rPr lang="en-US" sz="2400" b="1" dirty="0">
                <a:solidFill>
                  <a:srgbClr val="000000"/>
                </a:solidFill>
              </a:rPr>
              <a:t>Used reference sheets and periodic tables are secure materials and must not be reused.</a:t>
            </a:r>
          </a:p>
          <a:p>
            <a:pPr>
              <a:spcBef>
                <a:spcPts val="300"/>
              </a:spcBef>
              <a:spcAft>
                <a:spcPts val="300"/>
              </a:spcAft>
            </a:pPr>
            <a:r>
              <a:rPr lang="en-US" sz="2400" dirty="0"/>
              <a:t>The school assessment coordinator should package all used and unused reference sheets in the </a:t>
            </a:r>
            <a:r>
              <a:rPr lang="en-US" sz="2400" b="1" dirty="0"/>
              <a:t>District Assessment Coordinator ONLY box.</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48</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NGSSS CBT TAM 32</a:t>
            </a:r>
          </a:p>
        </p:txBody>
      </p:sp>
    </p:spTree>
    <p:extLst>
      <p:ext uri="{BB962C8B-B14F-4D97-AF65-F5344CB8AC3E}">
        <p14:creationId xmlns:p14="http://schemas.microsoft.com/office/powerpoint/2010/main" val="251173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p:txBody>
          <a:bodyPr/>
          <a:lstStyle/>
          <a:p>
            <a:pPr marL="0" indent="0">
              <a:buNone/>
            </a:pPr>
            <a:r>
              <a:rPr lang="en-US" sz="3000" b="1" dirty="0"/>
              <a:t>Headphones/Earbuds (FSA ELA Reading)</a:t>
            </a:r>
          </a:p>
          <a:p>
            <a:r>
              <a:rPr lang="en-US" sz="2200" dirty="0"/>
              <a:t>Students </a:t>
            </a:r>
            <a:r>
              <a:rPr lang="en-US" sz="2200" b="1" dirty="0"/>
              <a:t>must </a:t>
            </a:r>
            <a:r>
              <a:rPr lang="en-US" sz="2200" dirty="0"/>
              <a:t>have headphones or earbuds for both sessions of ELA Reading. FDOE does </a:t>
            </a:r>
            <a:r>
              <a:rPr lang="en-US" sz="2200" b="1" dirty="0"/>
              <a:t>NOT</a:t>
            </a:r>
            <a:r>
              <a:rPr lang="en-US" sz="2200" dirty="0"/>
              <a:t> provide headphones or earbuds. </a:t>
            </a:r>
          </a:p>
          <a:p>
            <a:r>
              <a:rPr lang="en-US" sz="2200" dirty="0"/>
              <a:t>There are no technical specifications for headphones or earbuds.</a:t>
            </a:r>
          </a:p>
          <a:p>
            <a:r>
              <a:rPr lang="en-US" sz="2200" dirty="0"/>
              <a:t>Schools may allow students to use their own headphones or earbuds. </a:t>
            </a:r>
          </a:p>
          <a:p>
            <a:r>
              <a:rPr lang="en-US" sz="2200" dirty="0"/>
              <a:t>Headphones or earbuds should be checked to ensure that they work with the computer or device the students will use for the assessment prior to the first day of testing. </a:t>
            </a:r>
          </a:p>
          <a:p>
            <a:r>
              <a:rPr lang="en-US" sz="2200" b="1" dirty="0">
                <a:solidFill>
                  <a:srgbClr val="FF0000"/>
                </a:solidFill>
              </a:rPr>
              <a:t>Plug headphones or earbuds in and adjust system volume prior to launching the secure browser on each day of testing.  </a:t>
            </a:r>
            <a:r>
              <a:rPr lang="en-US" sz="2200" dirty="0"/>
              <a:t>A sound check is also built in to the assessment, and students are asked to verify that headphones and earbuds are working prior to entering the test. </a:t>
            </a:r>
          </a:p>
          <a:p>
            <a:pPr marL="0" indent="0">
              <a:buNone/>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49</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8</a:t>
            </a:r>
          </a:p>
        </p:txBody>
      </p:sp>
    </p:spTree>
    <p:extLst>
      <p:ext uri="{BB962C8B-B14F-4D97-AF65-F5344CB8AC3E}">
        <p14:creationId xmlns:p14="http://schemas.microsoft.com/office/powerpoint/2010/main" val="303704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Technology Coordinator </a:t>
            </a:r>
            <a:br>
              <a:rPr lang="en-US" dirty="0"/>
            </a:br>
            <a:r>
              <a:rPr lang="en-US" dirty="0"/>
              <a:t>FSA Resources</a:t>
            </a:r>
          </a:p>
        </p:txBody>
      </p:sp>
      <p:sp>
        <p:nvSpPr>
          <p:cNvPr id="3" name="Content Placeholder 2"/>
          <p:cNvSpPr>
            <a:spLocks noGrp="1"/>
          </p:cNvSpPr>
          <p:nvPr>
            <p:ph idx="1"/>
          </p:nvPr>
        </p:nvSpPr>
        <p:spPr>
          <a:xfrm>
            <a:off x="228600" y="3352800"/>
            <a:ext cx="8686801" cy="3124199"/>
          </a:xfrm>
        </p:spPr>
        <p:txBody>
          <a:bodyPr/>
          <a:lstStyle/>
          <a:p>
            <a:r>
              <a:rPr lang="en-US" sz="2200" dirty="0"/>
              <a:t>2016-2017 System Requirements for Online Testing </a:t>
            </a:r>
            <a:r>
              <a:rPr lang="en-US" sz="2200" i="1" dirty="0"/>
              <a:t>  </a:t>
            </a:r>
            <a:endParaRPr lang="en-US" sz="2200" dirty="0"/>
          </a:p>
          <a:p>
            <a:r>
              <a:rPr lang="en-US" sz="2200" dirty="0"/>
              <a:t>Common Online Testing Message IDs and Descriptions</a:t>
            </a:r>
            <a:endParaRPr lang="en-US" sz="2200" cap="all" dirty="0"/>
          </a:p>
          <a:p>
            <a:r>
              <a:rPr lang="en-US" sz="2200" dirty="0"/>
              <a:t>Secure Browser Installation Manual </a:t>
            </a:r>
            <a:r>
              <a:rPr lang="en-US" sz="2200" i="1" dirty="0"/>
              <a:t> </a:t>
            </a:r>
            <a:endParaRPr lang="en-US" sz="2200" cap="all" dirty="0"/>
          </a:p>
          <a:p>
            <a:r>
              <a:rPr lang="en-US" sz="2200" dirty="0"/>
              <a:t>FSA Technical Specifications Manual </a:t>
            </a:r>
            <a:endParaRPr lang="en-US" sz="2200" cap="all" dirty="0"/>
          </a:p>
          <a:p>
            <a:r>
              <a:rPr lang="en-US" sz="2200" dirty="0"/>
              <a:t>FSA Infrastructure Trial Guide </a:t>
            </a:r>
            <a:r>
              <a:rPr lang="en-US" sz="2200" i="1" dirty="0"/>
              <a:t> </a:t>
            </a: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t>5</a:t>
            </a:fld>
            <a:endParaRPr lang="en-US" dirty="0"/>
          </a:p>
        </p:txBody>
      </p:sp>
      <p:sp>
        <p:nvSpPr>
          <p:cNvPr id="5" name="TextBox 4"/>
          <p:cNvSpPr txBox="1"/>
          <p:nvPr/>
        </p:nvSpPr>
        <p:spPr>
          <a:xfrm rot="10800000" flipV="1">
            <a:off x="152400" y="1861810"/>
            <a:ext cx="8610600" cy="1292662"/>
          </a:xfrm>
          <a:prstGeom prst="rect">
            <a:avLst/>
          </a:prstGeom>
          <a:noFill/>
        </p:spPr>
        <p:txBody>
          <a:bodyPr wrap="square" rtlCol="0">
            <a:spAutoFit/>
          </a:bodyPr>
          <a:lstStyle/>
          <a:p>
            <a:pPr lvl="0"/>
            <a:r>
              <a:rPr lang="en-US" sz="2600" b="1" dirty="0">
                <a:solidFill>
                  <a:prstClr val="black"/>
                </a:solidFill>
              </a:rPr>
              <a:t>There is no separate technology coordinator guide for this administration. Instead, technology coordinators should use the following resources, found on the FSA portal:</a:t>
            </a:r>
          </a:p>
        </p:txBody>
      </p:sp>
    </p:spTree>
    <p:extLst>
      <p:ext uri="{BB962C8B-B14F-4D97-AF65-F5344CB8AC3E}">
        <p14:creationId xmlns:p14="http://schemas.microsoft.com/office/powerpoint/2010/main" val="3060521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Materials </a:t>
            </a:r>
          </a:p>
        </p:txBody>
      </p:sp>
      <p:sp>
        <p:nvSpPr>
          <p:cNvPr id="3" name="Content Placeholder 2"/>
          <p:cNvSpPr>
            <a:spLocks noGrp="1"/>
          </p:cNvSpPr>
          <p:nvPr>
            <p:ph idx="1"/>
          </p:nvPr>
        </p:nvSpPr>
        <p:spPr>
          <a:xfrm>
            <a:off x="228600" y="1752601"/>
            <a:ext cx="8737092" cy="4876799"/>
          </a:xfrm>
        </p:spPr>
        <p:txBody>
          <a:bodyPr/>
          <a:lstStyle/>
          <a:p>
            <a:pPr marL="0" indent="0">
              <a:buNone/>
            </a:pPr>
            <a:r>
              <a:rPr lang="en-US" sz="2800" b="1" dirty="0"/>
              <a:t>Required Administration Information</a:t>
            </a:r>
          </a:p>
          <a:p>
            <a:r>
              <a:rPr lang="en-US" sz="2000" dirty="0"/>
              <a:t>Ensure test administrators collect the required administration information, which includes the following: </a:t>
            </a:r>
          </a:p>
          <a:p>
            <a:pPr lvl="1">
              <a:spcAft>
                <a:spcPts val="0"/>
              </a:spcAft>
            </a:pPr>
            <a:r>
              <a:rPr lang="en-US" sz="1600" dirty="0"/>
              <a:t>Students assigned to the room—</a:t>
            </a:r>
            <a:br>
              <a:rPr lang="en-US" sz="1600" dirty="0"/>
            </a:br>
            <a:r>
              <a:rPr lang="en-US" sz="1600" dirty="0"/>
              <a:t>provide Student Names and </a:t>
            </a:r>
            <a:br>
              <a:rPr lang="en-US" sz="1600" dirty="0"/>
            </a:br>
            <a:r>
              <a:rPr lang="en-US" sz="1600" dirty="0"/>
              <a:t>Student ID Numbers </a:t>
            </a:r>
          </a:p>
          <a:p>
            <a:pPr lvl="1">
              <a:spcAft>
                <a:spcPts val="0"/>
              </a:spcAft>
            </a:pPr>
            <a:r>
              <a:rPr lang="en-US" sz="1600" dirty="0"/>
              <a:t>Grade level </a:t>
            </a:r>
          </a:p>
          <a:p>
            <a:pPr lvl="1">
              <a:spcAft>
                <a:spcPts val="0"/>
              </a:spcAft>
            </a:pPr>
            <a:r>
              <a:rPr lang="en-US" sz="1600" dirty="0"/>
              <a:t>Accommodations provided to </a:t>
            </a:r>
            <a:br>
              <a:rPr lang="en-US" sz="1600" dirty="0"/>
            </a:br>
            <a:r>
              <a:rPr lang="en-US" sz="1600" dirty="0"/>
              <a:t>students </a:t>
            </a:r>
          </a:p>
          <a:p>
            <a:pPr lvl="1">
              <a:spcAft>
                <a:spcPts val="0"/>
              </a:spcAft>
            </a:pPr>
            <a:r>
              <a:rPr lang="en-US" sz="1600" dirty="0"/>
              <a:t>Signatures of test administrator </a:t>
            </a:r>
            <a:br>
              <a:rPr lang="en-US" sz="1600" dirty="0"/>
            </a:br>
            <a:r>
              <a:rPr lang="en-US" sz="1600" dirty="0"/>
              <a:t>and school assessment coordinator </a:t>
            </a:r>
          </a:p>
          <a:p>
            <a:pPr lvl="1"/>
            <a:r>
              <a:rPr lang="en-US" sz="1600" dirty="0"/>
              <a:t>Dates and times when secure materials </a:t>
            </a:r>
            <a:br>
              <a:rPr lang="en-US" sz="1600" dirty="0"/>
            </a:br>
            <a:r>
              <a:rPr lang="en-US" sz="1600" dirty="0"/>
              <a:t>(e.g., test tickets, passage booklets) </a:t>
            </a:r>
            <a:br>
              <a:rPr lang="en-US" sz="1600" dirty="0"/>
            </a:br>
            <a:r>
              <a:rPr lang="en-US" sz="1600" dirty="0"/>
              <a:t>are received and returned </a:t>
            </a:r>
          </a:p>
          <a:p>
            <a:pPr>
              <a:spcBef>
                <a:spcPts val="300"/>
              </a:spcBef>
              <a:spcAft>
                <a:spcPts val="300"/>
              </a:spcAft>
            </a:pPr>
            <a:r>
              <a:rPr lang="en-US" sz="2000" dirty="0"/>
              <a:t>Copy and file all required administration information for future reference.</a:t>
            </a:r>
          </a:p>
          <a:p>
            <a:pPr>
              <a:spcBef>
                <a:spcPts val="300"/>
              </a:spcBef>
              <a:spcAft>
                <a:spcPts val="300"/>
              </a:spcAft>
            </a:pPr>
            <a:r>
              <a:rPr lang="en-US" sz="2000" dirty="0"/>
              <a:t>Return the originals in the District Assessment Coordinator ONLY Box. </a:t>
            </a:r>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50</a:t>
            </a:fld>
            <a:endParaRPr lang="en-US" dirty="0"/>
          </a:p>
        </p:txBody>
      </p:sp>
      <p:sp>
        <p:nvSpPr>
          <p:cNvPr id="5" name="Content Placeholder 2"/>
          <p:cNvSpPr txBox="1">
            <a:spLocks/>
          </p:cNvSpPr>
          <p:nvPr/>
        </p:nvSpPr>
        <p:spPr>
          <a:xfrm>
            <a:off x="4114800" y="2590800"/>
            <a:ext cx="4850891" cy="2666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0"/>
              </a:spcAft>
            </a:pPr>
            <a:r>
              <a:rPr lang="en-US" sz="1600" dirty="0"/>
              <a:t>Attendance information—</a:t>
            </a:r>
            <a:r>
              <a:rPr lang="en-US" sz="1600" b="1" dirty="0"/>
              <a:t>P</a:t>
            </a:r>
            <a:r>
              <a:rPr lang="en-US" sz="1600" dirty="0"/>
              <a:t>=Present, </a:t>
            </a:r>
            <a:r>
              <a:rPr lang="en-US" sz="1600" b="1" dirty="0"/>
              <a:t>A</a:t>
            </a:r>
            <a:r>
              <a:rPr lang="en-US" sz="1600" dirty="0"/>
              <a:t>=Absent, </a:t>
            </a:r>
            <a:r>
              <a:rPr lang="en-US" sz="1600" b="1" dirty="0"/>
              <a:t>W</a:t>
            </a:r>
            <a:r>
              <a:rPr lang="en-US" sz="1600" dirty="0"/>
              <a:t>=Withdrawn, and </a:t>
            </a:r>
            <a:r>
              <a:rPr lang="en-US" sz="1600" b="1" dirty="0"/>
              <a:t>P/I</a:t>
            </a:r>
            <a:r>
              <a:rPr lang="en-US" sz="1600" dirty="0"/>
              <a:t>=Present but Invalidated </a:t>
            </a:r>
          </a:p>
          <a:p>
            <a:pPr lvl="1">
              <a:spcAft>
                <a:spcPts val="0"/>
              </a:spcAft>
            </a:pPr>
            <a:r>
              <a:rPr lang="en-US" sz="1600" dirty="0"/>
              <a:t>Session ID (generated in TIDE when a test session is created) </a:t>
            </a:r>
          </a:p>
          <a:p>
            <a:pPr lvl="1">
              <a:spcAft>
                <a:spcPts val="0"/>
              </a:spcAft>
            </a:pPr>
            <a:r>
              <a:rPr lang="en-US" sz="1600" dirty="0"/>
              <a:t>Test Group Code  (if applicable)</a:t>
            </a:r>
          </a:p>
          <a:p>
            <a:pPr lvl="1">
              <a:spcAft>
                <a:spcPts val="0"/>
              </a:spcAft>
            </a:pPr>
            <a:r>
              <a:rPr lang="en-US" sz="1600" dirty="0"/>
              <a:t>Accommodations used by students </a:t>
            </a:r>
          </a:p>
          <a:p>
            <a:pPr lvl="1">
              <a:spcAft>
                <a:spcPts val="0"/>
              </a:spcAft>
            </a:pPr>
            <a:r>
              <a:rPr lang="en-US" sz="1600" dirty="0"/>
              <a:t>Unique security numbers of secure materials assigned to each student, if applicable </a:t>
            </a:r>
          </a:p>
          <a:p>
            <a:pPr lvl="1"/>
            <a:r>
              <a:rPr lang="en-US" sz="1600" dirty="0"/>
              <a:t>Dates and times when secure materials (e.g., test tickets, passage booklets) are received and returned </a:t>
            </a:r>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20 ; NGSSS CBT TAM 27; Appendix D </a:t>
            </a:r>
          </a:p>
        </p:txBody>
      </p:sp>
    </p:spTree>
    <p:extLst>
      <p:ext uri="{BB962C8B-B14F-4D97-AF65-F5344CB8AC3E}">
        <p14:creationId xmlns:p14="http://schemas.microsoft.com/office/powerpoint/2010/main" val="2541779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17"/>
            <a:ext cx="8686800" cy="1447800"/>
          </a:xfrm>
        </p:spPr>
        <p:txBody>
          <a:bodyPr/>
          <a:lstStyle/>
          <a:p>
            <a:r>
              <a:rPr lang="en-US" dirty="0"/>
              <a:t>Test Materials </a:t>
            </a:r>
            <a:endParaRPr lang="en-US" dirty="0">
              <a:solidFill>
                <a:schemeClr val="bg1"/>
              </a:solidFill>
            </a:endParaRPr>
          </a:p>
        </p:txBody>
      </p:sp>
      <p:sp>
        <p:nvSpPr>
          <p:cNvPr id="3" name="Content Placeholder 2"/>
          <p:cNvSpPr>
            <a:spLocks noGrp="1"/>
          </p:cNvSpPr>
          <p:nvPr>
            <p:ph idx="1"/>
          </p:nvPr>
        </p:nvSpPr>
        <p:spPr>
          <a:xfrm>
            <a:off x="228601" y="1676400"/>
            <a:ext cx="5029199" cy="5181600"/>
          </a:xfrm>
        </p:spPr>
        <p:txBody>
          <a:bodyPr/>
          <a:lstStyle/>
          <a:p>
            <a:pPr marL="0" indent="0" eaLnBrk="1" hangingPunct="1">
              <a:spcBef>
                <a:spcPts val="600"/>
              </a:spcBef>
              <a:spcAft>
                <a:spcPts val="600"/>
              </a:spcAft>
              <a:buNone/>
              <a:defRPr/>
            </a:pPr>
            <a:r>
              <a:rPr lang="en-US" sz="2600" b="1" dirty="0">
                <a:solidFill>
                  <a:srgbClr val="000000"/>
                </a:solidFill>
              </a:rPr>
              <a:t>Security Log</a:t>
            </a:r>
          </a:p>
          <a:p>
            <a:pPr>
              <a:lnSpc>
                <a:spcPct val="90000"/>
              </a:lnSpc>
              <a:spcBef>
                <a:spcPts val="300"/>
              </a:spcBef>
              <a:spcAft>
                <a:spcPts val="300"/>
              </a:spcAft>
              <a:defRPr/>
            </a:pPr>
            <a:r>
              <a:rPr lang="en-US" sz="2100" dirty="0">
                <a:solidFill>
                  <a:srgbClr val="000000"/>
                </a:solidFill>
              </a:rPr>
              <a:t>Test administrators are required to maintain an accurate Security Log  for each testing room. </a:t>
            </a:r>
          </a:p>
          <a:p>
            <a:pPr eaLnBrk="1" hangingPunct="1">
              <a:lnSpc>
                <a:spcPct val="90000"/>
              </a:lnSpc>
              <a:spcBef>
                <a:spcPts val="300"/>
              </a:spcBef>
              <a:spcAft>
                <a:spcPts val="300"/>
              </a:spcAft>
              <a:defRPr/>
            </a:pPr>
            <a:r>
              <a:rPr lang="en-US" sz="2100" b="1" dirty="0">
                <a:solidFill>
                  <a:srgbClr val="000000"/>
                </a:solidFill>
              </a:rPr>
              <a:t>Anyone who enters a testing  room for the purpose of  monitoring a test </a:t>
            </a:r>
            <a:r>
              <a:rPr lang="en-US" sz="2100" b="1" u="sng" dirty="0">
                <a:solidFill>
                  <a:srgbClr val="000000"/>
                </a:solidFill>
              </a:rPr>
              <a:t>must</a:t>
            </a:r>
            <a:r>
              <a:rPr lang="en-US" sz="2100" b="1" dirty="0">
                <a:solidFill>
                  <a:srgbClr val="000000"/>
                </a:solidFill>
              </a:rPr>
              <a:t> sign the log for that testing room. </a:t>
            </a:r>
            <a:r>
              <a:rPr lang="en-US" sz="2100" dirty="0">
                <a:solidFill>
                  <a:srgbClr val="000000"/>
                </a:solidFill>
              </a:rPr>
              <a:t>This</a:t>
            </a:r>
            <a:r>
              <a:rPr lang="en-US" sz="2100" b="1" dirty="0">
                <a:solidFill>
                  <a:srgbClr val="000000"/>
                </a:solidFill>
              </a:rPr>
              <a:t> </a:t>
            </a:r>
            <a:r>
              <a:rPr lang="en-US" sz="2100" dirty="0">
                <a:solidFill>
                  <a:srgbClr val="000000"/>
                </a:solidFill>
              </a:rPr>
              <a:t>applies to test administrators,  proctors, and anyone who relieves  a test administrator, even for a  short break, regardless of how much time he or she spends monitoring a testing room. </a:t>
            </a:r>
          </a:p>
          <a:p>
            <a:pPr lvl="0">
              <a:lnSpc>
                <a:spcPct val="90000"/>
              </a:lnSpc>
              <a:spcBef>
                <a:spcPts val="300"/>
              </a:spcBef>
              <a:spcAft>
                <a:spcPts val="300"/>
              </a:spcAft>
              <a:defRPr/>
            </a:pPr>
            <a:r>
              <a:rPr lang="en-US" sz="2100" dirty="0"/>
              <a:t>After testing, copy all security logs, file the copies, and package the originals in the District Assessment Coordinator ONLY box. </a:t>
            </a:r>
            <a:endParaRPr lang="en-US" sz="2100" dirty="0">
              <a:solidFill>
                <a:prstClr val="black"/>
              </a:solidFill>
            </a:endParaRPr>
          </a:p>
          <a:p>
            <a:pPr eaLnBrk="1" hangingPunct="1">
              <a:lnSpc>
                <a:spcPct val="90000"/>
              </a:lnSpc>
              <a:spcBef>
                <a:spcPts val="300"/>
              </a:spcBef>
              <a:spcAft>
                <a:spcPts val="300"/>
              </a:spcAft>
              <a:defRPr/>
            </a:pPr>
            <a:endParaRPr lang="en-US" sz="2200" b="1"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51</a:t>
            </a:fld>
            <a:endParaRPr lang="en-US" dirty="0"/>
          </a:p>
        </p:txBody>
      </p:sp>
      <p:pic>
        <p:nvPicPr>
          <p:cNvPr id="5" name="Picture 4"/>
          <p:cNvPicPr>
            <a:picLocks noChangeAspect="1"/>
          </p:cNvPicPr>
          <p:nvPr/>
        </p:nvPicPr>
        <p:blipFill>
          <a:blip r:embed="rId3"/>
          <a:stretch>
            <a:fillRect/>
          </a:stretch>
        </p:blipFill>
        <p:spPr>
          <a:xfrm>
            <a:off x="5257800" y="1752600"/>
            <a:ext cx="3762311" cy="2819400"/>
          </a:xfrm>
          <a:prstGeom prst="rect">
            <a:avLst/>
          </a:prstGeom>
          <a:ln>
            <a:solidFill>
              <a:schemeClr val="tx1"/>
            </a:solidFill>
          </a:ln>
        </p:spPr>
      </p:pic>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22 ; NGSSS CBT TAM 29; Appendix D </a:t>
            </a:r>
          </a:p>
        </p:txBody>
      </p:sp>
    </p:spTree>
    <p:extLst>
      <p:ext uri="{BB962C8B-B14F-4D97-AF65-F5344CB8AC3E}">
        <p14:creationId xmlns:p14="http://schemas.microsoft.com/office/powerpoint/2010/main" val="3095555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Materials </a:t>
            </a:r>
          </a:p>
        </p:txBody>
      </p:sp>
      <p:sp>
        <p:nvSpPr>
          <p:cNvPr id="3" name="Content Placeholder 2"/>
          <p:cNvSpPr>
            <a:spLocks noGrp="1"/>
          </p:cNvSpPr>
          <p:nvPr>
            <p:ph idx="1"/>
          </p:nvPr>
        </p:nvSpPr>
        <p:spPr>
          <a:xfrm>
            <a:off x="228600" y="1600200"/>
            <a:ext cx="5029200" cy="4876800"/>
          </a:xfrm>
        </p:spPr>
        <p:txBody>
          <a:bodyPr/>
          <a:lstStyle/>
          <a:p>
            <a:pPr marL="0" lvl="0" indent="0">
              <a:buNone/>
            </a:pPr>
            <a:r>
              <a:rPr lang="en-US" sz="2800" b="1" dirty="0">
                <a:solidFill>
                  <a:prstClr val="black"/>
                </a:solidFill>
              </a:rPr>
              <a:t>Seating Charts</a:t>
            </a:r>
          </a:p>
          <a:p>
            <a:pPr lvl="0"/>
            <a:r>
              <a:rPr lang="en-US" sz="2400" dirty="0"/>
              <a:t>Test administrators are required to maintain an accurate seating chart for each group of students in their rooms during testing.</a:t>
            </a:r>
          </a:p>
          <a:p>
            <a:pPr lvl="0"/>
            <a:r>
              <a:rPr lang="en-US" sz="2400" dirty="0"/>
              <a:t>Ensure that test administrators record all information indicated and that they create a new seating chart if the seating configuration changes during a test session. </a:t>
            </a:r>
          </a:p>
          <a:p>
            <a:pPr lvl="0"/>
            <a:r>
              <a:rPr lang="en-US" sz="2400" dirty="0"/>
              <a:t>After testing, copy all seating charts, file the copies, and package the originals in the District Assessment Coordinator ONLY box. </a:t>
            </a:r>
            <a:endParaRPr lang="en-US" sz="2400" dirty="0">
              <a:solidFill>
                <a:prstClr val="black"/>
              </a:solidFill>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52</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79" y="1752600"/>
            <a:ext cx="3518535" cy="4380865"/>
          </a:xfrm>
          <a:prstGeom prst="rect">
            <a:avLst/>
          </a:prstGeom>
          <a:noFill/>
          <a:ln>
            <a:solidFill>
              <a:schemeClr val="tx1"/>
            </a:solidFill>
          </a:ln>
        </p:spPr>
      </p:pic>
      <p:sp>
        <p:nvSpPr>
          <p:cNvPr id="6" name="TextBox 5"/>
          <p:cNvSpPr txBox="1"/>
          <p:nvPr/>
        </p:nvSpPr>
        <p:spPr>
          <a:xfrm>
            <a:off x="2590800" y="6553200"/>
            <a:ext cx="4724400" cy="338554"/>
          </a:xfrm>
          <a:prstGeom prst="rect">
            <a:avLst/>
          </a:prstGeom>
          <a:noFill/>
        </p:spPr>
        <p:txBody>
          <a:bodyPr wrap="square" rtlCol="0">
            <a:spAutoFit/>
          </a:bodyPr>
          <a:lstStyle/>
          <a:p>
            <a:r>
              <a:rPr lang="en-US" sz="1600" dirty="0"/>
              <a:t>FSA CBT TAM 21 ; NGSSS CBT TAM 28; Training Packet </a:t>
            </a:r>
          </a:p>
        </p:txBody>
      </p:sp>
    </p:spTree>
    <p:extLst>
      <p:ext uri="{BB962C8B-B14F-4D97-AF65-F5344CB8AC3E}">
        <p14:creationId xmlns:p14="http://schemas.microsoft.com/office/powerpoint/2010/main" val="2155152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600200"/>
            <a:ext cx="8737092" cy="4952999"/>
          </a:xfrm>
        </p:spPr>
        <p:txBody>
          <a:bodyPr/>
          <a:lstStyle/>
          <a:p>
            <a:pPr marL="0" indent="0">
              <a:buNone/>
            </a:pPr>
            <a:r>
              <a:rPr lang="en-US" sz="2600" b="1" dirty="0"/>
              <a:t>FSA Test Tickets</a:t>
            </a:r>
          </a:p>
          <a:p>
            <a:r>
              <a:rPr lang="en-US" sz="2400" dirty="0"/>
              <a:t>Each student must have a test ticket to log in to computer-based FSA assessments. Test tickets are generated in TIDE and contain a student’s username, last name, first name, grade, date of birth, student ID number, district, and school. Test tickets will be printed by school assessment coordinators and will be distributed to test administrators on the day of testing. </a:t>
            </a:r>
          </a:p>
          <a:p>
            <a:pPr marL="0" indent="0">
              <a:buNone/>
            </a:pPr>
            <a:r>
              <a:rPr lang="en-US" sz="2600" b="1" dirty="0"/>
              <a:t>NGSSS Student Authorization Tickets </a:t>
            </a:r>
          </a:p>
          <a:p>
            <a:r>
              <a:rPr lang="en-US" sz="2400" dirty="0">
                <a:solidFill>
                  <a:srgbClr val="000000"/>
                </a:solidFill>
              </a:rPr>
              <a:t>Each student needs the Username and Password printed on his or her Student Authorization Ticket to sign in to the test. Students will need a pen or pencil during testing to sign their tickets. </a:t>
            </a:r>
          </a:p>
          <a:p>
            <a:pPr marL="0" indent="0">
              <a:buNone/>
            </a:pPr>
            <a:r>
              <a:rPr lang="en-US" sz="2500" b="1" dirty="0">
                <a:solidFill>
                  <a:srgbClr val="FF0000"/>
                </a:solidFill>
              </a:rPr>
              <a:t>Test tickets and Student Authorization Tickets are considered secure materials and must be stored in a secure location before  and after testing.</a:t>
            </a:r>
          </a:p>
          <a:p>
            <a:endParaRPr lang="en-US" sz="2400" dirty="0">
              <a:solidFill>
                <a:srgbClr val="000000"/>
              </a:solidFill>
            </a:endParaRPr>
          </a:p>
          <a:p>
            <a:pPr marL="0" indent="0">
              <a:buNone/>
            </a:pPr>
            <a:endParaRPr lang="en-US" sz="2800" b="1" dirty="0"/>
          </a:p>
          <a:p>
            <a:endParaRPr lang="en-US" sz="24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53</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10 ; NGSSS CBT TAM 30 </a:t>
            </a:r>
          </a:p>
        </p:txBody>
      </p:sp>
    </p:spTree>
    <p:extLst>
      <p:ext uri="{BB962C8B-B14F-4D97-AF65-F5344CB8AC3E}">
        <p14:creationId xmlns:p14="http://schemas.microsoft.com/office/powerpoint/2010/main" val="1038816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Materials </a:t>
            </a:r>
          </a:p>
        </p:txBody>
      </p:sp>
      <p:sp>
        <p:nvSpPr>
          <p:cNvPr id="3" name="Content Placeholder 2"/>
          <p:cNvSpPr>
            <a:spLocks noGrp="1"/>
          </p:cNvSpPr>
          <p:nvPr>
            <p:ph idx="1"/>
          </p:nvPr>
        </p:nvSpPr>
        <p:spPr>
          <a:xfrm>
            <a:off x="228600" y="1905001"/>
            <a:ext cx="8686800" cy="4114799"/>
          </a:xfrm>
        </p:spPr>
        <p:txBody>
          <a:bodyPr/>
          <a:lstStyle/>
          <a:p>
            <a:pPr marL="0" lvl="0" indent="0" eaLnBrk="1" hangingPunct="1">
              <a:spcBef>
                <a:spcPts val="600"/>
              </a:spcBef>
              <a:spcAft>
                <a:spcPts val="600"/>
              </a:spcAft>
              <a:buNone/>
              <a:defRPr/>
            </a:pPr>
            <a:r>
              <a:rPr lang="en-US" sz="2800" b="1" dirty="0">
                <a:solidFill>
                  <a:srgbClr val="000000"/>
                </a:solidFill>
              </a:rPr>
              <a:t>NGSSS Advanced Session Roster</a:t>
            </a:r>
          </a:p>
          <a:p>
            <a:pPr>
              <a:spcBef>
                <a:spcPts val="600"/>
              </a:spcBef>
              <a:spcAft>
                <a:spcPts val="0"/>
              </a:spcAft>
            </a:pPr>
            <a:r>
              <a:rPr lang="en-US" sz="2400" dirty="0">
                <a:solidFill>
                  <a:srgbClr val="000000"/>
                </a:solidFill>
              </a:rPr>
              <a:t>The </a:t>
            </a:r>
            <a:r>
              <a:rPr lang="en-US" sz="2400" i="1" dirty="0">
                <a:solidFill>
                  <a:srgbClr val="000000"/>
                </a:solidFill>
              </a:rPr>
              <a:t>School Assessment Coordinator Responsibilities Before Testing </a:t>
            </a:r>
            <a:r>
              <a:rPr lang="en-US" sz="2400" dirty="0">
                <a:solidFill>
                  <a:srgbClr val="000000"/>
                </a:solidFill>
              </a:rPr>
              <a:t>section of the Spring/Summer manual provides instructions for creating and printing Advanced Session Rosters. A Session Roster is a list of all students scheduled in a test session.</a:t>
            </a:r>
          </a:p>
          <a:p>
            <a:pPr>
              <a:spcBef>
                <a:spcPts val="600"/>
              </a:spcBef>
              <a:spcAft>
                <a:spcPts val="0"/>
              </a:spcAft>
            </a:pPr>
            <a:r>
              <a:rPr lang="en-US" sz="2400" dirty="0">
                <a:solidFill>
                  <a:srgbClr val="000000"/>
                </a:solidFill>
              </a:rPr>
              <a:t>Advanced Session Rosters must be handled in a secure manner and returned to the school assessment coordinator immediately after each test session is completed.</a:t>
            </a:r>
          </a:p>
          <a:p>
            <a:pPr>
              <a:spcBef>
                <a:spcPts val="600"/>
              </a:spcBef>
              <a:spcAft>
                <a:spcPts val="0"/>
              </a:spcAft>
            </a:pPr>
            <a:r>
              <a:rPr lang="en-US" sz="2400" dirty="0">
                <a:solidFill>
                  <a:srgbClr val="000000"/>
                </a:solidFill>
              </a:rPr>
              <a:t>To view the Advanced Session Roster, log in to PearsonAccess, go to </a:t>
            </a:r>
            <a:r>
              <a:rPr lang="en-US" sz="2400" b="1" dirty="0">
                <a:solidFill>
                  <a:srgbClr val="000000"/>
                </a:solidFill>
              </a:rPr>
              <a:t>Reports</a:t>
            </a:r>
            <a:r>
              <a:rPr lang="en-US" sz="2400" dirty="0">
                <a:solidFill>
                  <a:srgbClr val="000000"/>
                </a:solidFill>
              </a:rPr>
              <a:t> and select </a:t>
            </a:r>
            <a:r>
              <a:rPr lang="en-US" sz="2400" b="1" dirty="0">
                <a:solidFill>
                  <a:srgbClr val="000000"/>
                </a:solidFill>
              </a:rPr>
              <a:t>Operational Reports</a:t>
            </a:r>
            <a:r>
              <a:rPr lang="en-US" sz="2400" dirty="0">
                <a:solidFill>
                  <a:srgbClr val="000000"/>
                </a:solidFill>
              </a:rPr>
              <a:t>, then select </a:t>
            </a:r>
            <a:r>
              <a:rPr lang="en-US" sz="2400" b="1" dirty="0">
                <a:solidFill>
                  <a:srgbClr val="000000"/>
                </a:solidFill>
              </a:rPr>
              <a:t>Online Testing </a:t>
            </a:r>
            <a:r>
              <a:rPr lang="en-US" sz="2400" dirty="0">
                <a:solidFill>
                  <a:srgbClr val="000000"/>
                </a:solidFill>
              </a:rPr>
              <a:t>from the Report Categories and click </a:t>
            </a:r>
            <a:r>
              <a:rPr lang="en-US" sz="2400" b="1" dirty="0">
                <a:solidFill>
                  <a:srgbClr val="000000"/>
                </a:solidFill>
              </a:rPr>
              <a:t>Advanced Session Roster</a:t>
            </a:r>
            <a:r>
              <a:rPr lang="en-US" sz="2400" dirty="0">
                <a:solidFill>
                  <a:srgbClr val="000000"/>
                </a:solidFill>
              </a:rPr>
              <a:t>.</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54</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NGSSS CBT TAM 7, 30 </a:t>
            </a:r>
          </a:p>
        </p:txBody>
      </p:sp>
    </p:spTree>
    <p:extLst>
      <p:ext uri="{BB962C8B-B14F-4D97-AF65-F5344CB8AC3E}">
        <p14:creationId xmlns:p14="http://schemas.microsoft.com/office/powerpoint/2010/main" val="132315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Test Materials </a:t>
            </a:r>
          </a:p>
        </p:txBody>
      </p:sp>
      <p:sp>
        <p:nvSpPr>
          <p:cNvPr id="3" name="Content Placeholder 2"/>
          <p:cNvSpPr>
            <a:spLocks noGrp="1"/>
          </p:cNvSpPr>
          <p:nvPr>
            <p:ph idx="1"/>
          </p:nvPr>
        </p:nvSpPr>
        <p:spPr>
          <a:xfrm>
            <a:off x="227045" y="1676400"/>
            <a:ext cx="8686800" cy="4114799"/>
          </a:xfrm>
        </p:spPr>
        <p:txBody>
          <a:bodyPr/>
          <a:lstStyle/>
          <a:p>
            <a:pPr marL="0" lvl="0" indent="0" eaLnBrk="1" hangingPunct="1">
              <a:spcBef>
                <a:spcPts val="600"/>
              </a:spcBef>
              <a:spcAft>
                <a:spcPts val="600"/>
              </a:spcAft>
              <a:buNone/>
              <a:defRPr/>
            </a:pPr>
            <a:r>
              <a:rPr lang="en-US" sz="2800" b="1" dirty="0">
                <a:solidFill>
                  <a:srgbClr val="000000"/>
                </a:solidFill>
                <a:latin typeface="Calibri" panose="020F0502020204030204" pitchFamily="34" charset="0"/>
              </a:rPr>
              <a:t>Seal Code (FCAT 2.0 Reading Retake)</a:t>
            </a:r>
          </a:p>
          <a:p>
            <a:pPr>
              <a:spcBef>
                <a:spcPts val="600"/>
              </a:spcBef>
              <a:spcAft>
                <a:spcPts val="0"/>
              </a:spcAft>
            </a:pPr>
            <a:r>
              <a:rPr lang="en-US" sz="2200" dirty="0">
                <a:solidFill>
                  <a:srgbClr val="000000"/>
                </a:solidFill>
                <a:latin typeface="Calibri" panose="020F0502020204030204" pitchFamily="34" charset="0"/>
              </a:rPr>
              <a:t>A seal code is a unique four-digit number used to allow students to access Session 2 of the FCAT 2.0 Reading Retake after they have completed Session 1.</a:t>
            </a:r>
          </a:p>
          <a:p>
            <a:pPr>
              <a:spcBef>
                <a:spcPts val="600"/>
              </a:spcBef>
              <a:spcAft>
                <a:spcPts val="0"/>
              </a:spcAft>
            </a:pPr>
            <a:r>
              <a:rPr lang="en-US" sz="2200" dirty="0">
                <a:solidFill>
                  <a:srgbClr val="000000"/>
                </a:solidFill>
                <a:latin typeface="Calibri" panose="020F0502020204030204" pitchFamily="34" charset="0"/>
              </a:rPr>
              <a:t>Seal codes will be provided in PearsonAccess, and all students in a test session will use the same seal code.</a:t>
            </a:r>
          </a:p>
          <a:p>
            <a:pPr>
              <a:spcBef>
                <a:spcPts val="600"/>
              </a:spcBef>
              <a:spcAft>
                <a:spcPts val="0"/>
              </a:spcAft>
            </a:pPr>
            <a:r>
              <a:rPr lang="en-US" sz="2200" dirty="0">
                <a:solidFill>
                  <a:srgbClr val="000000"/>
                </a:solidFill>
                <a:latin typeface="Calibri" panose="020F0502020204030204" pitchFamily="34" charset="0"/>
              </a:rPr>
              <a:t>Students should </a:t>
            </a:r>
            <a:r>
              <a:rPr lang="en-US" sz="2200" b="1" dirty="0">
                <a:solidFill>
                  <a:srgbClr val="000000"/>
                </a:solidFill>
                <a:latin typeface="Calibri" panose="020F0502020204030204" pitchFamily="34" charset="0"/>
              </a:rPr>
              <a:t>not</a:t>
            </a:r>
            <a:r>
              <a:rPr lang="en-US" sz="2200" dirty="0">
                <a:solidFill>
                  <a:srgbClr val="000000"/>
                </a:solidFill>
                <a:latin typeface="Calibri" panose="020F0502020204030204" pitchFamily="34" charset="0"/>
              </a:rPr>
              <a:t> be given seal codes until Session 2/Day 2, when indicated in the Session 2 administration script.</a:t>
            </a:r>
          </a:p>
          <a:p>
            <a:pPr>
              <a:spcBef>
                <a:spcPts val="600"/>
              </a:spcBef>
              <a:spcAft>
                <a:spcPts val="0"/>
              </a:spcAft>
            </a:pPr>
            <a:r>
              <a:rPr lang="en-US" sz="2200" b="1" dirty="0">
                <a:solidFill>
                  <a:srgbClr val="000000"/>
                </a:solidFill>
                <a:latin typeface="Calibri" panose="020F0502020204030204" pitchFamily="34" charset="0"/>
              </a:rPr>
              <a:t>Seal codes must be handled securely and must not be used as test group codes.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55</a:t>
            </a:fld>
            <a:endParaRPr lang="en-US" dirty="0"/>
          </a:p>
        </p:txBody>
      </p:sp>
      <p:pic>
        <p:nvPicPr>
          <p:cNvPr id="8" name="Picture 7"/>
          <p:cNvPicPr>
            <a:picLocks noChangeAspect="1"/>
          </p:cNvPicPr>
          <p:nvPr/>
        </p:nvPicPr>
        <p:blipFill>
          <a:blip r:embed="rId3"/>
          <a:stretch>
            <a:fillRect/>
          </a:stretch>
        </p:blipFill>
        <p:spPr>
          <a:xfrm>
            <a:off x="3167111" y="4648200"/>
            <a:ext cx="5746734" cy="2014798"/>
          </a:xfrm>
          <a:prstGeom prst="rect">
            <a:avLst/>
          </a:prstGeom>
        </p:spPr>
      </p:pic>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NGSSS CBT TAM 31 </a:t>
            </a:r>
          </a:p>
        </p:txBody>
      </p:sp>
    </p:spTree>
    <p:extLst>
      <p:ext uri="{BB962C8B-B14F-4D97-AF65-F5344CB8AC3E}">
        <p14:creationId xmlns:p14="http://schemas.microsoft.com/office/powerpoint/2010/main" val="1405285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Computer Preparations</a:t>
            </a:r>
          </a:p>
        </p:txBody>
      </p:sp>
      <p:sp>
        <p:nvSpPr>
          <p:cNvPr id="3" name="Content Placeholder 2"/>
          <p:cNvSpPr>
            <a:spLocks noGrp="1"/>
          </p:cNvSpPr>
          <p:nvPr>
            <p:ph idx="1"/>
          </p:nvPr>
        </p:nvSpPr>
        <p:spPr>
          <a:xfrm>
            <a:off x="228600" y="1676400"/>
            <a:ext cx="8737092" cy="5105399"/>
          </a:xfrm>
        </p:spPr>
        <p:txBody>
          <a:bodyPr/>
          <a:lstStyle/>
          <a:p>
            <a:pPr>
              <a:spcBef>
                <a:spcPts val="300"/>
              </a:spcBef>
              <a:spcAft>
                <a:spcPts val="300"/>
              </a:spcAft>
            </a:pPr>
            <a:r>
              <a:rPr lang="en-US" sz="2000" dirty="0"/>
              <a:t>The latest version of the 2016–2017 </a:t>
            </a:r>
            <a:r>
              <a:rPr lang="en-US" sz="2000" dirty="0">
                <a:solidFill>
                  <a:srgbClr val="FF0000"/>
                </a:solidFill>
              </a:rPr>
              <a:t>AIR FSA Secure Browser </a:t>
            </a:r>
            <a:r>
              <a:rPr lang="en-US" sz="2000" dirty="0"/>
              <a:t>must be installed on all computers or devices that students will use for testing. </a:t>
            </a:r>
          </a:p>
          <a:p>
            <a:pPr lvl="1">
              <a:spcBef>
                <a:spcPts val="300"/>
              </a:spcBef>
              <a:spcAft>
                <a:spcPts val="300"/>
              </a:spcAft>
            </a:pPr>
            <a:r>
              <a:rPr lang="en-US" sz="1800" dirty="0"/>
              <a:t>Information on devices supported for testing are found in </a:t>
            </a:r>
            <a:r>
              <a:rPr lang="en-US" sz="1800" i="1" dirty="0"/>
              <a:t>2016–2017 System Requirements for Online Testing</a:t>
            </a:r>
            <a:r>
              <a:rPr lang="en-US" sz="1800" dirty="0"/>
              <a:t>, also available on the portal. </a:t>
            </a:r>
          </a:p>
          <a:p>
            <a:pPr>
              <a:spcBef>
                <a:spcPts val="300"/>
              </a:spcBef>
              <a:spcAft>
                <a:spcPts val="300"/>
              </a:spcAft>
            </a:pPr>
            <a:r>
              <a:rPr lang="en-US" sz="2000" dirty="0"/>
              <a:t>Pearson has released a new </a:t>
            </a:r>
            <a:r>
              <a:rPr lang="en-US" sz="2000" dirty="0">
                <a:solidFill>
                  <a:srgbClr val="FF0000"/>
                </a:solidFill>
              </a:rPr>
              <a:t>TestNav app </a:t>
            </a:r>
            <a:r>
              <a:rPr lang="en-US" sz="2000" dirty="0"/>
              <a:t>and has updated the </a:t>
            </a:r>
            <a:r>
              <a:rPr lang="en-US" sz="2000" dirty="0">
                <a:solidFill>
                  <a:srgbClr val="FF0000"/>
                </a:solidFill>
              </a:rPr>
              <a:t>ProctorCache software </a:t>
            </a:r>
            <a:r>
              <a:rPr lang="en-US" sz="2000" dirty="0"/>
              <a:t>for the 2016–17 school year.  </a:t>
            </a:r>
          </a:p>
          <a:p>
            <a:pPr lvl="1">
              <a:spcBef>
                <a:spcPts val="300"/>
              </a:spcBef>
              <a:spcAft>
                <a:spcPts val="300"/>
              </a:spcAft>
            </a:pPr>
            <a:r>
              <a:rPr lang="en-US" sz="1800" dirty="0">
                <a:solidFill>
                  <a:srgbClr val="000000"/>
                </a:solidFill>
                <a:latin typeface="Calibri" panose="020F0502020204030204" pitchFamily="34" charset="0"/>
              </a:rPr>
              <a:t>If your school is using the TestNav desktop or mobile app, the updated TestNav app is available at </a:t>
            </a:r>
            <a:r>
              <a:rPr lang="en-US" sz="1800" dirty="0">
                <a:solidFill>
                  <a:srgbClr val="000000"/>
                </a:solidFill>
                <a:latin typeface="Calibri" panose="020F0502020204030204" pitchFamily="34" charset="0"/>
                <a:hlinkClick r:id="rId3"/>
              </a:rPr>
              <a:t>http://download.testnav.com</a:t>
            </a:r>
            <a:r>
              <a:rPr lang="en-US" sz="1800" dirty="0">
                <a:solidFill>
                  <a:srgbClr val="000000"/>
                </a:solidFill>
                <a:latin typeface="Calibri" panose="020F0502020204030204" pitchFamily="34" charset="0"/>
              </a:rPr>
              <a:t>.</a:t>
            </a:r>
          </a:p>
          <a:p>
            <a:pPr>
              <a:spcBef>
                <a:spcPts val="300"/>
              </a:spcBef>
              <a:spcAft>
                <a:spcPts val="300"/>
              </a:spcAft>
            </a:pPr>
            <a:r>
              <a:rPr lang="en-US" sz="2000" dirty="0"/>
              <a:t>Schools may use </a:t>
            </a:r>
            <a:r>
              <a:rPr lang="en-US" sz="2000" i="1" dirty="0"/>
              <a:t>secured</a:t>
            </a:r>
            <a:r>
              <a:rPr lang="en-US" sz="2000" dirty="0"/>
              <a:t> tablets for testing in Spring 2017, in accordance with District guidelines. </a:t>
            </a:r>
          </a:p>
          <a:p>
            <a:pPr lvl="1">
              <a:spcBef>
                <a:spcPts val="300"/>
              </a:spcBef>
              <a:spcAft>
                <a:spcPts val="300"/>
              </a:spcAft>
            </a:pPr>
            <a:r>
              <a:rPr lang="en-US" sz="1800" dirty="0"/>
              <a:t>Attachable keyboards are required for test administration, along with headphones for applicable sessions.   </a:t>
            </a:r>
          </a:p>
          <a:p>
            <a:pPr lvl="1">
              <a:spcBef>
                <a:spcPts val="300"/>
              </a:spcBef>
              <a:spcAft>
                <a:spcPts val="300"/>
              </a:spcAft>
            </a:pPr>
            <a:r>
              <a:rPr lang="en-US" sz="1800" dirty="0"/>
              <a:t>All students to be tested on the tablets should complete the practice test on the tablet, to ensure comfort with the device. </a:t>
            </a:r>
          </a:p>
          <a:p>
            <a:pPr lvl="0">
              <a:spcBef>
                <a:spcPts val="300"/>
              </a:spcBef>
              <a:spcAft>
                <a:spcPts val="300"/>
              </a:spcAft>
            </a:pPr>
            <a:r>
              <a:rPr lang="en-US" sz="2000" dirty="0"/>
              <a:t>Mobile technologies (laptops and/or tablets) must be fully charged and activated to allow for installation of updates in advance of the testing window.  In addition, the appropriate infrastructure trial must be conducted using the devices. </a:t>
            </a:r>
          </a:p>
          <a:p>
            <a:pPr marL="0" indent="0">
              <a:buNone/>
            </a:pPr>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t>56</a:t>
            </a:fld>
            <a:endParaRPr lang="en-US" dirty="0"/>
          </a:p>
        </p:txBody>
      </p:sp>
      <p:sp>
        <p:nvSpPr>
          <p:cNvPr id="4" name="Rectangle 3"/>
          <p:cNvSpPr/>
          <p:nvPr/>
        </p:nvSpPr>
        <p:spPr>
          <a:xfrm>
            <a:off x="5308600" y="1156732"/>
            <a:ext cx="3810000" cy="369332"/>
          </a:xfrm>
          <a:prstGeom prst="rect">
            <a:avLst/>
          </a:prstGeom>
        </p:spPr>
        <p:txBody>
          <a:bodyPr wrap="square">
            <a:spAutoFit/>
          </a:bodyPr>
          <a:lstStyle/>
          <a:p>
            <a:pPr>
              <a:spcBef>
                <a:spcPts val="300"/>
              </a:spcBef>
              <a:spcAft>
                <a:spcPts val="300"/>
              </a:spcAft>
            </a:pPr>
            <a:r>
              <a:rPr lang="en-US" b="1" dirty="0">
                <a:solidFill>
                  <a:srgbClr val="FF0000"/>
                </a:solidFill>
              </a:rPr>
              <a:t>Weekly Briefings #19797 and 20448</a:t>
            </a:r>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26; NGSSS CBT TAM 6 </a:t>
            </a:r>
          </a:p>
        </p:txBody>
      </p:sp>
    </p:spTree>
    <p:extLst>
      <p:ext uri="{BB962C8B-B14F-4D97-AF65-F5344CB8AC3E}">
        <p14:creationId xmlns:p14="http://schemas.microsoft.com/office/powerpoint/2010/main" val="3083090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a:bodyPr>
          <a:lstStyle/>
          <a:p>
            <a:pPr marL="0" indent="0"/>
            <a:r>
              <a:rPr lang="en-US" dirty="0"/>
              <a:t>Computer Preparations</a:t>
            </a:r>
          </a:p>
        </p:txBody>
      </p:sp>
      <p:sp>
        <p:nvSpPr>
          <p:cNvPr id="3" name="Content Placeholder 2"/>
          <p:cNvSpPr>
            <a:spLocks noGrp="1"/>
          </p:cNvSpPr>
          <p:nvPr>
            <p:ph idx="1"/>
          </p:nvPr>
        </p:nvSpPr>
        <p:spPr>
          <a:xfrm>
            <a:off x="228600" y="1752601"/>
            <a:ext cx="8737092" cy="4724399"/>
          </a:xfrm>
        </p:spPr>
        <p:txBody>
          <a:bodyPr/>
          <a:lstStyle/>
          <a:p>
            <a:pPr>
              <a:lnSpc>
                <a:spcPct val="100000"/>
              </a:lnSpc>
              <a:spcBef>
                <a:spcPts val="300"/>
              </a:spcBef>
              <a:spcAft>
                <a:spcPts val="300"/>
              </a:spcAft>
            </a:pPr>
            <a:r>
              <a:rPr lang="en-US" sz="2400" dirty="0"/>
              <a:t>The </a:t>
            </a:r>
            <a:r>
              <a:rPr lang="en-US" sz="2400" b="1" dirty="0">
                <a:solidFill>
                  <a:srgbClr val="FF0000"/>
                </a:solidFill>
              </a:rPr>
              <a:t>FSA</a:t>
            </a:r>
            <a:r>
              <a:rPr lang="en-US" sz="2400" dirty="0"/>
              <a:t> </a:t>
            </a:r>
            <a:r>
              <a:rPr lang="en-US" sz="2400" b="1" dirty="0"/>
              <a:t>Infrastructure Trial </a:t>
            </a:r>
            <a:r>
              <a:rPr lang="en-US" sz="2400" dirty="0"/>
              <a:t>must be loaded on each workstation or device prior to a computer-based test administration.</a:t>
            </a:r>
          </a:p>
          <a:p>
            <a:pPr marL="685800">
              <a:lnSpc>
                <a:spcPct val="100000"/>
              </a:lnSpc>
              <a:spcBef>
                <a:spcPts val="300"/>
              </a:spcBef>
              <a:spcAft>
                <a:spcPts val="300"/>
              </a:spcAft>
              <a:buFont typeface="Wingdings" panose="05000000000000000000" pitchFamily="2" charset="2"/>
              <a:buChar char="§"/>
            </a:pPr>
            <a:r>
              <a:rPr lang="en-US" sz="2400" dirty="0"/>
              <a:t>The Infrastructure Trial uses mock content that simulates the loading and processing of an operational test administration.</a:t>
            </a:r>
          </a:p>
          <a:p>
            <a:pPr marL="685800">
              <a:lnSpc>
                <a:spcPct val="100000"/>
              </a:lnSpc>
              <a:spcBef>
                <a:spcPts val="300"/>
              </a:spcBef>
              <a:spcAft>
                <a:spcPts val="300"/>
              </a:spcAft>
              <a:buFont typeface="Wingdings" panose="05000000000000000000" pitchFamily="2" charset="2"/>
              <a:buChar char="§"/>
            </a:pPr>
            <a:r>
              <a:rPr lang="en-US" sz="2400" dirty="0"/>
              <a:t>Instructions for running this trial can be found in the Infrastructure Trial Guide available on the FSA Portal.</a:t>
            </a:r>
          </a:p>
          <a:p>
            <a:pPr marL="1143000" lvl="1" indent="-342900">
              <a:lnSpc>
                <a:spcPct val="100000"/>
              </a:lnSpc>
              <a:spcBef>
                <a:spcPts val="300"/>
              </a:spcBef>
              <a:spcAft>
                <a:spcPts val="300"/>
              </a:spcAft>
              <a:buFont typeface="Courier New" panose="02070309020205020404" pitchFamily="49" charset="0"/>
              <a:buChar char="o"/>
            </a:pPr>
            <a:r>
              <a:rPr lang="en-US" sz="2200" b="1" dirty="0">
                <a:solidFill>
                  <a:srgbClr val="FF0000"/>
                </a:solidFill>
              </a:rPr>
              <a:t>District-wide FSA Trial:  </a:t>
            </a:r>
            <a:r>
              <a:rPr lang="en-US" sz="2200" b="1" u="sng" dirty="0">
                <a:solidFill>
                  <a:srgbClr val="FF0000"/>
                </a:solidFill>
              </a:rPr>
              <a:t>Wednesday, February 15</a:t>
            </a:r>
          </a:p>
          <a:p>
            <a:pPr marL="1143000" lvl="1" indent="-342900">
              <a:lnSpc>
                <a:spcPct val="100000"/>
              </a:lnSpc>
              <a:spcBef>
                <a:spcPts val="300"/>
              </a:spcBef>
              <a:spcAft>
                <a:spcPts val="300"/>
              </a:spcAft>
              <a:buFont typeface="Courier New" panose="02070309020205020404" pitchFamily="49" charset="0"/>
              <a:buChar char="o"/>
            </a:pPr>
            <a:r>
              <a:rPr lang="en-US" sz="2200" b="1" dirty="0"/>
              <a:t>Complete the FSA Infrastructural Trial survey available at (</a:t>
            </a:r>
            <a:r>
              <a:rPr lang="en-US" sz="2200" u="sng" dirty="0"/>
              <a:t>https://www.surveymonkey.com/r/FSATrial </a:t>
            </a:r>
            <a:r>
              <a:rPr lang="en-US" sz="2200" dirty="0"/>
              <a:t>) </a:t>
            </a:r>
            <a:r>
              <a:rPr lang="en-US" sz="2200" b="1" dirty="0"/>
              <a:t>by February 17</a:t>
            </a:r>
          </a:p>
          <a:p>
            <a:pPr marL="685800">
              <a:lnSpc>
                <a:spcPct val="100000"/>
              </a:lnSpc>
              <a:spcBef>
                <a:spcPts val="300"/>
              </a:spcBef>
              <a:spcAft>
                <a:spcPts val="300"/>
              </a:spcAft>
              <a:buFont typeface="Wingdings" panose="05000000000000000000" pitchFamily="2" charset="2"/>
              <a:buChar char="§"/>
            </a:pPr>
            <a:r>
              <a:rPr lang="en-US" sz="2400" dirty="0">
                <a:solidFill>
                  <a:srgbClr val="FF0000"/>
                </a:solidFill>
              </a:rPr>
              <a:t>Please refer to Weekly Briefings # 20212 and 20444</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57</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10 </a:t>
            </a:r>
          </a:p>
        </p:txBody>
      </p:sp>
    </p:spTree>
    <p:extLst>
      <p:ext uri="{BB962C8B-B14F-4D97-AF65-F5344CB8AC3E}">
        <p14:creationId xmlns:p14="http://schemas.microsoft.com/office/powerpoint/2010/main" val="3784699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82000" cy="1096962"/>
          </a:xfrm>
        </p:spPr>
        <p:txBody>
          <a:bodyPr>
            <a:normAutofit/>
          </a:bodyPr>
          <a:lstStyle/>
          <a:p>
            <a:pPr marL="0" indent="0"/>
            <a:r>
              <a:rPr lang="en-US" dirty="0"/>
              <a:t>Computer Preparations</a:t>
            </a:r>
          </a:p>
        </p:txBody>
      </p:sp>
      <p:sp>
        <p:nvSpPr>
          <p:cNvPr id="3" name="Content Placeholder 2"/>
          <p:cNvSpPr>
            <a:spLocks noGrp="1"/>
          </p:cNvSpPr>
          <p:nvPr>
            <p:ph idx="1"/>
          </p:nvPr>
        </p:nvSpPr>
        <p:spPr>
          <a:xfrm>
            <a:off x="228600" y="1600200"/>
            <a:ext cx="8737092" cy="4724399"/>
          </a:xfrm>
        </p:spPr>
        <p:txBody>
          <a:bodyPr/>
          <a:lstStyle/>
          <a:p>
            <a:pPr>
              <a:lnSpc>
                <a:spcPct val="100000"/>
              </a:lnSpc>
              <a:spcBef>
                <a:spcPts val="300"/>
              </a:spcBef>
              <a:spcAft>
                <a:spcPts val="300"/>
              </a:spcAft>
            </a:pPr>
            <a:r>
              <a:rPr lang="en-US" sz="2400" dirty="0"/>
              <a:t>The </a:t>
            </a:r>
            <a:r>
              <a:rPr lang="en-US" sz="2400" b="1" dirty="0">
                <a:solidFill>
                  <a:srgbClr val="FF0000"/>
                </a:solidFill>
              </a:rPr>
              <a:t>NGSSS</a:t>
            </a:r>
            <a:r>
              <a:rPr lang="en-US" sz="2400" dirty="0"/>
              <a:t> </a:t>
            </a:r>
            <a:r>
              <a:rPr lang="en-US" sz="2400" b="1" dirty="0"/>
              <a:t>Infrastructure Trial </a:t>
            </a:r>
            <a:r>
              <a:rPr lang="en-US" sz="2400" dirty="0"/>
              <a:t>must be loaded on each workstation or device prior to a computer-based test administration.</a:t>
            </a:r>
          </a:p>
          <a:p>
            <a:pPr marL="685800">
              <a:lnSpc>
                <a:spcPct val="100000"/>
              </a:lnSpc>
              <a:spcBef>
                <a:spcPts val="300"/>
              </a:spcBef>
              <a:spcAft>
                <a:spcPts val="300"/>
              </a:spcAft>
              <a:buFont typeface="Wingdings" panose="05000000000000000000" pitchFamily="2" charset="2"/>
              <a:buChar char="§"/>
            </a:pPr>
            <a:r>
              <a:rPr lang="en-US" sz="2400" dirty="0"/>
              <a:t>The Infrastructure Trial uses mock content that simulates the loading and processing of an operational test administration.</a:t>
            </a:r>
          </a:p>
          <a:p>
            <a:pPr marL="685800">
              <a:lnSpc>
                <a:spcPct val="100000"/>
              </a:lnSpc>
              <a:spcBef>
                <a:spcPts val="300"/>
              </a:spcBef>
              <a:spcAft>
                <a:spcPts val="300"/>
              </a:spcAft>
              <a:buFont typeface="Wingdings" panose="05000000000000000000" pitchFamily="2" charset="2"/>
              <a:buChar char="§"/>
            </a:pPr>
            <a:r>
              <a:rPr lang="en-US" sz="2400" dirty="0"/>
              <a:t>Instructions for running this trial can be found in the Infrastructure Trial Guide available at </a:t>
            </a:r>
            <a:r>
              <a:rPr lang="en-US" sz="2400" dirty="0">
                <a:hlinkClick r:id="rId3"/>
              </a:rPr>
              <a:t>http://avocet.pearson.com/FL/Home</a:t>
            </a:r>
            <a:r>
              <a:rPr lang="en-US" sz="2400" dirty="0"/>
              <a:t>.  </a:t>
            </a:r>
          </a:p>
          <a:p>
            <a:pPr marL="1143000" lvl="1" indent="-342900">
              <a:lnSpc>
                <a:spcPct val="100000"/>
              </a:lnSpc>
              <a:spcBef>
                <a:spcPts val="300"/>
              </a:spcBef>
              <a:spcAft>
                <a:spcPts val="300"/>
              </a:spcAft>
              <a:buFont typeface="Courier New" panose="02070309020205020404" pitchFamily="49" charset="0"/>
              <a:buChar char="o"/>
            </a:pPr>
            <a:r>
              <a:rPr lang="en-US" sz="2200" b="1" dirty="0">
                <a:solidFill>
                  <a:srgbClr val="FF0000"/>
                </a:solidFill>
              </a:rPr>
              <a:t>School-wide  NGSSS Trial:  </a:t>
            </a:r>
            <a:r>
              <a:rPr lang="en-US" sz="2200" b="1" u="sng" dirty="0">
                <a:solidFill>
                  <a:srgbClr val="FF0000"/>
                </a:solidFill>
              </a:rPr>
              <a:t>the week of March 13-17</a:t>
            </a:r>
          </a:p>
          <a:p>
            <a:pPr marL="1143000" lvl="1" indent="-342900">
              <a:lnSpc>
                <a:spcPct val="100000"/>
              </a:lnSpc>
              <a:spcBef>
                <a:spcPts val="300"/>
              </a:spcBef>
              <a:spcAft>
                <a:spcPts val="300"/>
              </a:spcAft>
              <a:buFont typeface="Courier New" panose="02070309020205020404" pitchFamily="49" charset="0"/>
              <a:buChar char="o"/>
            </a:pPr>
            <a:r>
              <a:rPr lang="en-US" sz="2200" b="1" dirty="0"/>
              <a:t>Complete the NGSSS Infrastructural Trial survey available at </a:t>
            </a:r>
            <a:r>
              <a:rPr lang="en-US" sz="2200" dirty="0"/>
              <a:t>(</a:t>
            </a:r>
            <a:r>
              <a:rPr lang="en-US" sz="2200" u="sng" dirty="0"/>
              <a:t>https://www.surveymonkey.com/r/NGSSSTrial </a:t>
            </a:r>
            <a:r>
              <a:rPr lang="en-US" sz="2200" dirty="0"/>
              <a:t>) </a:t>
            </a:r>
            <a:r>
              <a:rPr lang="en-US" sz="2200" b="1" dirty="0"/>
              <a:t>by March 17</a:t>
            </a:r>
          </a:p>
          <a:p>
            <a:pPr marL="685800">
              <a:lnSpc>
                <a:spcPct val="100000"/>
              </a:lnSpc>
              <a:spcBef>
                <a:spcPts val="300"/>
              </a:spcBef>
              <a:spcAft>
                <a:spcPts val="300"/>
              </a:spcAft>
              <a:buFont typeface="Wingdings" panose="05000000000000000000" pitchFamily="2" charset="2"/>
              <a:buChar char="§"/>
            </a:pPr>
            <a:r>
              <a:rPr lang="en-US" sz="2400" dirty="0">
                <a:solidFill>
                  <a:srgbClr val="FF0000"/>
                </a:solidFill>
              </a:rPr>
              <a:t>Please refer to Weekly Briefings # 20212 and 20444</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58</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NGSSS CBT TAM 6</a:t>
            </a:r>
          </a:p>
        </p:txBody>
      </p:sp>
    </p:spTree>
    <p:extLst>
      <p:ext uri="{BB962C8B-B14F-4D97-AF65-F5344CB8AC3E}">
        <p14:creationId xmlns:p14="http://schemas.microsoft.com/office/powerpoint/2010/main" val="2439493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 y="800099"/>
            <a:ext cx="8534400" cy="646739"/>
          </a:xfrm>
        </p:spPr>
        <p:txBody>
          <a:bodyPr>
            <a:normAutofit fontScale="90000"/>
          </a:bodyPr>
          <a:lstStyle/>
          <a:p>
            <a:r>
              <a:rPr lang="en-US" dirty="0"/>
              <a:t>Test Security</a:t>
            </a:r>
            <a:br>
              <a:rPr lang="en-US" dirty="0"/>
            </a:br>
            <a:r>
              <a:rPr lang="en-US" altLang="en-US" dirty="0"/>
              <a:t>State and District Requirements</a:t>
            </a:r>
            <a:br>
              <a:rPr lang="en-US" altLang="en-US" sz="3200" dirty="0"/>
            </a:b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of Education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000" dirty="0"/>
              <a:t>Examples of prohibited activities include the following:</a:t>
            </a:r>
          </a:p>
          <a:p>
            <a:pPr>
              <a:lnSpc>
                <a:spcPct val="80000"/>
              </a:lnSpc>
              <a:spcBef>
                <a:spcPts val="300"/>
              </a:spcBef>
              <a:spcAft>
                <a:spcPts val="300"/>
              </a:spcAft>
              <a:defRPr/>
            </a:pPr>
            <a:r>
              <a:rPr lang="en-US" sz="2000" dirty="0"/>
              <a:t>Reading or viewing the passages or writing prompts or test items before, during, or after testing</a:t>
            </a:r>
          </a:p>
          <a:p>
            <a:pPr>
              <a:lnSpc>
                <a:spcPct val="80000"/>
              </a:lnSpc>
              <a:spcBef>
                <a:spcPts val="300"/>
              </a:spcBef>
              <a:spcAft>
                <a:spcPts val="300"/>
              </a:spcAft>
              <a:defRPr/>
            </a:pPr>
            <a:r>
              <a:rPr lang="en-US" sz="2000" dirty="0"/>
              <a:t>Revealing the passages or writing prompts or test items</a:t>
            </a:r>
          </a:p>
          <a:p>
            <a:pPr>
              <a:lnSpc>
                <a:spcPct val="80000"/>
              </a:lnSpc>
              <a:spcBef>
                <a:spcPts val="300"/>
              </a:spcBef>
              <a:spcAft>
                <a:spcPts val="300"/>
              </a:spcAft>
              <a:defRPr/>
            </a:pPr>
            <a:r>
              <a:rPr lang="en-US" sz="2000" dirty="0"/>
              <a:t>Copying the passages or writing prompts or  test items</a:t>
            </a:r>
          </a:p>
          <a:p>
            <a:pPr>
              <a:lnSpc>
                <a:spcPct val="80000"/>
              </a:lnSpc>
              <a:spcBef>
                <a:spcPts val="300"/>
              </a:spcBef>
              <a:spcAft>
                <a:spcPts val="300"/>
              </a:spcAft>
              <a:defRPr/>
            </a:pPr>
            <a:r>
              <a:rPr lang="en-US" sz="2000" dirty="0"/>
              <a:t>Explaining or reading the passages or writing prompts or test items for students</a:t>
            </a:r>
          </a:p>
          <a:p>
            <a:pPr>
              <a:lnSpc>
                <a:spcPct val="80000"/>
              </a:lnSpc>
              <a:spcBef>
                <a:spcPts val="300"/>
              </a:spcBef>
              <a:spcAft>
                <a:spcPts val="300"/>
              </a:spcAft>
              <a:defRPr/>
            </a:pPr>
            <a:r>
              <a:rPr lang="en-US" sz="2000" dirty="0"/>
              <a:t>Changing or otherwise interfering with student responses to writing prompts or  test items</a:t>
            </a:r>
          </a:p>
          <a:p>
            <a:pPr>
              <a:lnSpc>
                <a:spcPct val="80000"/>
              </a:lnSpc>
              <a:spcBef>
                <a:spcPts val="300"/>
              </a:spcBef>
              <a:spcAft>
                <a:spcPts val="300"/>
              </a:spcAft>
              <a:defRPr/>
            </a:pPr>
            <a:r>
              <a:rPr lang="en-US" sz="2000" dirty="0"/>
              <a:t>Copying or reading student responses</a:t>
            </a:r>
          </a:p>
          <a:p>
            <a:pPr>
              <a:lnSpc>
                <a:spcPct val="80000"/>
              </a:lnSpc>
              <a:spcBef>
                <a:spcPts val="300"/>
              </a:spcBef>
              <a:spcAft>
                <a:spcPts val="300"/>
              </a:spcAft>
              <a:defRPr/>
            </a:pPr>
            <a:r>
              <a:rPr lang="en-US" sz="2000" dirty="0"/>
              <a:t>Causing achievement of schools to be inaccurately measured or reported</a:t>
            </a:r>
          </a:p>
        </p:txBody>
      </p:sp>
      <p:sp>
        <p:nvSpPr>
          <p:cNvPr id="5" name="Slide Number Placeholder 4"/>
          <p:cNvSpPr>
            <a:spLocks noGrp="1"/>
          </p:cNvSpPr>
          <p:nvPr>
            <p:ph type="sldNum" sz="quarter" idx="12"/>
          </p:nvPr>
        </p:nvSpPr>
        <p:spPr/>
        <p:txBody>
          <a:bodyPr/>
          <a:lstStyle/>
          <a:p>
            <a:fld id="{60F88D64-766A-45C3-93FE-3E1D3068B07A}" type="slidenum">
              <a:rPr lang="en-US" smtClean="0"/>
              <a:t>59</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13 ; NGSSS CBT TAM 17</a:t>
            </a:r>
          </a:p>
        </p:txBody>
      </p:sp>
    </p:spTree>
    <p:extLst>
      <p:ext uri="{BB962C8B-B14F-4D97-AF65-F5344CB8AC3E}">
        <p14:creationId xmlns:p14="http://schemas.microsoft.com/office/powerpoint/2010/main" val="240769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228600" y="251619"/>
            <a:ext cx="8915400" cy="1096962"/>
          </a:xfrm>
        </p:spPr>
        <p:txBody>
          <a:bodyPr>
            <a:normAutofit fontScale="90000"/>
          </a:bodyPr>
          <a:lstStyle/>
          <a:p>
            <a:r>
              <a:rPr lang="en-US" dirty="0"/>
              <a:t>Technology Coordinator </a:t>
            </a:r>
            <a:br>
              <a:rPr lang="en-US" dirty="0"/>
            </a:br>
            <a:r>
              <a:rPr lang="en-US" dirty="0"/>
              <a:t>NGSSS Resources</a:t>
            </a:r>
          </a:p>
        </p:txBody>
      </p:sp>
      <p:sp>
        <p:nvSpPr>
          <p:cNvPr id="101379" name="Content Placeholder 2"/>
          <p:cNvSpPr>
            <a:spLocks noGrp="1"/>
          </p:cNvSpPr>
          <p:nvPr>
            <p:ph idx="1"/>
          </p:nvPr>
        </p:nvSpPr>
        <p:spPr>
          <a:xfrm>
            <a:off x="38100" y="1752600"/>
            <a:ext cx="8915400" cy="4953000"/>
          </a:xfrm>
        </p:spPr>
        <p:txBody>
          <a:bodyPr/>
          <a:lstStyle/>
          <a:p>
            <a:pPr marL="0" indent="0">
              <a:buNone/>
            </a:pPr>
            <a:r>
              <a:rPr lang="en-US" sz="2400" b="1" dirty="0"/>
              <a:t>Technology coordinators should:</a:t>
            </a:r>
          </a:p>
          <a:p>
            <a:r>
              <a:rPr lang="en-US" sz="2400" dirty="0"/>
              <a:t>Review the before, during, and after testing checklists in the </a:t>
            </a:r>
            <a:r>
              <a:rPr lang="en-US" sz="2400" i="1" dirty="0"/>
              <a:t>Spring/Summer 2017 NGSSS End-of-Course and Retakes Test Administration Manual</a:t>
            </a:r>
            <a:r>
              <a:rPr lang="en-US" sz="2400" dirty="0"/>
              <a:t>.</a:t>
            </a:r>
          </a:p>
          <a:p>
            <a:pPr>
              <a:spcBef>
                <a:spcPts val="600"/>
              </a:spcBef>
              <a:spcAft>
                <a:spcPts val="600"/>
              </a:spcAft>
            </a:pPr>
            <a:r>
              <a:rPr lang="en-US" sz="2400" dirty="0"/>
              <a:t>Read the documentation available at </a:t>
            </a:r>
            <a:r>
              <a:rPr lang="en-US" sz="2400" b="1" dirty="0">
                <a:hlinkClick r:id="rId3"/>
              </a:rPr>
              <a:t>www.FLAssessments.com/TestNav8</a:t>
            </a:r>
            <a:r>
              <a:rPr lang="en-US" sz="2400" b="1" dirty="0"/>
              <a:t>, </a:t>
            </a:r>
            <a:r>
              <a:rPr lang="en-US" sz="2400" dirty="0"/>
              <a:t>as well as the relevant portions of this test administration manual and any local directions that have been given. </a:t>
            </a:r>
          </a:p>
          <a:p>
            <a:pPr>
              <a:spcBef>
                <a:spcPts val="600"/>
              </a:spcBef>
              <a:spcAft>
                <a:spcPts val="600"/>
              </a:spcAft>
            </a:pPr>
            <a:r>
              <a:rPr lang="en-US" sz="2400" dirty="0"/>
              <a:t>Resolve any questions with your supervisor or contact Student Assessment and Educational Testing (SAET) at 305-995-7520.</a:t>
            </a:r>
          </a:p>
          <a:p>
            <a:pPr>
              <a:spcBef>
                <a:spcPts val="600"/>
              </a:spcBef>
              <a:spcAft>
                <a:spcPts val="600"/>
              </a:spcAft>
            </a:pPr>
            <a:r>
              <a:rPr lang="en-US" sz="2400" dirty="0"/>
              <a:t>Read the </a:t>
            </a:r>
            <a:r>
              <a:rPr lang="en-US" sz="2400" i="1" dirty="0"/>
              <a:t>Test Administration Policies and Procedures </a:t>
            </a:r>
            <a:r>
              <a:rPr lang="en-US" sz="2400" dirty="0"/>
              <a:t>and Appendix C, then sign the </a:t>
            </a:r>
            <a:r>
              <a:rPr lang="en-US" sz="2400" i="1" dirty="0"/>
              <a:t>Test Administration and Security Agreement </a:t>
            </a:r>
            <a:r>
              <a:rPr lang="en-US" sz="2400" dirty="0"/>
              <a:t>(located in Appendix D of the manual).</a:t>
            </a:r>
          </a:p>
        </p:txBody>
      </p:sp>
      <p:sp>
        <p:nvSpPr>
          <p:cNvPr id="98308" name="Slide Number Placeholder 3"/>
          <p:cNvSpPr>
            <a:spLocks noGrp="1"/>
          </p:cNvSpPr>
          <p:nvPr>
            <p:ph type="sldNum" sz="quarter" idx="12"/>
          </p:nvPr>
        </p:nvSpPr>
        <p:spPr>
          <a:xfrm>
            <a:off x="6781800" y="6248400"/>
            <a:ext cx="2133600" cy="476250"/>
          </a:xfrm>
        </p:spPr>
        <p:txBody>
          <a:bodyPr/>
          <a:lstStyle/>
          <a:p>
            <a:pPr>
              <a:defRPr/>
            </a:pPr>
            <a:fld id="{DD21768F-8917-495B-9253-B649ECB0E39A}" type="slidenum">
              <a:rPr lang="en-US" smtClean="0">
                <a:latin typeface="Arial" pitchFamily="34" charset="0"/>
              </a:rPr>
              <a:pPr>
                <a:defRPr/>
              </a:pPr>
              <a:t>6</a:t>
            </a:fld>
            <a:endParaRPr lang="en-US" dirty="0">
              <a:latin typeface="Arial" pitchFamily="34" charset="0"/>
            </a:endParaRPr>
          </a:p>
        </p:txBody>
      </p:sp>
    </p:spTree>
    <p:extLst>
      <p:ext uri="{BB962C8B-B14F-4D97-AF65-F5344CB8AC3E}">
        <p14:creationId xmlns:p14="http://schemas.microsoft.com/office/powerpoint/2010/main" val="2473904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228600"/>
            <a:ext cx="8686800" cy="1219200"/>
          </a:xfrm>
        </p:spPr>
        <p:txBody>
          <a:bodyPr>
            <a:normAutofit fontScale="90000"/>
          </a:bodyPr>
          <a:lstStyle/>
          <a:p>
            <a:br>
              <a:rPr lang="en-US" altLang="en-US" dirty="0"/>
            </a:br>
            <a:r>
              <a:rPr lang="en-US" altLang="en-US" dirty="0"/>
              <a:t>Test Security</a:t>
            </a:r>
            <a:br>
              <a:rPr lang="en-US" altLang="en-US" dirty="0"/>
            </a:br>
            <a:r>
              <a:rPr lang="en-US" altLang="en-US" dirty="0"/>
              <a:t>State and District Requirements</a:t>
            </a:r>
            <a:br>
              <a:rPr lang="en-US" altLang="en-US" sz="3200" dirty="0"/>
            </a:br>
            <a:br>
              <a:rPr lang="en-US" altLang="en-US" dirty="0"/>
            </a:br>
            <a:endParaRPr lang="en-US" altLang="en-US" sz="3200" dirty="0"/>
          </a:p>
        </p:txBody>
      </p:sp>
      <p:sp>
        <p:nvSpPr>
          <p:cNvPr id="3" name="Content Placeholder 2"/>
          <p:cNvSpPr>
            <a:spLocks noGrp="1"/>
          </p:cNvSpPr>
          <p:nvPr>
            <p:ph idx="1"/>
          </p:nvPr>
        </p:nvSpPr>
        <p:spPr>
          <a:xfrm>
            <a:off x="0" y="1676400"/>
            <a:ext cx="5943600" cy="5181600"/>
          </a:xfrm>
        </p:spPr>
        <p:txBody>
          <a:bodyPr/>
          <a:lstStyle/>
          <a:p>
            <a:pPr marL="457200" indent="-347472">
              <a:lnSpc>
                <a:spcPct val="100000"/>
              </a:lnSpc>
              <a:spcBef>
                <a:spcPts val="0"/>
              </a:spcBef>
              <a:spcAft>
                <a:spcPts val="0"/>
              </a:spcAft>
              <a:buSzPct val="100000"/>
              <a:buFont typeface="Arial" pitchFamily="34" charset="0"/>
              <a:buChar char="•"/>
              <a:defRPr/>
            </a:pPr>
            <a:r>
              <a:rPr lang="en-US" sz="2400" dirty="0"/>
              <a:t>Standards, Guidelines, and Procedures for Test Administration and Test Security available at </a:t>
            </a:r>
            <a:r>
              <a:rPr lang="en-US" sz="2400" u="sng" dirty="0">
                <a:hlinkClick r:id="rId3"/>
              </a:rPr>
              <a:t>http://oada.dadeschools.net/TestChairInfo/InfoForTestChair.asp</a:t>
            </a:r>
            <a:r>
              <a:rPr lang="en-US" sz="2400" u="sng" dirty="0"/>
              <a:t> </a:t>
            </a:r>
          </a:p>
          <a:p>
            <a:pPr lvl="1" indent="-347472">
              <a:lnSpc>
                <a:spcPct val="100000"/>
              </a:lnSpc>
              <a:spcBef>
                <a:spcPts val="0"/>
              </a:spcBef>
              <a:spcAft>
                <a:spcPts val="0"/>
              </a:spcAft>
              <a:buSzPct val="100000"/>
              <a:buFont typeface="Arial" pitchFamily="34" charset="0"/>
              <a:buChar char="–"/>
              <a:defRPr/>
            </a:pPr>
            <a:r>
              <a:rPr lang="en-US" sz="2400" dirty="0">
                <a:cs typeface="Tahoma" pitchFamily="34" charset="0"/>
              </a:rPr>
              <a:t>Adopted by School Board</a:t>
            </a:r>
          </a:p>
          <a:p>
            <a:pPr marL="452628">
              <a:lnSpc>
                <a:spcPct val="100000"/>
              </a:lnSpc>
              <a:spcBef>
                <a:spcPts val="0"/>
              </a:spcBef>
              <a:spcAft>
                <a:spcPts val="0"/>
              </a:spcAft>
              <a:buSzPct val="100000"/>
              <a:defRPr/>
            </a:pPr>
            <a:r>
              <a:rPr lang="en-US" sz="2400" dirty="0"/>
              <a:t>Florida Test Security Statute and Rule</a:t>
            </a:r>
          </a:p>
          <a:p>
            <a:pPr marL="457200" indent="-347472">
              <a:lnSpc>
                <a:spcPct val="100000"/>
              </a:lnSpc>
              <a:spcBef>
                <a:spcPts val="0"/>
              </a:spcBef>
              <a:spcAft>
                <a:spcPts val="0"/>
              </a:spcAft>
              <a:buSzPct val="100000"/>
              <a:buFont typeface="Arial" pitchFamily="34" charset="0"/>
              <a:buChar char="•"/>
              <a:defRPr/>
            </a:pPr>
            <a:r>
              <a:rPr lang="en-US" sz="2400" dirty="0"/>
              <a:t>School Procedural Checklist (FM-6927)</a:t>
            </a:r>
          </a:p>
          <a:p>
            <a:pPr marL="457200" indent="-347472">
              <a:lnSpc>
                <a:spcPct val="100000"/>
              </a:lnSpc>
              <a:spcBef>
                <a:spcPts val="0"/>
              </a:spcBef>
              <a:spcAft>
                <a:spcPts val="0"/>
              </a:spcAft>
              <a:buSzPct val="100000"/>
              <a:defRPr/>
            </a:pPr>
            <a:r>
              <a:rPr lang="en-US" sz="2400" dirty="0"/>
              <a:t>Screencast training on Test Security for school-level training sessions: </a:t>
            </a:r>
            <a:r>
              <a:rPr lang="en-US" sz="2400" dirty="0">
                <a:hlinkClick r:id="rId4"/>
              </a:rPr>
              <a:t>http://oada.dadeschools.net/Screencasts/TestSecurity/TestSecurity.html</a:t>
            </a:r>
            <a:r>
              <a:rPr lang="en-US" sz="2400" dirty="0"/>
              <a:t> </a:t>
            </a:r>
          </a:p>
          <a:p>
            <a:pPr marL="457200" indent="-347472">
              <a:spcBef>
                <a:spcPts val="672"/>
              </a:spcBef>
              <a:buSzPct val="100000"/>
              <a:buFont typeface="Arial" pitchFamily="34" charset="0"/>
              <a:buChar char="•"/>
              <a:defRPr/>
            </a:pPr>
            <a:endParaRPr lang="en-US" sz="2400" u="sng" dirty="0"/>
          </a:p>
          <a:p>
            <a:pPr>
              <a:buFontTx/>
              <a:buNone/>
              <a:defRPr/>
            </a:pPr>
            <a:endParaRPr lang="en-US"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A6F1767-CC26-4D4C-B214-8906ED3A44F7}" type="slidenum">
              <a:rPr lang="en-US" altLang="en-US" sz="1400" smtClean="0"/>
              <a:pPr eaLnBrk="1" hangingPunct="1">
                <a:spcBef>
                  <a:spcPct val="0"/>
                </a:spcBef>
                <a:buFontTx/>
                <a:buNone/>
              </a:pPr>
              <a:t>60</a:t>
            </a:fld>
            <a:endParaRPr lang="en-US" altLang="en-US" sz="1400" dirty="0"/>
          </a:p>
        </p:txBody>
      </p:sp>
      <p:pic>
        <p:nvPicPr>
          <p:cNvPr id="133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4700" y="1676400"/>
            <a:ext cx="32893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13; NGSSS CBT TAM 17; Appendix C </a:t>
            </a:r>
          </a:p>
        </p:txBody>
      </p:sp>
    </p:spTree>
    <p:extLst>
      <p:ext uri="{BB962C8B-B14F-4D97-AF65-F5344CB8AC3E}">
        <p14:creationId xmlns:p14="http://schemas.microsoft.com/office/powerpoint/2010/main" val="881547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51619"/>
            <a:ext cx="8763000" cy="1096962"/>
          </a:xfrm>
        </p:spPr>
        <p:txBody>
          <a:bodyPr>
            <a:noAutofit/>
          </a:bodyPr>
          <a:lstStyle/>
          <a:p>
            <a:pPr lvl="0"/>
            <a:r>
              <a:rPr lang="en-US" sz="4000" dirty="0"/>
              <a:t>Test Security Policies and Procedures</a:t>
            </a:r>
          </a:p>
        </p:txBody>
      </p:sp>
      <p:sp>
        <p:nvSpPr>
          <p:cNvPr id="25602" name="Content Placeholder 1"/>
          <p:cNvSpPr>
            <a:spLocks noGrp="1"/>
          </p:cNvSpPr>
          <p:nvPr>
            <p:ph idx="1"/>
          </p:nvPr>
        </p:nvSpPr>
        <p:spPr/>
        <p:txBody>
          <a:bodyPr/>
          <a:lstStyle/>
          <a:p>
            <a:pPr marL="0" indent="0">
              <a:buNone/>
            </a:pPr>
            <a:r>
              <a:rPr lang="en-US" b="1" dirty="0"/>
              <a:t>Caveon Data Forensics</a:t>
            </a:r>
          </a:p>
          <a:p>
            <a:r>
              <a:rPr lang="en-US" sz="2800" dirty="0"/>
              <a:t>The FDOE uses Caveon Test Security to provide its Caveon Data Forensics™ for all statewide assessments.</a:t>
            </a:r>
          </a:p>
          <a:p>
            <a:r>
              <a:rPr lang="en-US" sz="2800" dirty="0"/>
              <a:t>Caveon analyzes data to identify highly unusual test results for two primary groups: </a:t>
            </a:r>
          </a:p>
          <a:p>
            <a:pPr lvl="1"/>
            <a:r>
              <a:rPr lang="en-US" b="1" dirty="0">
                <a:solidFill>
                  <a:srgbClr val="FF0000"/>
                </a:solidFill>
              </a:rPr>
              <a:t> Students with extremely similar test responses; and </a:t>
            </a:r>
          </a:p>
          <a:p>
            <a:pPr lvl="1"/>
            <a:r>
              <a:rPr lang="en-US" b="1" dirty="0">
                <a:solidFill>
                  <a:srgbClr val="FF0000"/>
                </a:solidFill>
              </a:rPr>
              <a:t> Schools with improbable levels of similarity, gains and/or erasures.</a:t>
            </a:r>
          </a:p>
          <a:p>
            <a:r>
              <a:rPr lang="en-US" sz="2800" dirty="0"/>
              <a:t> Flagging only the most extreme results.</a:t>
            </a:r>
          </a:p>
        </p:txBody>
      </p:sp>
      <p:sp>
        <p:nvSpPr>
          <p:cNvPr id="4" name="TextBox 3"/>
          <p:cNvSpPr txBox="1"/>
          <p:nvPr/>
        </p:nvSpPr>
        <p:spPr>
          <a:xfrm>
            <a:off x="2590800" y="6553200"/>
            <a:ext cx="4419600" cy="338554"/>
          </a:xfrm>
          <a:prstGeom prst="rect">
            <a:avLst/>
          </a:prstGeom>
          <a:noFill/>
        </p:spPr>
        <p:txBody>
          <a:bodyPr wrap="square" rtlCol="0">
            <a:spAutoFit/>
          </a:bodyPr>
          <a:lstStyle/>
          <a:p>
            <a:r>
              <a:rPr lang="en-US" sz="1600" dirty="0"/>
              <a:t>FSA CBT TAM 25 ; NGSSS CBT TAM 32 </a:t>
            </a:r>
          </a:p>
        </p:txBody>
      </p:sp>
    </p:spTree>
    <p:extLst>
      <p:ext uri="{BB962C8B-B14F-4D97-AF65-F5344CB8AC3E}">
        <p14:creationId xmlns:p14="http://schemas.microsoft.com/office/powerpoint/2010/main" val="4219555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sz="4000" dirty="0"/>
              <a:t>Test Security Policies and Procedures</a:t>
            </a:r>
          </a:p>
        </p:txBody>
      </p:sp>
      <p:sp>
        <p:nvSpPr>
          <p:cNvPr id="3" name="Content Placeholder 2"/>
          <p:cNvSpPr>
            <a:spLocks noGrp="1"/>
          </p:cNvSpPr>
          <p:nvPr>
            <p:ph idx="1"/>
          </p:nvPr>
        </p:nvSpPr>
        <p:spPr>
          <a:xfrm>
            <a:off x="152400" y="1676400"/>
            <a:ext cx="8737092" cy="4724399"/>
          </a:xfrm>
        </p:spPr>
        <p:txBody>
          <a:bodyPr>
            <a:noAutofit/>
          </a:bodyPr>
          <a:lstStyle/>
          <a:p>
            <a:pPr>
              <a:spcBef>
                <a:spcPts val="300"/>
              </a:spcBef>
              <a:spcAft>
                <a:spcPts val="300"/>
              </a:spcAft>
            </a:pPr>
            <a:r>
              <a:rPr lang="en-US" sz="2400" dirty="0"/>
              <a:t>The security of all test materials must be maintained before, during, and after test administration. </a:t>
            </a:r>
          </a:p>
          <a:p>
            <a:pPr>
              <a:spcBef>
                <a:spcPts val="300"/>
              </a:spcBef>
              <a:spcAft>
                <a:spcPts val="300"/>
              </a:spcAft>
            </a:pPr>
            <a:r>
              <a:rPr lang="en-US" sz="2400" dirty="0"/>
              <a:t>No more than three people should have access to the locked storage room.</a:t>
            </a:r>
          </a:p>
          <a:p>
            <a:pPr>
              <a:spcBef>
                <a:spcPts val="300"/>
              </a:spcBef>
              <a:spcAft>
                <a:spcPts val="300"/>
              </a:spcAft>
            </a:pPr>
            <a:r>
              <a:rPr lang="en-US" sz="2400" b="1" dirty="0"/>
              <a:t>The </a:t>
            </a:r>
            <a:r>
              <a:rPr lang="en-US" sz="2400" b="1" i="1" dirty="0"/>
              <a:t>Test Materials Chain of Custody Form </a:t>
            </a:r>
            <a:r>
              <a:rPr lang="en-US" sz="2400" b="1" dirty="0"/>
              <a:t>must be maintained at all times. </a:t>
            </a:r>
          </a:p>
          <a:p>
            <a:pPr>
              <a:spcBef>
                <a:spcPts val="300"/>
              </a:spcBef>
              <a:spcAft>
                <a:spcPts val="300"/>
              </a:spcAft>
            </a:pPr>
            <a:r>
              <a:rPr lang="en-US" sz="2400" dirty="0"/>
              <a:t>Secure materials should never be destroyed (e.g., shredded, thrown in the trash), except for soiled documents.</a:t>
            </a:r>
          </a:p>
          <a:p>
            <a:pPr>
              <a:spcBef>
                <a:spcPts val="300"/>
              </a:spcBef>
              <a:spcAft>
                <a:spcPts val="300"/>
              </a:spcAft>
            </a:pPr>
            <a:r>
              <a:rPr lang="en-US" sz="2400" dirty="0"/>
              <a:t>Under no circumstances are students permitted to assist in preparing secure materials before testing or in organizing and returning materials after testing.</a:t>
            </a:r>
          </a:p>
          <a:p>
            <a:pPr>
              <a:spcBef>
                <a:spcPts val="300"/>
              </a:spcBef>
              <a:spcAft>
                <a:spcPts val="300"/>
              </a:spcAft>
            </a:pPr>
            <a:r>
              <a:rPr lang="en-US" sz="2400" dirty="0"/>
              <a:t>For security purposes, photo identification, such as a Florida ID or school ID, must be checked before admitting unfamiliar students to a testing room. </a:t>
            </a:r>
          </a:p>
          <a:p>
            <a:endParaRPr lang="en-US" sz="2000" dirty="0"/>
          </a:p>
          <a:p>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62</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13 ; NGSSS CBT TAM 17; Appendix D</a:t>
            </a:r>
          </a:p>
        </p:txBody>
      </p:sp>
    </p:spTree>
    <p:extLst>
      <p:ext uri="{BB962C8B-B14F-4D97-AF65-F5344CB8AC3E}">
        <p14:creationId xmlns:p14="http://schemas.microsoft.com/office/powerpoint/2010/main" val="3252336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8896350" cy="1096962"/>
          </a:xfrm>
        </p:spPr>
        <p:txBody>
          <a:bodyPr>
            <a:noAutofit/>
          </a:bodyPr>
          <a:lstStyle/>
          <a:p>
            <a:r>
              <a:rPr lang="en-US" sz="4000" dirty="0"/>
              <a:t>Test Security Policies and Procedures</a:t>
            </a:r>
          </a:p>
        </p:txBody>
      </p:sp>
      <p:sp>
        <p:nvSpPr>
          <p:cNvPr id="3" name="Content Placeholder 2"/>
          <p:cNvSpPr>
            <a:spLocks noGrp="1"/>
          </p:cNvSpPr>
          <p:nvPr>
            <p:ph idx="1"/>
          </p:nvPr>
        </p:nvSpPr>
        <p:spPr>
          <a:xfrm>
            <a:off x="228600" y="1625600"/>
            <a:ext cx="6019800" cy="3733799"/>
          </a:xfrm>
        </p:spPr>
        <p:txBody>
          <a:bodyPr>
            <a:noAutofit/>
          </a:bodyPr>
          <a:lstStyle/>
          <a:p>
            <a:pPr>
              <a:lnSpc>
                <a:spcPct val="80000"/>
              </a:lnSpc>
              <a:spcBef>
                <a:spcPts val="600"/>
              </a:spcBef>
              <a:spcAft>
                <a:spcPts val="600"/>
              </a:spcAft>
            </a:pPr>
            <a:r>
              <a:rPr lang="en-US" sz="1800" b="1" dirty="0"/>
              <a:t>School administrators, school assessment coordinators, test administrators, and proctors </a:t>
            </a:r>
            <a:r>
              <a:rPr lang="en-US" sz="1800" dirty="0"/>
              <a:t>must receive adequate training prior to test administration. </a:t>
            </a:r>
          </a:p>
          <a:p>
            <a:pPr>
              <a:lnSpc>
                <a:spcPct val="80000"/>
              </a:lnSpc>
              <a:spcBef>
                <a:spcPts val="600"/>
              </a:spcBef>
              <a:spcAft>
                <a:spcPts val="600"/>
              </a:spcAft>
            </a:pPr>
            <a:r>
              <a:rPr lang="en-US" sz="1800" b="1" u="sng" dirty="0"/>
              <a:t>ALL personnel </a:t>
            </a:r>
            <a:r>
              <a:rPr lang="en-US" sz="1800" dirty="0"/>
              <a:t>must sign and return a </a:t>
            </a:r>
            <a:r>
              <a:rPr lang="en-US" sz="1800" i="1" dirty="0"/>
              <a:t>Test Administration and Security Agreement</a:t>
            </a:r>
            <a:r>
              <a:rPr lang="en-US" sz="1800" dirty="0"/>
              <a:t> stating that they have read and agree to abide by all test administration and test security policies and procedures. </a:t>
            </a:r>
          </a:p>
          <a:p>
            <a:pPr lvl="1">
              <a:spcBef>
                <a:spcPts val="300"/>
              </a:spcBef>
              <a:spcAft>
                <a:spcPts val="300"/>
              </a:spcAft>
            </a:pPr>
            <a:r>
              <a:rPr lang="en-US" sz="1800" dirty="0"/>
              <a:t>Including any other person who assists the </a:t>
            </a:r>
            <a:r>
              <a:rPr lang="en-US" sz="1800" b="1" dirty="0"/>
              <a:t>school assessment coordinator</a:t>
            </a:r>
            <a:r>
              <a:rPr lang="en-US" sz="1800" dirty="0"/>
              <a:t> or </a:t>
            </a:r>
            <a:r>
              <a:rPr lang="en-US" sz="1800" b="1" dirty="0"/>
              <a:t>test administrator</a:t>
            </a:r>
            <a:r>
              <a:rPr lang="en-US" sz="1800" dirty="0"/>
              <a:t> must sign and return a security agreement.</a:t>
            </a:r>
          </a:p>
          <a:p>
            <a:pPr lvl="1">
              <a:spcBef>
                <a:spcPts val="300"/>
              </a:spcBef>
              <a:spcAft>
                <a:spcPts val="300"/>
              </a:spcAft>
            </a:pPr>
            <a:r>
              <a:rPr lang="en-US" sz="1800" b="1" dirty="0"/>
              <a:t>Technology coordinators </a:t>
            </a:r>
            <a:r>
              <a:rPr lang="en-US" sz="1800" dirty="0"/>
              <a:t>must also sign a security agreement form. </a:t>
            </a:r>
          </a:p>
          <a:p>
            <a:pPr>
              <a:spcBef>
                <a:spcPts val="300"/>
              </a:spcBef>
              <a:spcAft>
                <a:spcPts val="300"/>
              </a:spcAft>
            </a:pPr>
            <a:r>
              <a:rPr lang="en-US" sz="1800" b="1" dirty="0"/>
              <a:t>Test administrators </a:t>
            </a:r>
            <a:r>
              <a:rPr lang="en-US" sz="1800" dirty="0"/>
              <a:t>must also read, sign, and return a</a:t>
            </a:r>
            <a:r>
              <a:rPr lang="en-US" sz="1800" i="1" dirty="0"/>
              <a:t> Test Administrator Prohibited Activities Form.</a:t>
            </a:r>
          </a:p>
          <a:p>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63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76400"/>
            <a:ext cx="241935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3249" y="2133600"/>
            <a:ext cx="2543175" cy="3085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33680" y="5219220"/>
            <a:ext cx="8686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Test administrators must </a:t>
            </a:r>
            <a:r>
              <a:rPr lang="en-US" b="1" dirty="0"/>
              <a:t>not </a:t>
            </a:r>
            <a:r>
              <a:rPr lang="en-US" dirty="0"/>
              <a:t>administer tests to their family members. Students related to their assigned test administrator should be reassigned to an alternate test administrator. In addition, a student’s parent/guardian should not be present in that student’s testing room.</a:t>
            </a:r>
          </a:p>
        </p:txBody>
      </p:sp>
      <p:sp>
        <p:nvSpPr>
          <p:cNvPr id="8" name="TextBox 7"/>
          <p:cNvSpPr txBox="1"/>
          <p:nvPr/>
        </p:nvSpPr>
        <p:spPr>
          <a:xfrm>
            <a:off x="2590800" y="6553200"/>
            <a:ext cx="4419600" cy="338554"/>
          </a:xfrm>
          <a:prstGeom prst="rect">
            <a:avLst/>
          </a:prstGeom>
          <a:noFill/>
        </p:spPr>
        <p:txBody>
          <a:bodyPr wrap="square" rtlCol="0">
            <a:spAutoFit/>
          </a:bodyPr>
          <a:lstStyle/>
          <a:p>
            <a:r>
              <a:rPr lang="en-US" sz="1600" dirty="0"/>
              <a:t>FSA CBT TAM 13 ; NGSSS CBT TAM 17; Appendix D</a:t>
            </a:r>
          </a:p>
        </p:txBody>
      </p:sp>
    </p:spTree>
    <p:extLst>
      <p:ext uri="{BB962C8B-B14F-4D97-AF65-F5344CB8AC3E}">
        <p14:creationId xmlns:p14="http://schemas.microsoft.com/office/powerpoint/2010/main" val="1412515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sz="4000" dirty="0"/>
              <a:t>Test Security Policies and Procedures</a:t>
            </a:r>
            <a:endParaRPr lang="en-US" sz="4000" dirty="0">
              <a:solidFill>
                <a:schemeClr val="bg1"/>
              </a:solidFill>
            </a:endParaRPr>
          </a:p>
        </p:txBody>
      </p:sp>
      <p:sp>
        <p:nvSpPr>
          <p:cNvPr id="3" name="Content Placeholder 2"/>
          <p:cNvSpPr>
            <a:spLocks noGrp="1"/>
          </p:cNvSpPr>
          <p:nvPr>
            <p:ph idx="1"/>
          </p:nvPr>
        </p:nvSpPr>
        <p:spPr>
          <a:xfrm>
            <a:off x="228600" y="1752601"/>
            <a:ext cx="8737092" cy="4952999"/>
          </a:xfrm>
        </p:spPr>
        <p:txBody>
          <a:bodyPr/>
          <a:lstStyle/>
          <a:p>
            <a:pPr marL="0" indent="0">
              <a:buNone/>
            </a:pPr>
            <a:r>
              <a:rPr lang="en-US" sz="2400" b="1" dirty="0"/>
              <a:t>Make-Up Administration Procedures</a:t>
            </a:r>
          </a:p>
          <a:p>
            <a:pPr>
              <a:spcBef>
                <a:spcPts val="300"/>
              </a:spcBef>
              <a:spcAft>
                <a:spcPts val="300"/>
              </a:spcAft>
            </a:pPr>
            <a:r>
              <a:rPr lang="en-US" sz="2200" dirty="0"/>
              <a:t>All security and administration procedures must be followed while conducting make-up tests. </a:t>
            </a:r>
            <a:r>
              <a:rPr lang="en-US" sz="2200" b="1" dirty="0"/>
              <a:t>Please remember that after ANY administration, initial or make-up, secure materials must be returned immediately to the school assessment coordinator and placed in locked storage. </a:t>
            </a:r>
          </a:p>
          <a:p>
            <a:pPr>
              <a:spcBef>
                <a:spcPts val="300"/>
              </a:spcBef>
              <a:spcAft>
                <a:spcPts val="300"/>
              </a:spcAft>
            </a:pPr>
            <a:r>
              <a:rPr lang="en-US" sz="2200" b="1" dirty="0">
                <a:solidFill>
                  <a:srgbClr val="FF0000"/>
                </a:solidFill>
              </a:rPr>
              <a:t>Secure materials must never remain in classrooms or be removed from the school’s campus overnight. </a:t>
            </a:r>
          </a:p>
          <a:p>
            <a:pPr>
              <a:spcBef>
                <a:spcPts val="300"/>
              </a:spcBef>
              <a:spcAft>
                <a:spcPts val="300"/>
              </a:spcAft>
            </a:pPr>
            <a:r>
              <a:rPr lang="en-US" sz="2200" dirty="0"/>
              <a:t>For all FSA &amp; NGSSS assessments, sessions must be completed in the designated order. For example, Session 1 </a:t>
            </a:r>
            <a:r>
              <a:rPr lang="en-US" sz="2200" b="1" dirty="0"/>
              <a:t>must </a:t>
            </a:r>
            <a:r>
              <a:rPr lang="en-US" sz="2200" dirty="0"/>
              <a:t>be completed before Session 2. </a:t>
            </a:r>
          </a:p>
          <a:p>
            <a:pPr>
              <a:spcBef>
                <a:spcPts val="300"/>
              </a:spcBef>
              <a:spcAft>
                <a:spcPts val="300"/>
              </a:spcAft>
            </a:pPr>
            <a:r>
              <a:rPr lang="en-US" sz="2200" dirty="0"/>
              <a:t>Three session FSA Math tests </a:t>
            </a:r>
            <a:r>
              <a:rPr lang="en-US" sz="2200" b="1" dirty="0"/>
              <a:t>must </a:t>
            </a:r>
            <a:r>
              <a:rPr lang="en-US" sz="2200" dirty="0"/>
              <a:t>be administered over two days (with Session 1 administered on Day 1 and Sessions 2 and 3 administered on Day 2).  </a:t>
            </a:r>
            <a:r>
              <a:rPr lang="en-US" sz="2200" b="1" dirty="0"/>
              <a:t>Any students absent for a session may not participate in the next session until they have completed the session that they missed.</a:t>
            </a: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t>64</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6 ; NGSSS CBT TAM 6 </a:t>
            </a:r>
          </a:p>
        </p:txBody>
      </p:sp>
    </p:spTree>
    <p:extLst>
      <p:ext uri="{BB962C8B-B14F-4D97-AF65-F5344CB8AC3E}">
        <p14:creationId xmlns:p14="http://schemas.microsoft.com/office/powerpoint/2010/main" val="674087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sz="4000" dirty="0"/>
              <a:t>Test Security Policies and Procedures</a:t>
            </a:r>
          </a:p>
        </p:txBody>
      </p:sp>
      <p:sp>
        <p:nvSpPr>
          <p:cNvPr id="3" name="Content Placeholder 2"/>
          <p:cNvSpPr>
            <a:spLocks noGrp="1"/>
          </p:cNvSpPr>
          <p:nvPr>
            <p:ph idx="1"/>
          </p:nvPr>
        </p:nvSpPr>
        <p:spPr>
          <a:xfrm>
            <a:off x="228600" y="1676400"/>
            <a:ext cx="8737092" cy="5029200"/>
          </a:xfrm>
        </p:spPr>
        <p:txBody>
          <a:bodyPr>
            <a:noAutofit/>
          </a:bodyPr>
          <a:lstStyle/>
          <a:p>
            <a:pPr marL="0" indent="0">
              <a:lnSpc>
                <a:spcPct val="80000"/>
              </a:lnSpc>
              <a:spcBef>
                <a:spcPts val="600"/>
              </a:spcBef>
              <a:spcAft>
                <a:spcPts val="600"/>
              </a:spcAft>
              <a:buNone/>
            </a:pPr>
            <a:r>
              <a:rPr lang="en-US" sz="2800" b="1" dirty="0"/>
              <a:t>Discussing Test Content with Students</a:t>
            </a:r>
          </a:p>
          <a:p>
            <a:pPr>
              <a:spcBef>
                <a:spcPts val="300"/>
              </a:spcBef>
              <a:spcAft>
                <a:spcPts val="300"/>
              </a:spcAft>
            </a:pPr>
            <a:r>
              <a:rPr lang="en-US" sz="2000" dirty="0"/>
              <a:t>While you may encourage students to continue working, </a:t>
            </a:r>
            <a:r>
              <a:rPr lang="en-US" sz="2000" b="1" dirty="0"/>
              <a:t>you may </a:t>
            </a:r>
            <a:r>
              <a:rPr lang="en-US" sz="2000" b="1" u="sng" dirty="0"/>
              <a:t>not</a:t>
            </a:r>
            <a:r>
              <a:rPr lang="en-US" sz="2000" b="1" dirty="0"/>
              <a:t> talk with them about the items or passages or help them with their responses</a:t>
            </a:r>
            <a:r>
              <a:rPr lang="en-US" sz="2000" dirty="0"/>
              <a:t>.</a:t>
            </a:r>
          </a:p>
          <a:p>
            <a:pPr>
              <a:spcBef>
                <a:spcPts val="300"/>
              </a:spcBef>
              <a:spcAft>
                <a:spcPts val="300"/>
              </a:spcAft>
            </a:pPr>
            <a:r>
              <a:rPr lang="en-US" sz="2000" dirty="0"/>
              <a:t>Any desktop-viewing programs or similar software that would enable you to view or record test content and student responses must be turned off during testing. </a:t>
            </a:r>
          </a:p>
          <a:p>
            <a:pPr>
              <a:spcBef>
                <a:spcPts val="300"/>
              </a:spcBef>
              <a:spcAft>
                <a:spcPts val="300"/>
              </a:spcAft>
            </a:pPr>
            <a:r>
              <a:rPr lang="en-US" sz="2000" dirty="0"/>
              <a:t>If students finish the test before the allotted time has elapsed, you may encourage them to go back and check their work.</a:t>
            </a:r>
          </a:p>
          <a:p>
            <a:pPr>
              <a:spcBef>
                <a:spcPts val="300"/>
              </a:spcBef>
              <a:spcAft>
                <a:spcPts val="300"/>
              </a:spcAft>
            </a:pPr>
            <a:r>
              <a:rPr lang="en-US" sz="2000" b="1" dirty="0"/>
              <a:t>You may not provide students with any information that would allow them to infer the correct answer, such as suggesting that they might want to check their work on specific items.</a:t>
            </a:r>
            <a:r>
              <a:rPr lang="en-US" sz="2000" dirty="0"/>
              <a:t> </a:t>
            </a:r>
          </a:p>
          <a:p>
            <a:pPr>
              <a:spcBef>
                <a:spcPts val="300"/>
              </a:spcBef>
              <a:spcAft>
                <a:spcPts val="300"/>
              </a:spcAft>
            </a:pPr>
            <a:r>
              <a:rPr lang="en-US" sz="2000" dirty="0"/>
              <a:t>You may not read or comment on student responses or help students plan what to write or respond to items. Further, you may not read planning sheets, worksheets, or work folders or check through test and answer books, return them to students after they have been collected, or discuss test content, even after all test materials have been returned and testing has been completed. </a:t>
            </a:r>
          </a:p>
          <a:p>
            <a:pPr marL="0" indent="0">
              <a:lnSpc>
                <a:spcPct val="80000"/>
              </a:lnSpc>
              <a:spcBef>
                <a:spcPts val="300"/>
              </a:spcBef>
              <a:spcAft>
                <a:spcPts val="300"/>
              </a:spcAft>
              <a:buNone/>
            </a:pPr>
            <a:endParaRPr lang="en-US" sz="26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65</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29 ; NGSSS CBT TAM 35 </a:t>
            </a:r>
          </a:p>
        </p:txBody>
      </p:sp>
    </p:spTree>
    <p:extLst>
      <p:ext uri="{BB962C8B-B14F-4D97-AF65-F5344CB8AC3E}">
        <p14:creationId xmlns:p14="http://schemas.microsoft.com/office/powerpoint/2010/main" val="273062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63000" cy="1096962"/>
          </a:xfrm>
        </p:spPr>
        <p:txBody>
          <a:bodyPr>
            <a:noAutofit/>
          </a:bodyPr>
          <a:lstStyle/>
          <a:p>
            <a:r>
              <a:rPr lang="en-US" sz="4000" dirty="0"/>
              <a:t>Test Security 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endParaRPr lang="en-US" sz="3000" b="1" dirty="0"/>
          </a:p>
          <a:p>
            <a:pPr marL="0" indent="0">
              <a:buNone/>
            </a:pPr>
            <a:r>
              <a:rPr lang="en-US" sz="2400" dirty="0"/>
              <a:t>To ensure that test security and avoid situations that could result in test invalidation, FDOE strongly discourages testing students in large groups (e.g., in a cafeteria or an auditorium). If students are tested in a large group, the appropriate number of proctors </a:t>
            </a:r>
            <a:r>
              <a:rPr lang="en-US" sz="2400" b="1" dirty="0"/>
              <a:t>must </a:t>
            </a:r>
            <a:r>
              <a:rPr lang="en-US" sz="2400" dirty="0"/>
              <a:t>be assigned to the room to assist the test administrator. Refer to the table </a:t>
            </a:r>
            <a:r>
              <a:rPr lang="en-US" sz="2400" u="sng" dirty="0"/>
              <a:t>below</a:t>
            </a:r>
            <a:r>
              <a:rPr lang="en-US" sz="2400" dirty="0"/>
              <a:t> for the required number of proctors. </a:t>
            </a:r>
          </a:p>
          <a:p>
            <a:pPr marL="0" indent="0">
              <a:lnSpc>
                <a:spcPct val="80000"/>
              </a:lnSpc>
              <a:spcBef>
                <a:spcPts val="600"/>
              </a:spcBef>
              <a:spcAft>
                <a:spcPts val="600"/>
              </a:spcAft>
              <a:buNone/>
            </a:pPr>
            <a:endParaRPr lang="en-US" sz="2200" dirty="0"/>
          </a:p>
          <a:p>
            <a:pPr>
              <a:lnSpc>
                <a:spcPct val="80000"/>
              </a:lnSpc>
              <a:spcBef>
                <a:spcPts val="600"/>
              </a:spcBef>
              <a:spcAft>
                <a:spcPts val="600"/>
              </a:spcAft>
            </a:pPr>
            <a:endParaRPr lang="en-US" sz="2200" dirty="0"/>
          </a:p>
          <a:p>
            <a:pPr marL="0" indent="0">
              <a:lnSpc>
                <a:spcPct val="80000"/>
              </a:lnSpc>
              <a:spcBef>
                <a:spcPts val="600"/>
              </a:spcBef>
              <a:spcAft>
                <a:spcPts val="600"/>
              </a:spcAft>
              <a:buNone/>
            </a:pPr>
            <a:endParaRPr lang="en-US" sz="2200" dirty="0"/>
          </a:p>
          <a:p>
            <a:pPr marL="0" indent="0">
              <a:buNone/>
            </a:pPr>
            <a:r>
              <a:rPr lang="en-US" sz="2200" dirty="0"/>
              <a:t>* FDOE strongly recommends that proctors be assigned to rooms with fewer than 26 students whenever possible.</a:t>
            </a:r>
          </a:p>
          <a:p>
            <a:pPr>
              <a:lnSpc>
                <a:spcPct val="80000"/>
              </a:lnSpc>
              <a:spcBef>
                <a:spcPts val="600"/>
              </a:spcBef>
              <a:spcAft>
                <a:spcPts val="600"/>
              </a:spcAft>
            </a:pPr>
            <a:endParaRPr lang="en-US" sz="2200" dirty="0"/>
          </a:p>
          <a:p>
            <a:pPr>
              <a:lnSpc>
                <a:spcPct val="80000"/>
              </a:lnSpc>
              <a:spcBef>
                <a:spcPts val="600"/>
              </a:spcBef>
              <a:spcAft>
                <a:spcPts val="600"/>
              </a:spcAft>
            </a:pPr>
            <a:endParaRPr lang="en-US" sz="2200" dirty="0"/>
          </a:p>
        </p:txBody>
      </p:sp>
      <p:sp>
        <p:nvSpPr>
          <p:cNvPr id="6" name="Slide Number Placeholder 5"/>
          <p:cNvSpPr>
            <a:spLocks noGrp="1"/>
          </p:cNvSpPr>
          <p:nvPr>
            <p:ph type="sldNum" sz="quarter" idx="12"/>
          </p:nvPr>
        </p:nvSpPr>
        <p:spPr/>
        <p:txBody>
          <a:bodyPr/>
          <a:lstStyle/>
          <a:p>
            <a:fld id="{60F88D64-766A-45C3-93FE-3E1D3068B07A}" type="slidenum">
              <a:rPr lang="en-US" smtClean="0"/>
              <a:t>66</a:t>
            </a:fld>
            <a:endParaRPr lang="en-US" dirty="0"/>
          </a:p>
        </p:txBody>
      </p:sp>
      <p:pic>
        <p:nvPicPr>
          <p:cNvPr id="4" name="Picture 3"/>
          <p:cNvPicPr>
            <a:picLocks noChangeAspect="1"/>
          </p:cNvPicPr>
          <p:nvPr/>
        </p:nvPicPr>
        <p:blipFill>
          <a:blip r:embed="rId3"/>
          <a:stretch>
            <a:fillRect/>
          </a:stretch>
        </p:blipFill>
        <p:spPr>
          <a:xfrm>
            <a:off x="1863471" y="4114800"/>
            <a:ext cx="5467350" cy="1257300"/>
          </a:xfrm>
          <a:prstGeom prst="rect">
            <a:avLst/>
          </a:prstGeom>
        </p:spPr>
      </p:pic>
      <p:sp>
        <p:nvSpPr>
          <p:cNvPr id="7" name="TextBox 6"/>
          <p:cNvSpPr txBox="1"/>
          <p:nvPr/>
        </p:nvSpPr>
        <p:spPr>
          <a:xfrm>
            <a:off x="2590800" y="6553200"/>
            <a:ext cx="4419600" cy="338554"/>
          </a:xfrm>
          <a:prstGeom prst="rect">
            <a:avLst/>
          </a:prstGeom>
          <a:noFill/>
        </p:spPr>
        <p:txBody>
          <a:bodyPr wrap="square" rtlCol="0">
            <a:spAutoFit/>
          </a:bodyPr>
          <a:lstStyle/>
          <a:p>
            <a:r>
              <a:rPr lang="en-US" sz="1600" dirty="0"/>
              <a:t>FSA CBT TAM 14 ; NGSSS CBT TAM 18 </a:t>
            </a:r>
          </a:p>
        </p:txBody>
      </p:sp>
    </p:spTree>
    <p:extLst>
      <p:ext uri="{BB962C8B-B14F-4D97-AF65-F5344CB8AC3E}">
        <p14:creationId xmlns:p14="http://schemas.microsoft.com/office/powerpoint/2010/main" val="2778283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sz="4000" dirty="0"/>
              <a:t>Test Security Policies and Procedures</a:t>
            </a:r>
          </a:p>
        </p:txBody>
      </p:sp>
      <p:sp>
        <p:nvSpPr>
          <p:cNvPr id="3" name="Content Placeholder 2"/>
          <p:cNvSpPr>
            <a:spLocks noGrp="1"/>
          </p:cNvSpPr>
          <p:nvPr>
            <p:ph idx="1"/>
          </p:nvPr>
        </p:nvSpPr>
        <p:spPr>
          <a:xfrm>
            <a:off x="4546092" y="3050957"/>
            <a:ext cx="4419600" cy="3638768"/>
          </a:xfrm>
        </p:spPr>
        <p:txBody>
          <a:bodyPr/>
          <a:lstStyle/>
          <a:p>
            <a:pPr marL="0" indent="0">
              <a:buNone/>
            </a:pPr>
            <a:r>
              <a:rPr lang="en-US" b="1" dirty="0"/>
              <a:t>Non-School Personnel</a:t>
            </a:r>
          </a:p>
          <a:p>
            <a:r>
              <a:rPr lang="en-US" sz="2000" dirty="0"/>
              <a:t>May assist test administrators during test administration</a:t>
            </a:r>
          </a:p>
          <a:p>
            <a:r>
              <a:rPr lang="en-US" sz="2000" dirty="0"/>
              <a:t>However, they </a:t>
            </a:r>
            <a:r>
              <a:rPr lang="en-US" sz="2000" b="1" dirty="0"/>
              <a:t>may NOT </a:t>
            </a:r>
            <a:r>
              <a:rPr lang="en-US" sz="2000" dirty="0"/>
              <a:t>participate in any of the test administration procedures (e.g., distributing and collecting test materials, providing accommodations)</a:t>
            </a:r>
          </a:p>
          <a:p>
            <a:r>
              <a:rPr lang="en-US" sz="2000" dirty="0"/>
              <a:t>Volunteers (e.g., parents, retired teachers) may be trained as proctors and may perform non-school personnel duties.</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67</a:t>
            </a:fld>
            <a:endParaRPr lang="en-US" dirty="0"/>
          </a:p>
        </p:txBody>
      </p:sp>
      <p:sp>
        <p:nvSpPr>
          <p:cNvPr id="5" name="Content Placeholder 2"/>
          <p:cNvSpPr txBox="1">
            <a:spLocks/>
          </p:cNvSpPr>
          <p:nvPr/>
        </p:nvSpPr>
        <p:spPr>
          <a:xfrm>
            <a:off x="193040" y="3124200"/>
            <a:ext cx="3733800" cy="33528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School Personnel</a:t>
            </a:r>
          </a:p>
          <a:p>
            <a:r>
              <a:rPr lang="en-US" sz="2000" dirty="0"/>
              <a:t>May assist test administrators during test administration </a:t>
            </a:r>
          </a:p>
          <a:p>
            <a:r>
              <a:rPr lang="en-US" sz="2000" dirty="0"/>
              <a:t>Duties may include preparing and distributing materials</a:t>
            </a:r>
          </a:p>
          <a:p>
            <a:r>
              <a:rPr lang="en-US" sz="2000" dirty="0"/>
              <a:t>Providing accommodations</a:t>
            </a:r>
          </a:p>
          <a:p>
            <a:endParaRPr lang="en-US" dirty="0"/>
          </a:p>
        </p:txBody>
      </p:sp>
      <p:sp>
        <p:nvSpPr>
          <p:cNvPr id="6" name="Rectangle 5"/>
          <p:cNvSpPr/>
          <p:nvPr/>
        </p:nvSpPr>
        <p:spPr>
          <a:xfrm>
            <a:off x="126492" y="2218555"/>
            <a:ext cx="8839200" cy="690638"/>
          </a:xfrm>
          <a:prstGeom prst="rect">
            <a:avLst/>
          </a:prstGeom>
        </p:spPr>
        <p:txBody>
          <a:bodyPr wrap="square">
            <a:spAutoFit/>
          </a:bodyPr>
          <a:lstStyle/>
          <a:p>
            <a:pPr>
              <a:lnSpc>
                <a:spcPct val="80000"/>
              </a:lnSpc>
              <a:spcBef>
                <a:spcPts val="300"/>
              </a:spcBef>
              <a:spcAft>
                <a:spcPts val="300"/>
              </a:spcAft>
            </a:pPr>
            <a:r>
              <a:rPr lang="en-US" sz="2400" b="1" dirty="0"/>
              <a:t>Prior to testing, proctors must be informed of their duties and of the appropriate test security policies and procedures. </a:t>
            </a:r>
          </a:p>
        </p:txBody>
      </p:sp>
      <p:sp>
        <p:nvSpPr>
          <p:cNvPr id="8" name="Rectangle 7"/>
          <p:cNvSpPr/>
          <p:nvPr/>
        </p:nvSpPr>
        <p:spPr>
          <a:xfrm>
            <a:off x="152400" y="1752599"/>
            <a:ext cx="1586268" cy="445635"/>
          </a:xfrm>
          <a:prstGeom prst="rect">
            <a:avLst/>
          </a:prstGeom>
        </p:spPr>
        <p:txBody>
          <a:bodyPr wrap="none">
            <a:spAutoFit/>
          </a:bodyPr>
          <a:lstStyle/>
          <a:p>
            <a:pPr>
              <a:lnSpc>
                <a:spcPct val="80000"/>
              </a:lnSpc>
              <a:spcBef>
                <a:spcPts val="600"/>
              </a:spcBef>
              <a:spcAft>
                <a:spcPts val="600"/>
              </a:spcAft>
            </a:pPr>
            <a:r>
              <a:rPr lang="en-US" sz="2800" b="1" dirty="0"/>
              <a:t>Proctors  </a:t>
            </a:r>
          </a:p>
        </p:txBody>
      </p:sp>
      <p:sp>
        <p:nvSpPr>
          <p:cNvPr id="9" name="TextBox 8"/>
          <p:cNvSpPr txBox="1"/>
          <p:nvPr/>
        </p:nvSpPr>
        <p:spPr>
          <a:xfrm>
            <a:off x="2590800" y="6553200"/>
            <a:ext cx="4419600" cy="338554"/>
          </a:xfrm>
          <a:prstGeom prst="rect">
            <a:avLst/>
          </a:prstGeom>
          <a:noFill/>
        </p:spPr>
        <p:txBody>
          <a:bodyPr wrap="square" rtlCol="0">
            <a:spAutoFit/>
          </a:bodyPr>
          <a:lstStyle/>
          <a:p>
            <a:r>
              <a:rPr lang="en-US" sz="1600" dirty="0"/>
              <a:t>FSA CBT TAM 14 ; NGSSS CBT TAM 18 </a:t>
            </a:r>
          </a:p>
        </p:txBody>
      </p:sp>
    </p:spTree>
    <p:extLst>
      <p:ext uri="{BB962C8B-B14F-4D97-AF65-F5344CB8AC3E}">
        <p14:creationId xmlns:p14="http://schemas.microsoft.com/office/powerpoint/2010/main" val="1431592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sz="4000" dirty="0"/>
              <a:t>Test Security Policies and Procedures</a:t>
            </a:r>
          </a:p>
        </p:txBody>
      </p:sp>
      <p:sp>
        <p:nvSpPr>
          <p:cNvPr id="3" name="Content Placeholder 2"/>
          <p:cNvSpPr>
            <a:spLocks noGrp="1"/>
          </p:cNvSpPr>
          <p:nvPr>
            <p:ph idx="1"/>
          </p:nvPr>
        </p:nvSpPr>
        <p:spPr>
          <a:xfrm>
            <a:off x="228600" y="1752601"/>
            <a:ext cx="8737092" cy="4343399"/>
          </a:xfrm>
        </p:spPr>
        <p:txBody>
          <a:bodyPr>
            <a:noAutofit/>
          </a:bodyPr>
          <a:lstStyle/>
          <a:p>
            <a:pPr marL="0" indent="0">
              <a:lnSpc>
                <a:spcPct val="80000"/>
              </a:lnSpc>
              <a:spcBef>
                <a:spcPts val="600"/>
              </a:spcBef>
              <a:spcAft>
                <a:spcPts val="600"/>
              </a:spcAft>
              <a:buNone/>
            </a:pPr>
            <a:r>
              <a:rPr lang="en-US" sz="2800" b="1" dirty="0"/>
              <a:t>Security Numbers</a:t>
            </a:r>
          </a:p>
          <a:p>
            <a:r>
              <a:rPr lang="en-US" sz="2000" dirty="0"/>
              <a:t>All Reading and Writing Passage Booklets and PBT accommodations (regular print, large print, braille, and one-item-per-page) are secure documents and must be protected from loss, theft, and reproduction in any medium.  </a:t>
            </a:r>
          </a:p>
          <a:p>
            <a:r>
              <a:rPr lang="en-US" sz="2000" dirty="0"/>
              <a:t>A unique identification number and a barcode are printed on the front cover of all secure documents. </a:t>
            </a:r>
          </a:p>
          <a:p>
            <a:pPr lvl="1"/>
            <a:r>
              <a:rPr lang="en-US" sz="1800" b="1" dirty="0"/>
              <a:t>For FSA:  </a:t>
            </a:r>
            <a:r>
              <a:rPr lang="en-US" sz="1800" dirty="0"/>
              <a:t>The security number consists of the last eight digits of the identification number. These eight digits are located next to the barcode.</a:t>
            </a:r>
          </a:p>
          <a:p>
            <a:pPr lvl="1"/>
            <a:r>
              <a:rPr lang="en-US" sz="1800" b="1" dirty="0"/>
              <a:t>For NGSSS: </a:t>
            </a:r>
            <a:r>
              <a:rPr lang="en-US" sz="1800" dirty="0">
                <a:solidFill>
                  <a:srgbClr val="000000"/>
                </a:solidFill>
              </a:rPr>
              <a:t>The security number consists of a nine-digit number followed by a check digit. </a:t>
            </a:r>
            <a:endParaRPr lang="en-US" sz="1800" dirty="0"/>
          </a:p>
          <a:p>
            <a:r>
              <a:rPr lang="en-US" sz="2000" b="1" dirty="0">
                <a:solidFill>
                  <a:srgbClr val="FF0000"/>
                </a:solidFill>
              </a:rPr>
              <a:t>Schools must maintain test security by using the security numbers to account for all secure test materials before, during, and after test administration until the time they are returned to the contractors. </a:t>
            </a:r>
          </a:p>
        </p:txBody>
      </p:sp>
      <p:sp>
        <p:nvSpPr>
          <p:cNvPr id="5" name="Slide Number Placeholder 4"/>
          <p:cNvSpPr>
            <a:spLocks noGrp="1"/>
          </p:cNvSpPr>
          <p:nvPr>
            <p:ph type="sldNum" sz="quarter" idx="12"/>
          </p:nvPr>
        </p:nvSpPr>
        <p:spPr/>
        <p:txBody>
          <a:bodyPr/>
          <a:lstStyle/>
          <a:p>
            <a:fld id="{60F88D64-766A-45C3-93FE-3E1D3068B07A}" type="slidenum">
              <a:rPr lang="en-US" smtClean="0"/>
              <a:t>68</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14 ; NGSSS CBT TAM 19-21</a:t>
            </a:r>
          </a:p>
        </p:txBody>
      </p:sp>
    </p:spTree>
    <p:extLst>
      <p:ext uri="{BB962C8B-B14F-4D97-AF65-F5344CB8AC3E}">
        <p14:creationId xmlns:p14="http://schemas.microsoft.com/office/powerpoint/2010/main" val="238514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normAutofit/>
          </a:bodyPr>
          <a:lstStyle/>
          <a:p>
            <a:r>
              <a:rPr lang="en-US" sz="4000" dirty="0"/>
              <a:t>Test Security Policies and Procedures</a:t>
            </a:r>
            <a:endParaRPr lang="en-US" sz="4000" dirty="0">
              <a:solidFill>
                <a:schemeClr val="bg1"/>
              </a:solidFill>
            </a:endParaRPr>
          </a:p>
        </p:txBody>
      </p:sp>
      <p:sp>
        <p:nvSpPr>
          <p:cNvPr id="3" name="Content Placeholder 2"/>
          <p:cNvSpPr>
            <a:spLocks noGrp="1"/>
          </p:cNvSpPr>
          <p:nvPr>
            <p:ph idx="1"/>
          </p:nvPr>
        </p:nvSpPr>
        <p:spPr>
          <a:xfrm>
            <a:off x="228600" y="1676400"/>
            <a:ext cx="8686800" cy="4648199"/>
          </a:xfrm>
        </p:spPr>
        <p:txBody>
          <a:bodyPr/>
          <a:lstStyle/>
          <a:p>
            <a:pPr marL="0" lvl="0" indent="0" eaLnBrk="1" hangingPunct="1">
              <a:spcBef>
                <a:spcPts val="300"/>
              </a:spcBef>
              <a:spcAft>
                <a:spcPts val="300"/>
              </a:spcAft>
              <a:buNone/>
              <a:defRPr/>
            </a:pPr>
            <a:r>
              <a:rPr lang="en-US" sz="2800" b="1" dirty="0">
                <a:solidFill>
                  <a:srgbClr val="000000"/>
                </a:solidFill>
              </a:rPr>
              <a:t>Test Group Code</a:t>
            </a:r>
          </a:p>
          <a:p>
            <a:pPr>
              <a:spcBef>
                <a:spcPts val="300"/>
              </a:spcBef>
              <a:spcAft>
                <a:spcPts val="300"/>
              </a:spcAft>
            </a:pPr>
            <a:r>
              <a:rPr lang="en-US" sz="2000" dirty="0">
                <a:solidFill>
                  <a:srgbClr val="FF0000"/>
                </a:solidFill>
              </a:rPr>
              <a:t>Test group codes are required for all FSA PBT administrations, NGSSS EOCs and FCAT 2.0 Reading Retake administrations.</a:t>
            </a:r>
          </a:p>
          <a:p>
            <a:pPr lvl="1">
              <a:spcBef>
                <a:spcPts val="300"/>
              </a:spcBef>
              <a:spcAft>
                <a:spcPts val="300"/>
              </a:spcAft>
            </a:pPr>
            <a:r>
              <a:rPr lang="en-US" sz="2000" u="sng" dirty="0"/>
              <a:t>Note</a:t>
            </a:r>
            <a:r>
              <a:rPr lang="en-US" sz="2000" dirty="0"/>
              <a:t>: Session ID numbers are used for FSA CBT administrations instead of the test group codes.</a:t>
            </a:r>
          </a:p>
          <a:p>
            <a:pPr>
              <a:spcBef>
                <a:spcPts val="300"/>
              </a:spcBef>
              <a:spcAft>
                <a:spcPts val="300"/>
              </a:spcAft>
            </a:pPr>
            <a:r>
              <a:rPr lang="en-US" sz="2000" dirty="0">
                <a:solidFill>
                  <a:srgbClr val="000000"/>
                </a:solidFill>
              </a:rPr>
              <a:t>Test group codes are used to identify groups of students tested together and may be needed during investigations after testing to verify whether students were tested in the same room.</a:t>
            </a:r>
          </a:p>
          <a:p>
            <a:pPr>
              <a:spcBef>
                <a:spcPts val="300"/>
              </a:spcBef>
              <a:spcAft>
                <a:spcPts val="300"/>
              </a:spcAft>
            </a:pPr>
            <a:r>
              <a:rPr lang="en-US" sz="2000" dirty="0">
                <a:solidFill>
                  <a:srgbClr val="000000"/>
                </a:solidFill>
              </a:rPr>
              <a:t>School assessment coordinators will create and distribute unique four-digit codes to all test administrators. </a:t>
            </a:r>
          </a:p>
          <a:p>
            <a:pPr>
              <a:spcBef>
                <a:spcPts val="300"/>
              </a:spcBef>
              <a:spcAft>
                <a:spcPts val="300"/>
              </a:spcAft>
            </a:pPr>
            <a:r>
              <a:rPr lang="en-US" sz="2000" dirty="0">
                <a:solidFill>
                  <a:srgbClr val="000000"/>
                </a:solidFill>
              </a:rPr>
              <a:t>Schools must ensure that each test administrator uses one unique four-digit test group code in his or her testing room. Each testing room must use a different test group code.</a:t>
            </a:r>
          </a:p>
          <a:p>
            <a:pPr>
              <a:spcBef>
                <a:spcPts val="300"/>
              </a:spcBef>
              <a:spcAft>
                <a:spcPts val="300"/>
              </a:spcAft>
            </a:pPr>
            <a:r>
              <a:rPr lang="en-US" sz="2000" dirty="0">
                <a:solidFill>
                  <a:srgbClr val="000000"/>
                </a:solidFill>
              </a:rPr>
              <a:t>For two-session tests, test administrators must use the same test group code for both Session 1 and Session 2. If students are absent for a test session, a different unique code must be used for each make‑up session.</a:t>
            </a:r>
          </a:p>
          <a:p>
            <a:pPr>
              <a:spcBef>
                <a:spcPts val="600"/>
              </a:spcBef>
              <a:spcAft>
                <a:spcPts val="0"/>
              </a:spcAft>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69</a:t>
            </a:fld>
            <a:endParaRPr lang="en-US" dirty="0"/>
          </a:p>
        </p:txBody>
      </p:sp>
      <p:sp>
        <p:nvSpPr>
          <p:cNvPr id="5" name="TextBox 4"/>
          <p:cNvSpPr txBox="1"/>
          <p:nvPr/>
        </p:nvSpPr>
        <p:spPr>
          <a:xfrm>
            <a:off x="2590800" y="6553200"/>
            <a:ext cx="5105400" cy="338554"/>
          </a:xfrm>
          <a:prstGeom prst="rect">
            <a:avLst/>
          </a:prstGeom>
          <a:noFill/>
        </p:spPr>
        <p:txBody>
          <a:bodyPr wrap="square" rtlCol="0">
            <a:spAutoFit/>
          </a:bodyPr>
          <a:lstStyle/>
          <a:p>
            <a:r>
              <a:rPr lang="en-US" sz="1600" dirty="0"/>
              <a:t>FSA PBT TAM 5 ; NGSSS CBT TAM 7; FSA CBT TAM ix, 20 </a:t>
            </a:r>
          </a:p>
        </p:txBody>
      </p:sp>
    </p:spTree>
    <p:extLst>
      <p:ext uri="{BB962C8B-B14F-4D97-AF65-F5344CB8AC3E}">
        <p14:creationId xmlns:p14="http://schemas.microsoft.com/office/powerpoint/2010/main" val="61701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Manual</a:t>
            </a:r>
          </a:p>
        </p:txBody>
      </p:sp>
      <p:sp>
        <p:nvSpPr>
          <p:cNvPr id="3" name="Content Placeholder 2"/>
          <p:cNvSpPr>
            <a:spLocks noGrp="1"/>
          </p:cNvSpPr>
          <p:nvPr>
            <p:ph idx="1"/>
          </p:nvPr>
        </p:nvSpPr>
        <p:spPr>
          <a:xfrm>
            <a:off x="457200" y="1904999"/>
            <a:ext cx="6096000" cy="4191001"/>
          </a:xfrm>
        </p:spPr>
        <p:txBody>
          <a:bodyPr>
            <a:noAutofit/>
          </a:bodyPr>
          <a:lstStyle/>
          <a:p>
            <a:pPr marL="0" indent="0">
              <a:buNone/>
              <a:tabLst>
                <a:tab pos="5486400" algn="l"/>
              </a:tabLst>
            </a:pPr>
            <a:r>
              <a:rPr lang="en-US" sz="3000" dirty="0"/>
              <a:t>Scripts and instructions for administering the </a:t>
            </a:r>
            <a:r>
              <a:rPr lang="en-US" sz="3000" b="1" dirty="0"/>
              <a:t>computer-based Grades 8–10 FSA ELA Writing; FSA ELA Writing Retake; Grades 4–10 FSA ELA Reading; FSA ELA Reading Retake; Grades 3–8 FSA Mathematics; and FSA Algebra 1, Geometry, and Algebra 2 EOC assessments </a:t>
            </a:r>
            <a:r>
              <a:rPr lang="en-US" sz="3000" dirty="0"/>
              <a:t>are included in the Spring/Summer 2017 FSA CBT Manual.</a:t>
            </a:r>
          </a:p>
        </p:txBody>
      </p:sp>
      <p:sp>
        <p:nvSpPr>
          <p:cNvPr id="4" name="Slide Number Placeholder 3"/>
          <p:cNvSpPr>
            <a:spLocks noGrp="1"/>
          </p:cNvSpPr>
          <p:nvPr>
            <p:ph type="sldNum" sz="quarter" idx="12"/>
          </p:nvPr>
        </p:nvSpPr>
        <p:spPr/>
        <p:txBody>
          <a:bodyPr/>
          <a:lstStyle/>
          <a:p>
            <a:fld id="{60F88D64-766A-45C3-93FE-3E1D3068B07A}" type="slidenum">
              <a:rPr lang="en-US" smtClean="0"/>
              <a:t>7</a:t>
            </a:fld>
            <a:endParaRPr lang="en-US" dirty="0"/>
          </a:p>
        </p:txBody>
      </p:sp>
      <p:pic>
        <p:nvPicPr>
          <p:cNvPr id="5" name="Picture 4"/>
          <p:cNvPicPr>
            <a:picLocks noChangeAspect="1"/>
          </p:cNvPicPr>
          <p:nvPr/>
        </p:nvPicPr>
        <p:blipFill>
          <a:blip r:embed="rId3"/>
          <a:stretch>
            <a:fillRect/>
          </a:stretch>
        </p:blipFill>
        <p:spPr>
          <a:xfrm>
            <a:off x="6559236" y="2209800"/>
            <a:ext cx="2295115" cy="2971800"/>
          </a:xfrm>
          <a:prstGeom prst="rect">
            <a:avLst/>
          </a:prstGeom>
          <a:ln>
            <a:solidFill>
              <a:schemeClr val="tx1"/>
            </a:solidFill>
          </a:ln>
        </p:spPr>
      </p:pic>
    </p:spTree>
    <p:extLst>
      <p:ext uri="{BB962C8B-B14F-4D97-AF65-F5344CB8AC3E}">
        <p14:creationId xmlns:p14="http://schemas.microsoft.com/office/powerpoint/2010/main" val="16756114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86800" cy="1096962"/>
          </a:xfrm>
        </p:spPr>
        <p:txBody>
          <a:bodyPr>
            <a:noAutofit/>
          </a:bodyPr>
          <a:lstStyle/>
          <a:p>
            <a:r>
              <a:rPr lang="en-US" sz="4000" dirty="0"/>
              <a:t>Test Security Policies and Procedures</a:t>
            </a:r>
          </a:p>
        </p:txBody>
      </p:sp>
      <p:sp>
        <p:nvSpPr>
          <p:cNvPr id="3" name="Content Placeholder 2"/>
          <p:cNvSpPr>
            <a:spLocks noGrp="1"/>
          </p:cNvSpPr>
          <p:nvPr>
            <p:ph idx="1"/>
          </p:nvPr>
        </p:nvSpPr>
        <p:spPr>
          <a:xfrm>
            <a:off x="228600" y="1676400"/>
            <a:ext cx="8737092" cy="4495800"/>
          </a:xfrm>
        </p:spPr>
        <p:txBody>
          <a:bodyPr/>
          <a:lstStyle/>
          <a:p>
            <a:pPr marL="0" indent="0">
              <a:spcBef>
                <a:spcPts val="300"/>
              </a:spcBef>
              <a:spcAft>
                <a:spcPts val="300"/>
              </a:spcAft>
              <a:buNone/>
            </a:pPr>
            <a:r>
              <a:rPr lang="en-US" sz="2400" b="1" dirty="0"/>
              <a:t>Communicate Testing Policies to Parents/Guardians and Students</a:t>
            </a:r>
          </a:p>
          <a:p>
            <a:pPr marL="0" indent="0">
              <a:spcBef>
                <a:spcPts val="300"/>
              </a:spcBef>
              <a:spcAft>
                <a:spcPts val="300"/>
              </a:spcAft>
              <a:buNone/>
            </a:pPr>
            <a:r>
              <a:rPr lang="en-US" sz="2000" dirty="0"/>
              <a:t>Prior to testing, make sure students and their parents/ guardians understand the following policies:</a:t>
            </a:r>
          </a:p>
          <a:p>
            <a:pPr>
              <a:spcBef>
                <a:spcPts val="300"/>
              </a:spcBef>
              <a:spcAft>
                <a:spcPts val="300"/>
              </a:spcAft>
            </a:pPr>
            <a:r>
              <a:rPr lang="en-US" sz="2000" b="1" dirty="0"/>
              <a:t>Electronic Devices Policy—</a:t>
            </a:r>
            <a:r>
              <a:rPr lang="en-US" sz="2000" dirty="0"/>
              <a:t>Students are not permitted to have any electronic devices, including, but not limited to, cell phones, smartphones, and smartwatches, at any time during testing </a:t>
            </a:r>
            <a:r>
              <a:rPr lang="en-US" sz="2000" b="1" dirty="0"/>
              <a:t>or </a:t>
            </a:r>
            <a:r>
              <a:rPr lang="en-US" sz="2000" dirty="0"/>
              <a:t>during breaks (e.g., restroom), </a:t>
            </a:r>
            <a:r>
              <a:rPr lang="en-US" sz="2000" b="1" dirty="0"/>
              <a:t>even if they are turned off or students do not use them</a:t>
            </a:r>
            <a:r>
              <a:rPr lang="en-US" sz="2000" dirty="0"/>
              <a:t>. If a student is found with an electronic device, his or her test will be invalidated.</a:t>
            </a:r>
          </a:p>
          <a:p>
            <a:pPr>
              <a:spcBef>
                <a:spcPts val="300"/>
              </a:spcBef>
              <a:spcAft>
                <a:spcPts val="300"/>
              </a:spcAft>
            </a:pPr>
            <a:r>
              <a:rPr lang="en-US" sz="2000" b="1" dirty="0"/>
              <a:t>Testing Rules Acknowledgment</a:t>
            </a:r>
            <a:r>
              <a:rPr lang="en-US" sz="2000" dirty="0"/>
              <a:t>—All tests include a Testing Rules Acknowledgment that reads: “I understand the testing rules that were just read to me. If I do not follow these rules, my test score may be invalidated.” Prior to testing, test administrators read the rules to students, and students acknowledge that they understand the testing rules by signing below the statement.</a:t>
            </a:r>
          </a:p>
          <a:p>
            <a:pPr>
              <a:spcBef>
                <a:spcPts val="300"/>
              </a:spcBef>
              <a:spcAft>
                <a:spcPts val="300"/>
              </a:spcAft>
            </a:pPr>
            <a:r>
              <a:rPr lang="en-US" sz="2000" b="1" dirty="0"/>
              <a:t>Calculator Policy</a:t>
            </a:r>
            <a:r>
              <a:rPr lang="en-US" sz="2000" dirty="0"/>
              <a:t>—For FSA Mathematics and FSA EOC assessments, </a:t>
            </a:r>
            <a:r>
              <a:rPr lang="en-US" sz="2000" b="1" dirty="0"/>
              <a:t>calculators may be used during SESSION 2 </a:t>
            </a:r>
            <a:r>
              <a:rPr lang="en-US" sz="2000" b="1" u="sng" dirty="0"/>
              <a:t>and</a:t>
            </a:r>
            <a:r>
              <a:rPr lang="en-US" sz="2000" b="1" dirty="0"/>
              <a:t> 3 (if applicable) </a:t>
            </a:r>
            <a:r>
              <a:rPr lang="en-US" sz="2000" b="1" u="sng" dirty="0"/>
              <a:t>only</a:t>
            </a:r>
            <a:r>
              <a:rPr lang="en-US" sz="2000" dirty="0"/>
              <a:t>. </a:t>
            </a:r>
          </a:p>
          <a:p>
            <a:pPr>
              <a:spcBef>
                <a:spcPts val="300"/>
              </a:spcBef>
              <a:spcAft>
                <a:spcPts val="300"/>
              </a:spcAft>
            </a:pPr>
            <a:endParaRPr lang="en-US" sz="2000" dirty="0"/>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70</a:t>
            </a:fld>
            <a:endParaRPr lang="en-US" dirty="0"/>
          </a:p>
        </p:txBody>
      </p:sp>
      <p:sp>
        <p:nvSpPr>
          <p:cNvPr id="5" name="TextBox 4"/>
          <p:cNvSpPr txBox="1"/>
          <p:nvPr/>
        </p:nvSpPr>
        <p:spPr>
          <a:xfrm>
            <a:off x="2362200" y="6553200"/>
            <a:ext cx="6400800" cy="338554"/>
          </a:xfrm>
          <a:prstGeom prst="rect">
            <a:avLst/>
          </a:prstGeom>
          <a:noFill/>
        </p:spPr>
        <p:txBody>
          <a:bodyPr wrap="square" rtlCol="0">
            <a:spAutoFit/>
          </a:bodyPr>
          <a:lstStyle/>
          <a:p>
            <a:r>
              <a:rPr lang="en-US" sz="1600" dirty="0"/>
              <a:t>FSA CBT TAM 24; NGSSS CBT TAM 32; Test Chairperson Info Website:   </a:t>
            </a:r>
          </a:p>
        </p:txBody>
      </p:sp>
    </p:spTree>
    <p:extLst>
      <p:ext uri="{BB962C8B-B14F-4D97-AF65-F5344CB8AC3E}">
        <p14:creationId xmlns:p14="http://schemas.microsoft.com/office/powerpoint/2010/main" val="36862835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Autofit/>
          </a:bodyPr>
          <a:lstStyle/>
          <a:p>
            <a:r>
              <a:rPr lang="en-US" sz="4000" dirty="0"/>
              <a:t>Test Security Policies and Procedures</a:t>
            </a:r>
          </a:p>
        </p:txBody>
      </p:sp>
      <p:sp>
        <p:nvSpPr>
          <p:cNvPr id="3" name="Content Placeholder 2"/>
          <p:cNvSpPr>
            <a:spLocks noGrp="1"/>
          </p:cNvSpPr>
          <p:nvPr>
            <p:ph idx="1"/>
          </p:nvPr>
        </p:nvSpPr>
        <p:spPr>
          <a:xfrm>
            <a:off x="228600" y="1752601"/>
            <a:ext cx="8737092" cy="4952999"/>
          </a:xfrm>
        </p:spPr>
        <p:txBody>
          <a:bodyPr/>
          <a:lstStyle/>
          <a:p>
            <a:pPr marL="0" indent="0">
              <a:spcBef>
                <a:spcPts val="300"/>
              </a:spcBef>
              <a:spcAft>
                <a:spcPts val="300"/>
              </a:spcAft>
              <a:buNone/>
            </a:pPr>
            <a:r>
              <a:rPr lang="en-US" sz="2400" b="1" dirty="0"/>
              <a:t>Communicate Testing Policies to Parents/Guardians and Students</a:t>
            </a:r>
          </a:p>
          <a:p>
            <a:pPr>
              <a:spcBef>
                <a:spcPts val="300"/>
              </a:spcBef>
              <a:spcAft>
                <a:spcPts val="300"/>
              </a:spcAft>
            </a:pPr>
            <a:r>
              <a:rPr lang="en-US" sz="1900" b="1" dirty="0"/>
              <a:t>Leaving Campus</a:t>
            </a:r>
            <a:r>
              <a:rPr lang="en-US" sz="1900" dirty="0"/>
              <a:t>—If students leave campus before completing a test session (for lunch, an appointment, illness, etc.), they </a:t>
            </a:r>
            <a:r>
              <a:rPr lang="en-US" sz="1900" b="1" dirty="0"/>
              <a:t>will not </a:t>
            </a:r>
            <a:r>
              <a:rPr lang="en-US" sz="1900" dirty="0"/>
              <a:t>be allowed to return to that session. If a student does not feel well on the day of testing, it may be best for the student to wait and be tested on a make-up day. </a:t>
            </a:r>
          </a:p>
          <a:p>
            <a:pPr>
              <a:spcBef>
                <a:spcPts val="300"/>
              </a:spcBef>
              <a:spcAft>
                <a:spcPts val="300"/>
              </a:spcAft>
            </a:pPr>
            <a:r>
              <a:rPr lang="en-US" sz="1900" b="1" dirty="0"/>
              <a:t>Working Independently</a:t>
            </a:r>
            <a:r>
              <a:rPr lang="en-US" sz="1900" dirty="0"/>
              <a:t>—Students are responsible for doing their own work during the test and for protecting their answers from being seen by others. If students are caught cheating during testing, their tests will be invalidated. In addition, FDOE employs Caveon Test Security to analyze student test results to detect unusually similar answer patterns. Student tests within a school that are found to have extremely similar answer patterns will be invalidated.</a:t>
            </a:r>
          </a:p>
          <a:p>
            <a:pPr>
              <a:spcBef>
                <a:spcPts val="300"/>
              </a:spcBef>
              <a:spcAft>
                <a:spcPts val="300"/>
              </a:spcAft>
            </a:pPr>
            <a:r>
              <a:rPr lang="en-US" sz="1900" b="1" dirty="0"/>
              <a:t>Discussing Test Content after Testing</a:t>
            </a:r>
            <a:r>
              <a:rPr lang="en-US" sz="1900" dirty="0"/>
              <a:t>—The last portion of the testing rules read to students before they affirm the Testing Rules Acknowledgment reads, “Because the content of all statewide assessments is secure, you may not discuss or reveal details about the test items or passages after the test. This includes any type of electronic communication, such as texting, emailing, or posting online, for example, on websites like Facebook, Twitter, or Instagram.”</a:t>
            </a:r>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71</a:t>
            </a:fld>
            <a:endParaRPr lang="en-US" dirty="0"/>
          </a:p>
        </p:txBody>
      </p:sp>
      <p:sp>
        <p:nvSpPr>
          <p:cNvPr id="5" name="TextBox 4"/>
          <p:cNvSpPr txBox="1"/>
          <p:nvPr/>
        </p:nvSpPr>
        <p:spPr>
          <a:xfrm>
            <a:off x="2286000" y="6553200"/>
            <a:ext cx="5867400" cy="338554"/>
          </a:xfrm>
          <a:prstGeom prst="rect">
            <a:avLst/>
          </a:prstGeom>
          <a:noFill/>
        </p:spPr>
        <p:txBody>
          <a:bodyPr wrap="square" rtlCol="0">
            <a:spAutoFit/>
          </a:bodyPr>
          <a:lstStyle/>
          <a:p>
            <a:r>
              <a:rPr lang="en-US" sz="1600" dirty="0"/>
              <a:t>FSA CBT TAM 24; NGSSS CBT TAM 32; Test Chairperson Website </a:t>
            </a:r>
          </a:p>
        </p:txBody>
      </p:sp>
    </p:spTree>
    <p:extLst>
      <p:ext uri="{BB962C8B-B14F-4D97-AF65-F5344CB8AC3E}">
        <p14:creationId xmlns:p14="http://schemas.microsoft.com/office/powerpoint/2010/main" val="2445046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Test Irregularities </a:t>
            </a:r>
            <a:br>
              <a:rPr lang="en-US" sz="4000" dirty="0"/>
            </a:br>
            <a:r>
              <a:rPr lang="en-US" sz="4000" dirty="0"/>
              <a:t>and Security Breaches</a:t>
            </a:r>
          </a:p>
        </p:txBody>
      </p:sp>
      <p:sp>
        <p:nvSpPr>
          <p:cNvPr id="3" name="Content Placeholder 2"/>
          <p:cNvSpPr>
            <a:spLocks noGrp="1"/>
          </p:cNvSpPr>
          <p:nvPr>
            <p:ph idx="1"/>
          </p:nvPr>
        </p:nvSpPr>
        <p:spPr>
          <a:xfrm>
            <a:off x="228600" y="1600199"/>
            <a:ext cx="8737092" cy="5089525"/>
          </a:xfrm>
        </p:spPr>
        <p:txBody>
          <a:bodyPr>
            <a:noAutofit/>
          </a:bodyPr>
          <a:lstStyle/>
          <a:p>
            <a:pPr marL="0" indent="0">
              <a:lnSpc>
                <a:spcPct val="80000"/>
              </a:lnSpc>
              <a:spcBef>
                <a:spcPts val="600"/>
              </a:spcBef>
              <a:spcAft>
                <a:spcPts val="600"/>
              </a:spcAft>
              <a:buNone/>
            </a:pPr>
            <a:r>
              <a:rPr lang="en-US" sz="2000" b="1" dirty="0"/>
              <a:t>Hazardous Materials</a:t>
            </a:r>
          </a:p>
          <a:p>
            <a:pPr>
              <a:spcBef>
                <a:spcPts val="300"/>
              </a:spcBef>
              <a:spcAft>
                <a:spcPts val="300"/>
              </a:spcAft>
            </a:pPr>
            <a:r>
              <a:rPr lang="en-US" sz="2000" dirty="0"/>
              <a:t>If a used secure test is soiled (e.g., with blood or vomit), the school assessment coordinator should email the security number to Mara at </a:t>
            </a:r>
            <a:r>
              <a:rPr lang="en-US" sz="2000" dirty="0">
                <a:hlinkClick r:id="rId3"/>
              </a:rPr>
              <a:t>mugando@dadeschools.net</a:t>
            </a:r>
            <a:r>
              <a:rPr lang="en-US" sz="2000" dirty="0"/>
              <a:t>. School personnel may transcribe responses into a replacement document. </a:t>
            </a:r>
          </a:p>
          <a:p>
            <a:pPr>
              <a:spcBef>
                <a:spcPts val="300"/>
              </a:spcBef>
              <a:spcAft>
                <a:spcPts val="300"/>
              </a:spcAft>
            </a:pPr>
            <a:r>
              <a:rPr lang="en-US" sz="2000" dirty="0"/>
              <a:t>The damaged secure test should then be destroyed or disposed of in a secure manner (e.g., shredding, burning). Soiled tests should NOT be returned with test materials.</a:t>
            </a:r>
          </a:p>
          <a:p>
            <a:pPr marL="0" indent="0">
              <a:buNone/>
            </a:pPr>
            <a:r>
              <a:rPr lang="en-US" sz="2000" b="1" dirty="0"/>
              <a:t>Missing Materials</a:t>
            </a:r>
          </a:p>
          <a:p>
            <a:pPr>
              <a:spcBef>
                <a:spcPts val="300"/>
              </a:spcBef>
              <a:spcAft>
                <a:spcPts val="300"/>
              </a:spcAft>
            </a:pPr>
            <a:r>
              <a:rPr lang="en-US" sz="2000" dirty="0"/>
              <a:t>School assessment coordinators must verify that all secure materials are received and should report any mispackaged or missing materials to SAET immediately at 305-995-7520. </a:t>
            </a:r>
          </a:p>
          <a:p>
            <a:pPr>
              <a:spcBef>
                <a:spcPts val="300"/>
              </a:spcBef>
              <a:spcAft>
                <a:spcPts val="300"/>
              </a:spcAft>
            </a:pPr>
            <a:r>
              <a:rPr lang="en-US" sz="2000" dirty="0"/>
              <a:t>Individuals responsible for handling secure materials are accountable for the materials assigned to them. Test administrators should report any missing materials to the school assessment coordinator immediately.</a:t>
            </a:r>
          </a:p>
          <a:p>
            <a:pPr>
              <a:spcBef>
                <a:spcPts val="300"/>
              </a:spcBef>
              <a:spcAft>
                <a:spcPts val="300"/>
              </a:spcAft>
            </a:pPr>
            <a:r>
              <a:rPr lang="en-US" sz="2000" dirty="0"/>
              <a:t>Schools must investigate any report of missing materials. If, after a thorough investigation, a secure document is not found, the school assessment coordinator must contact the SAET at 305-995-7520. </a:t>
            </a:r>
          </a:p>
          <a:p>
            <a:pPr>
              <a:spcBef>
                <a:spcPts val="300"/>
              </a:spcBef>
              <a:spcAft>
                <a:spcPts val="300"/>
              </a:spcAft>
            </a:pPr>
            <a:endParaRPr lang="en-US" sz="2000" dirty="0"/>
          </a:p>
          <a:p>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72</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PBT TAM 13-14; NGSSS CBT TAM 20-22 </a:t>
            </a:r>
          </a:p>
        </p:txBody>
      </p:sp>
    </p:spTree>
    <p:extLst>
      <p:ext uri="{BB962C8B-B14F-4D97-AF65-F5344CB8AC3E}">
        <p14:creationId xmlns:p14="http://schemas.microsoft.com/office/powerpoint/2010/main" val="2961717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Autofit/>
          </a:bodyPr>
          <a:lstStyle/>
          <a:p>
            <a:r>
              <a:rPr lang="en-US" sz="4000" dirty="0"/>
              <a:t>Test Irregularities </a:t>
            </a:r>
            <a:br>
              <a:rPr lang="en-US" sz="4000" dirty="0"/>
            </a:br>
            <a:r>
              <a:rPr lang="en-US" sz="4000" dirty="0"/>
              <a:t>and Security Breaches</a:t>
            </a:r>
          </a:p>
        </p:txBody>
      </p:sp>
      <p:sp>
        <p:nvSpPr>
          <p:cNvPr id="3" name="Content Placeholder 2"/>
          <p:cNvSpPr>
            <a:spLocks noGrp="1"/>
          </p:cNvSpPr>
          <p:nvPr>
            <p:ph idx="1"/>
          </p:nvPr>
        </p:nvSpPr>
        <p:spPr>
          <a:xfrm>
            <a:off x="228600" y="1600200"/>
            <a:ext cx="8737092" cy="5029200"/>
          </a:xfrm>
        </p:spPr>
        <p:txBody>
          <a:bodyPr>
            <a:noAutofit/>
          </a:bodyPr>
          <a:lstStyle/>
          <a:p>
            <a:pPr marL="0" indent="0">
              <a:lnSpc>
                <a:spcPct val="80000"/>
              </a:lnSpc>
              <a:spcBef>
                <a:spcPts val="600"/>
              </a:spcBef>
              <a:spcAft>
                <a:spcPts val="600"/>
              </a:spcAft>
              <a:buNone/>
            </a:pPr>
            <a:r>
              <a:rPr lang="en-US" sz="2000" b="1" dirty="0"/>
              <a:t>Test Irregularities  </a:t>
            </a:r>
          </a:p>
          <a:p>
            <a:r>
              <a:rPr lang="en-US" sz="2000" dirty="0"/>
              <a:t>Test administrators should report any test irregularities (e.g., disruptive students) to the school assessment coordinator immediately. School assessment coordinators must notify SAET at 305-995-7520 of any test irregularities that are reported. </a:t>
            </a:r>
          </a:p>
          <a:p>
            <a:pPr marL="0" indent="0">
              <a:buNone/>
            </a:pPr>
            <a:r>
              <a:rPr lang="en-US" sz="2000" b="1" dirty="0"/>
              <a:t>Security Breaches</a:t>
            </a:r>
          </a:p>
          <a:p>
            <a:r>
              <a:rPr lang="en-US" sz="2000" dirty="0"/>
              <a:t>Test administrators should report possible breaches of test security (e.g., secure test content that has been photographed, copied, or otherwise recorded) to the school assessment coordinator immediately. </a:t>
            </a:r>
          </a:p>
          <a:p>
            <a:r>
              <a:rPr lang="en-US" sz="2000" dirty="0"/>
              <a:t>If a security breach is identified, the school assessment coordinator must contact SAET at 305-995-7520 to discuss a plan of action. This action may include the involvement of school police. For all security breaches, a written report must be submitted to the Office of SAET as indicated in the next slide.</a:t>
            </a:r>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73</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15 ; NGSSS CBT TAM 19</a:t>
            </a:r>
          </a:p>
        </p:txBody>
      </p:sp>
    </p:spTree>
    <p:extLst>
      <p:ext uri="{BB962C8B-B14F-4D97-AF65-F5344CB8AC3E}">
        <p14:creationId xmlns:p14="http://schemas.microsoft.com/office/powerpoint/2010/main" val="1113661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Test Irregularities </a:t>
            </a:r>
            <a:br>
              <a:rPr lang="en-US" sz="4000" dirty="0"/>
            </a:br>
            <a:r>
              <a:rPr lang="en-US" sz="4000" dirty="0"/>
              <a:t>and Security Breaches</a:t>
            </a:r>
          </a:p>
        </p:txBody>
      </p:sp>
      <p:sp>
        <p:nvSpPr>
          <p:cNvPr id="3" name="Content Placeholder 2"/>
          <p:cNvSpPr>
            <a:spLocks noGrp="1"/>
          </p:cNvSpPr>
          <p:nvPr>
            <p:ph idx="1"/>
          </p:nvPr>
        </p:nvSpPr>
        <p:spPr>
          <a:xfrm>
            <a:off x="228600" y="1752601"/>
            <a:ext cx="8737092" cy="4343399"/>
          </a:xfrm>
        </p:spPr>
        <p:txBody>
          <a:bodyPr>
            <a:noAutofit/>
          </a:bodyPr>
          <a:lstStyle/>
          <a:p>
            <a:pPr marL="0" indent="0">
              <a:lnSpc>
                <a:spcPct val="80000"/>
              </a:lnSpc>
              <a:spcBef>
                <a:spcPts val="600"/>
              </a:spcBef>
              <a:spcAft>
                <a:spcPts val="600"/>
              </a:spcAft>
              <a:buNone/>
            </a:pPr>
            <a:r>
              <a:rPr lang="en-US" sz="2600" b="1" dirty="0"/>
              <a:t>Missing Materials and Security Breach </a:t>
            </a:r>
          </a:p>
          <a:p>
            <a:r>
              <a:rPr lang="en-US" sz="2000" dirty="0"/>
              <a:t>A written report must be submitted to the Office of SAET within 7 calendar days after secure materials have been identified as missing or a security breach as been reported. The report must include the following, as applicable:</a:t>
            </a:r>
          </a:p>
          <a:p>
            <a:pPr lvl="1">
              <a:spcBef>
                <a:spcPts val="300"/>
              </a:spcBef>
              <a:spcAft>
                <a:spcPts val="300"/>
              </a:spcAft>
            </a:pPr>
            <a:r>
              <a:rPr lang="en-US" sz="2000" dirty="0"/>
              <a:t>The nature of the situation</a:t>
            </a:r>
          </a:p>
          <a:p>
            <a:pPr lvl="1">
              <a:spcBef>
                <a:spcPts val="300"/>
              </a:spcBef>
              <a:spcAft>
                <a:spcPts val="300"/>
              </a:spcAft>
            </a:pPr>
            <a:r>
              <a:rPr lang="en-US" sz="2000" dirty="0"/>
              <a:t>The time and place of the occurrence</a:t>
            </a:r>
          </a:p>
          <a:p>
            <a:pPr lvl="1">
              <a:spcBef>
                <a:spcPts val="300"/>
              </a:spcBef>
              <a:spcAft>
                <a:spcPts val="300"/>
              </a:spcAft>
            </a:pPr>
            <a:r>
              <a:rPr lang="en-US" sz="2000" dirty="0"/>
              <a:t>The names of the people involved</a:t>
            </a:r>
          </a:p>
          <a:p>
            <a:pPr lvl="1">
              <a:spcBef>
                <a:spcPts val="300"/>
              </a:spcBef>
              <a:spcAft>
                <a:spcPts val="300"/>
              </a:spcAft>
            </a:pPr>
            <a:r>
              <a:rPr lang="en-US" sz="2000" dirty="0"/>
              <a:t>Copies of completed forms (</a:t>
            </a:r>
            <a:r>
              <a:rPr lang="en-US" sz="2000" i="1" dirty="0"/>
              <a:t>Test Administration and Security Agreements</a:t>
            </a:r>
            <a:r>
              <a:rPr lang="en-US" sz="2000" dirty="0"/>
              <a:t>,</a:t>
            </a:r>
            <a:r>
              <a:rPr lang="en-US" sz="2000" i="1" dirty="0"/>
              <a:t> Test Administrator Prohibited Activities Agreements</a:t>
            </a:r>
            <a:r>
              <a:rPr lang="en-US" sz="2000" dirty="0"/>
              <a:t>,</a:t>
            </a:r>
            <a:r>
              <a:rPr lang="en-US" sz="2000" i="1" dirty="0"/>
              <a:t> Test Materials Chain of Custody Form</a:t>
            </a:r>
            <a:r>
              <a:rPr lang="en-US" sz="2000" dirty="0"/>
              <a:t>, etc.)</a:t>
            </a:r>
          </a:p>
          <a:p>
            <a:pPr lvl="1">
              <a:spcBef>
                <a:spcPts val="300"/>
              </a:spcBef>
              <a:spcAft>
                <a:spcPts val="300"/>
              </a:spcAft>
            </a:pPr>
            <a:r>
              <a:rPr lang="en-US" sz="2000" dirty="0"/>
              <a:t>A description of the communication between SAET and school personnel </a:t>
            </a:r>
          </a:p>
          <a:p>
            <a:pPr lvl="1">
              <a:spcBef>
                <a:spcPts val="300"/>
              </a:spcBef>
              <a:spcAft>
                <a:spcPts val="300"/>
              </a:spcAft>
            </a:pPr>
            <a:r>
              <a:rPr lang="en-US" sz="2000" dirty="0"/>
              <a:t>How the incident was resolved </a:t>
            </a:r>
          </a:p>
          <a:p>
            <a:pPr lvl="1">
              <a:spcBef>
                <a:spcPts val="300"/>
              </a:spcBef>
              <a:spcAft>
                <a:spcPts val="300"/>
              </a:spcAft>
            </a:pPr>
            <a:r>
              <a:rPr lang="en-US" sz="2000" dirty="0"/>
              <a:t>What steps are being implemented to avoid future losses</a:t>
            </a:r>
          </a:p>
          <a:p>
            <a:pPr lvl="1">
              <a:spcBef>
                <a:spcPts val="300"/>
              </a:spcBef>
              <a:spcAft>
                <a:spcPts val="300"/>
              </a:spcAft>
            </a:pP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74</a:t>
            </a:fld>
            <a:endParaRPr lang="en-US" dirty="0"/>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15 ; NGSSS CBT TAM 19</a:t>
            </a:r>
          </a:p>
        </p:txBody>
      </p:sp>
    </p:spTree>
    <p:extLst>
      <p:ext uri="{BB962C8B-B14F-4D97-AF65-F5344CB8AC3E}">
        <p14:creationId xmlns:p14="http://schemas.microsoft.com/office/powerpoint/2010/main" val="15076939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13292" cy="1311545"/>
          </a:xfrm>
        </p:spPr>
        <p:txBody>
          <a:bodyPr>
            <a:noAutofit/>
          </a:bodyPr>
          <a:lstStyle/>
          <a:p>
            <a:r>
              <a:rPr lang="en-US" sz="4000" dirty="0"/>
              <a:t>Test Invalidation</a:t>
            </a:r>
            <a:br>
              <a:rPr lang="en-US" sz="4000" dirty="0"/>
            </a:br>
            <a:r>
              <a:rPr lang="en-US" sz="4000" dirty="0"/>
              <a:t>Policies and Procedures</a:t>
            </a:r>
          </a:p>
        </p:txBody>
      </p:sp>
      <p:sp>
        <p:nvSpPr>
          <p:cNvPr id="3" name="Content Placeholder 2"/>
          <p:cNvSpPr>
            <a:spLocks noGrp="1"/>
          </p:cNvSpPr>
          <p:nvPr>
            <p:ph idx="1"/>
          </p:nvPr>
        </p:nvSpPr>
        <p:spPr>
          <a:xfrm>
            <a:off x="152400" y="1676400"/>
            <a:ext cx="8737092" cy="4572000"/>
          </a:xfrm>
        </p:spPr>
        <p:txBody>
          <a:bodyPr>
            <a:noAutofit/>
          </a:bodyPr>
          <a:lstStyle/>
          <a:p>
            <a:pPr marL="0" indent="0">
              <a:lnSpc>
                <a:spcPct val="80000"/>
              </a:lnSpc>
              <a:buNone/>
            </a:pPr>
            <a:r>
              <a:rPr lang="en-US" sz="2600" b="1" dirty="0"/>
              <a:t>Test Invalidation </a:t>
            </a:r>
          </a:p>
          <a:p>
            <a:pPr marL="0" indent="0">
              <a:lnSpc>
                <a:spcPct val="80000"/>
              </a:lnSpc>
              <a:buNone/>
            </a:pPr>
            <a:r>
              <a:rPr lang="en-US" sz="2400" dirty="0"/>
              <a:t>For assistance identifying circumstances when invalidation </a:t>
            </a:r>
            <a:r>
              <a:rPr lang="en-US" sz="2400" i="1" dirty="0"/>
              <a:t>may</a:t>
            </a:r>
            <a:r>
              <a:rPr lang="en-US" sz="2400" dirty="0"/>
              <a:t> be an appropriate course of action, review the following guidelines.</a:t>
            </a:r>
          </a:p>
          <a:p>
            <a:pPr marL="344488" indent="-339725">
              <a:spcBef>
                <a:spcPts val="300"/>
              </a:spcBef>
              <a:spcAft>
                <a:spcPts val="300"/>
              </a:spcAft>
              <a:buFont typeface="+mj-lt"/>
              <a:buAutoNum type="arabicPeriod"/>
            </a:pPr>
            <a:r>
              <a:rPr lang="en-US" sz="2400" dirty="0"/>
              <a:t>A student has an electronic device during testing. </a:t>
            </a:r>
          </a:p>
          <a:p>
            <a:pPr marL="344488" indent="-339725">
              <a:spcBef>
                <a:spcPts val="300"/>
              </a:spcBef>
              <a:spcAft>
                <a:spcPts val="300"/>
              </a:spcAft>
              <a:buFont typeface="+mj-lt"/>
              <a:buAutoNum type="arabicPeriod"/>
            </a:pPr>
            <a:r>
              <a:rPr lang="en-US" sz="2400" dirty="0"/>
              <a:t>A student is cheating during testing. </a:t>
            </a:r>
          </a:p>
          <a:p>
            <a:pPr marL="344488" indent="-339725">
              <a:spcBef>
                <a:spcPts val="300"/>
              </a:spcBef>
              <a:spcAft>
                <a:spcPts val="300"/>
              </a:spcAft>
              <a:buFont typeface="+mj-lt"/>
              <a:buAutoNum type="arabicPeriod"/>
            </a:pPr>
            <a:r>
              <a:rPr lang="en-US" sz="2400" dirty="0"/>
              <a:t>A student becomes ill and is unable to finish, </a:t>
            </a:r>
            <a:r>
              <a:rPr lang="en-US" sz="2400" u="sng" dirty="0"/>
              <a:t>or</a:t>
            </a:r>
            <a:r>
              <a:rPr lang="en-US" sz="2400" dirty="0"/>
              <a:t> a student is not allowed the correct amount of time. </a:t>
            </a:r>
          </a:p>
          <a:p>
            <a:pPr marL="344488" indent="-339725">
              <a:spcBef>
                <a:spcPts val="300"/>
              </a:spcBef>
              <a:spcAft>
                <a:spcPts val="300"/>
              </a:spcAft>
              <a:buFont typeface="+mj-lt"/>
              <a:buAutoNum type="arabicPeriod"/>
            </a:pPr>
            <a:r>
              <a:rPr lang="en-US" sz="2400" dirty="0"/>
              <a:t>A student is given an accommodation not allowed on statewide assessments. </a:t>
            </a:r>
          </a:p>
          <a:p>
            <a:pPr marL="448056" indent="-457200">
              <a:spcBef>
                <a:spcPts val="300"/>
              </a:spcBef>
              <a:spcAft>
                <a:spcPts val="300"/>
              </a:spcAft>
              <a:buFont typeface="+mj-lt"/>
              <a:buAutoNum type="arabicPeriod" startAt="5"/>
            </a:pPr>
            <a:r>
              <a:rPr lang="en-US" sz="2400" dirty="0"/>
              <a:t>A student is given an accommodation not indicated on the student’s IEP, Section 504 plan, or ELL plan. </a:t>
            </a:r>
          </a:p>
          <a:p>
            <a:pPr marL="448056" indent="-457200">
              <a:spcBef>
                <a:spcPts val="300"/>
              </a:spcBef>
              <a:spcAft>
                <a:spcPts val="300"/>
              </a:spcAft>
              <a:buFont typeface="+mj-lt"/>
              <a:buAutoNum type="arabicPeriod" startAt="6"/>
            </a:pPr>
            <a:r>
              <a:rPr lang="en-US" sz="2400" dirty="0"/>
              <a:t>A student was </a:t>
            </a:r>
            <a:r>
              <a:rPr lang="en-US" sz="2400" u="sng" dirty="0"/>
              <a:t>not</a:t>
            </a:r>
            <a:r>
              <a:rPr lang="en-US" sz="2400" dirty="0"/>
              <a:t> provided an allowable accommodation indicated on the  student’s IEP, Section 504 plan, or ELL plan.</a:t>
            </a:r>
          </a:p>
          <a:p>
            <a:pPr marL="344488" indent="-339725">
              <a:spcBef>
                <a:spcPts val="300"/>
              </a:spcBef>
              <a:spcAft>
                <a:spcPts val="300"/>
              </a:spcAft>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75</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17-18 ; NGSSS CBT TAM 24-25 </a:t>
            </a:r>
          </a:p>
        </p:txBody>
      </p:sp>
    </p:spTree>
    <p:extLst>
      <p:ext uri="{BB962C8B-B14F-4D97-AF65-F5344CB8AC3E}">
        <p14:creationId xmlns:p14="http://schemas.microsoft.com/office/powerpoint/2010/main" val="872231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13292" cy="1311545"/>
          </a:xfrm>
        </p:spPr>
        <p:txBody>
          <a:bodyPr>
            <a:noAutofit/>
          </a:bodyPr>
          <a:lstStyle/>
          <a:p>
            <a:r>
              <a:rPr lang="en-US" sz="4000" dirty="0"/>
              <a:t>Test Invalidation</a:t>
            </a:r>
            <a:br>
              <a:rPr lang="en-US" sz="4000" dirty="0"/>
            </a:br>
            <a:r>
              <a:rPr lang="en-US" sz="4000" dirty="0"/>
              <a:t>Policies and Procedures</a:t>
            </a:r>
          </a:p>
        </p:txBody>
      </p:sp>
      <p:sp>
        <p:nvSpPr>
          <p:cNvPr id="3" name="Content Placeholder 2"/>
          <p:cNvSpPr>
            <a:spLocks noGrp="1"/>
          </p:cNvSpPr>
          <p:nvPr>
            <p:ph idx="1"/>
          </p:nvPr>
        </p:nvSpPr>
        <p:spPr/>
        <p:txBody>
          <a:bodyPr>
            <a:noAutofit/>
          </a:bodyPr>
          <a:lstStyle/>
          <a:p>
            <a:pPr marL="338328" indent="-347472">
              <a:lnSpc>
                <a:spcPct val="80000"/>
              </a:lnSpc>
              <a:buNone/>
            </a:pPr>
            <a:r>
              <a:rPr lang="en-US" sz="2600" b="1" dirty="0"/>
              <a:t>Test Invalidation  </a:t>
            </a:r>
          </a:p>
          <a:p>
            <a:pPr marL="457200" indent="-457200">
              <a:lnSpc>
                <a:spcPct val="80000"/>
              </a:lnSpc>
              <a:buFont typeface="+mj-lt"/>
              <a:buAutoNum type="arabicPeriod" startAt="7"/>
            </a:pPr>
            <a:r>
              <a:rPr lang="en-US" sz="2400" dirty="0"/>
              <a:t>A student works in the incorrect session. </a:t>
            </a:r>
          </a:p>
          <a:p>
            <a:pPr marL="448056" indent="-457200">
              <a:lnSpc>
                <a:spcPct val="80000"/>
              </a:lnSpc>
              <a:buFont typeface="+mj-lt"/>
              <a:buAutoNum type="arabicPeriod" startAt="7"/>
            </a:pPr>
            <a:r>
              <a:rPr lang="en-US" sz="2400" dirty="0"/>
              <a:t>An error occurs in test administration procedures that could  compromise the validity of test results.  </a:t>
            </a:r>
          </a:p>
          <a:p>
            <a:pPr marL="448056" indent="-457200">
              <a:lnSpc>
                <a:spcPct val="80000"/>
              </a:lnSpc>
              <a:buFont typeface="+mj-lt"/>
              <a:buAutoNum type="arabicPeriod" startAt="7"/>
            </a:pPr>
            <a:r>
              <a:rPr lang="en-US" sz="2400" dirty="0"/>
              <a:t>A student is given unauthorized help during testing. </a:t>
            </a:r>
          </a:p>
          <a:p>
            <a:pPr marL="448056" indent="-457200">
              <a:spcBef>
                <a:spcPts val="1000"/>
              </a:spcBef>
              <a:spcAft>
                <a:spcPts val="1000"/>
              </a:spcAft>
              <a:buFont typeface="+mj-lt"/>
              <a:buAutoNum type="arabicPeriod" startAt="7"/>
            </a:pPr>
            <a:r>
              <a:rPr lang="en-US" sz="2400" dirty="0"/>
              <a:t>A student is disruptive during testing</a:t>
            </a:r>
            <a:r>
              <a:rPr lang="en-US" sz="2400" b="1" dirty="0"/>
              <a:t>. </a:t>
            </a:r>
          </a:p>
          <a:p>
            <a:pPr marL="0" indent="0">
              <a:spcBef>
                <a:spcPts val="1000"/>
              </a:spcBef>
              <a:spcAft>
                <a:spcPts val="1000"/>
              </a:spcAft>
              <a:buNone/>
            </a:pPr>
            <a:r>
              <a:rPr lang="en-US" sz="2600" b="1" dirty="0"/>
              <a:t>FSA Invalidations and Requests Summary</a:t>
            </a:r>
          </a:p>
        </p:txBody>
      </p:sp>
      <p:sp>
        <p:nvSpPr>
          <p:cNvPr id="4" name="Slide Number Placeholder 3"/>
          <p:cNvSpPr>
            <a:spLocks noGrp="1"/>
          </p:cNvSpPr>
          <p:nvPr>
            <p:ph type="sldNum" sz="quarter" idx="12"/>
          </p:nvPr>
        </p:nvSpPr>
        <p:spPr/>
        <p:txBody>
          <a:bodyPr/>
          <a:lstStyle/>
          <a:p>
            <a:fld id="{60F88D64-766A-45C3-93FE-3E1D3068B07A}" type="slidenum">
              <a:rPr lang="en-US" smtClean="0"/>
              <a:t>76</a:t>
            </a:fld>
            <a:endParaRPr lang="en-US" dirty="0"/>
          </a:p>
        </p:txBody>
      </p:sp>
      <p:pic>
        <p:nvPicPr>
          <p:cNvPr id="5" name="Picture 4"/>
          <p:cNvPicPr>
            <a:picLocks noChangeAspect="1"/>
          </p:cNvPicPr>
          <p:nvPr/>
        </p:nvPicPr>
        <p:blipFill>
          <a:blip r:embed="rId3"/>
          <a:stretch>
            <a:fillRect/>
          </a:stretch>
        </p:blipFill>
        <p:spPr>
          <a:xfrm>
            <a:off x="6019800" y="4788685"/>
            <a:ext cx="3124200" cy="2034161"/>
          </a:xfrm>
          <a:prstGeom prst="rect">
            <a:avLst/>
          </a:prstGeom>
          <a:ln>
            <a:solidFill>
              <a:schemeClr val="tx1"/>
            </a:solidFill>
          </a:ln>
        </p:spPr>
      </p:pic>
      <p:sp>
        <p:nvSpPr>
          <p:cNvPr id="6" name="TextBox 5"/>
          <p:cNvSpPr txBox="1"/>
          <p:nvPr/>
        </p:nvSpPr>
        <p:spPr>
          <a:xfrm>
            <a:off x="152400" y="4800600"/>
            <a:ext cx="5257800" cy="2185214"/>
          </a:xfrm>
          <a:prstGeom prst="rect">
            <a:avLst/>
          </a:prstGeom>
          <a:noFill/>
        </p:spPr>
        <p:txBody>
          <a:bodyPr wrap="square" rtlCol="0">
            <a:spAutoFit/>
          </a:bodyPr>
          <a:lstStyle/>
          <a:p>
            <a:pPr marL="285750" indent="-285750">
              <a:buFont typeface="Arial" panose="020B0604020202020204" pitchFamily="34" charset="0"/>
              <a:buChar char="•"/>
            </a:pPr>
            <a:r>
              <a:rPr lang="en-US" sz="2000" dirty="0"/>
              <a:t>Use the document during the administration if you have questions how to submit an invalidation and re-open request.</a:t>
            </a:r>
          </a:p>
          <a:p>
            <a:pPr marL="285750" indent="-285750">
              <a:buFont typeface="Arial" panose="020B0604020202020204" pitchFamily="34" charset="0"/>
              <a:buChar char="•"/>
            </a:pPr>
            <a:r>
              <a:rPr lang="en-US" sz="2000" dirty="0"/>
              <a:t>Posted to the FSA Portal &gt; Test Administration page.</a:t>
            </a:r>
          </a:p>
          <a:p>
            <a:endParaRPr lang="en-US" dirty="0"/>
          </a:p>
          <a:p>
            <a:endParaRPr lang="en-US" dirty="0"/>
          </a:p>
        </p:txBody>
      </p:sp>
      <p:pic>
        <p:nvPicPr>
          <p:cNvPr id="7" name="Picture 6" descr="File:New icon shiny badge.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3707" y="5068747"/>
            <a:ext cx="685800" cy="685800"/>
          </a:xfrm>
          <a:prstGeom prst="rect">
            <a:avLst/>
          </a:prstGeom>
        </p:spPr>
      </p:pic>
      <p:sp>
        <p:nvSpPr>
          <p:cNvPr id="8" name="TextBox 7"/>
          <p:cNvSpPr txBox="1"/>
          <p:nvPr/>
        </p:nvSpPr>
        <p:spPr>
          <a:xfrm>
            <a:off x="762000" y="6519446"/>
            <a:ext cx="5410200" cy="338554"/>
          </a:xfrm>
          <a:prstGeom prst="rect">
            <a:avLst/>
          </a:prstGeom>
          <a:noFill/>
        </p:spPr>
        <p:txBody>
          <a:bodyPr wrap="square" rtlCol="0">
            <a:spAutoFit/>
          </a:bodyPr>
          <a:lstStyle/>
          <a:p>
            <a:r>
              <a:rPr lang="en-US" sz="1600" dirty="0"/>
              <a:t>FSA CBT TAM 17-18; NGSSS CBT TAM 24-25; TIDE User Guide </a:t>
            </a:r>
          </a:p>
        </p:txBody>
      </p:sp>
    </p:spTree>
    <p:extLst>
      <p:ext uri="{BB962C8B-B14F-4D97-AF65-F5344CB8AC3E}">
        <p14:creationId xmlns:p14="http://schemas.microsoft.com/office/powerpoint/2010/main" val="20466555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a:xfrm>
            <a:off x="228600" y="1752601"/>
            <a:ext cx="8737092" cy="4937124"/>
          </a:xfrm>
        </p:spPr>
        <p:txBody>
          <a:bodyPr/>
          <a:lstStyle/>
          <a:p>
            <a:pPr marL="0" indent="0">
              <a:buNone/>
            </a:pPr>
            <a:r>
              <a:rPr lang="en-US" sz="2800" b="1" dirty="0"/>
              <a:t>FSA Receive Materials  </a:t>
            </a:r>
          </a:p>
          <a:p>
            <a:r>
              <a:rPr lang="en-US" sz="2600" dirty="0"/>
              <a:t>You will receive the following materials for this administration, as applicable:</a:t>
            </a:r>
          </a:p>
          <a:p>
            <a:pPr lvl="1"/>
            <a:r>
              <a:rPr lang="en-US" sz="2600" dirty="0"/>
              <a:t>Test administration manuals</a:t>
            </a:r>
          </a:p>
          <a:p>
            <a:pPr lvl="1"/>
            <a:r>
              <a:rPr lang="en-US" sz="2600" dirty="0"/>
              <a:t>Planning sheets</a:t>
            </a:r>
          </a:p>
          <a:p>
            <a:pPr lvl="1"/>
            <a:r>
              <a:rPr lang="en-US" sz="2600" dirty="0"/>
              <a:t>CBT Work folders</a:t>
            </a:r>
          </a:p>
          <a:p>
            <a:pPr lvl="1"/>
            <a:r>
              <a:rPr lang="en-US" sz="2600" dirty="0"/>
              <a:t>CBT Worksheets</a:t>
            </a:r>
          </a:p>
          <a:p>
            <a:pPr lvl="1"/>
            <a:r>
              <a:rPr lang="en-US" sz="2600" dirty="0"/>
              <a:t>Writing/Reading Passage Booklets, if applicable (CBT accommodations)</a:t>
            </a:r>
          </a:p>
          <a:p>
            <a:pPr lvl="1"/>
            <a:r>
              <a:rPr lang="en-US" sz="2600" dirty="0"/>
              <a:t>PBT accommodations, if applicable (regular print, large print, OIPP, and braille) </a:t>
            </a:r>
          </a:p>
        </p:txBody>
      </p:sp>
      <p:sp>
        <p:nvSpPr>
          <p:cNvPr id="4" name="Slide Number Placeholder 3"/>
          <p:cNvSpPr>
            <a:spLocks noGrp="1"/>
          </p:cNvSpPr>
          <p:nvPr>
            <p:ph type="sldNum" sz="quarter" idx="12"/>
          </p:nvPr>
        </p:nvSpPr>
        <p:spPr/>
        <p:txBody>
          <a:bodyPr/>
          <a:lstStyle/>
          <a:p>
            <a:fld id="{60F88D64-766A-45C3-93FE-3E1D3068B07A}" type="slidenum">
              <a:rPr lang="en-US" smtClean="0"/>
              <a:t>77</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22-23</a:t>
            </a:r>
          </a:p>
        </p:txBody>
      </p:sp>
    </p:spTree>
    <p:extLst>
      <p:ext uri="{BB962C8B-B14F-4D97-AF65-F5344CB8AC3E}">
        <p14:creationId xmlns:p14="http://schemas.microsoft.com/office/powerpoint/2010/main" val="3403608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a:xfrm>
            <a:off x="228600" y="1752601"/>
            <a:ext cx="8737092" cy="4937124"/>
          </a:xfrm>
        </p:spPr>
        <p:txBody>
          <a:bodyPr/>
          <a:lstStyle/>
          <a:p>
            <a:pPr marL="0" indent="0">
              <a:buNone/>
            </a:pPr>
            <a:r>
              <a:rPr lang="en-US" sz="2800" b="1" dirty="0"/>
              <a:t>NGSSS Receive Materials  </a:t>
            </a:r>
          </a:p>
          <a:p>
            <a:r>
              <a:rPr lang="en-US" sz="2600" dirty="0"/>
              <a:t>You will receive the following materials for this administration, as applicable:</a:t>
            </a:r>
          </a:p>
          <a:p>
            <a:pPr lvl="1"/>
            <a:r>
              <a:rPr lang="en-US" sz="2600" dirty="0"/>
              <a:t>Test administration manuals</a:t>
            </a:r>
          </a:p>
          <a:p>
            <a:pPr lvl="1"/>
            <a:r>
              <a:rPr lang="en-US" sz="2600" dirty="0"/>
              <a:t>CBT test scripts manuals  </a:t>
            </a:r>
          </a:p>
          <a:p>
            <a:pPr lvl="1"/>
            <a:r>
              <a:rPr lang="en-US" sz="2600" dirty="0"/>
              <a:t>CBT Work folders</a:t>
            </a:r>
          </a:p>
          <a:p>
            <a:pPr lvl="1"/>
            <a:r>
              <a:rPr lang="en-US" sz="2600" dirty="0"/>
              <a:t>Reading Passage Booklets, if applicable (CBT accommodations)</a:t>
            </a:r>
          </a:p>
          <a:p>
            <a:pPr lvl="1"/>
            <a:r>
              <a:rPr lang="en-US" sz="2600" dirty="0"/>
              <a:t>PBT accommodations, if applicable (regular print, large print, OIPP, and braille) </a:t>
            </a:r>
          </a:p>
        </p:txBody>
      </p:sp>
      <p:sp>
        <p:nvSpPr>
          <p:cNvPr id="4" name="Slide Number Placeholder 3"/>
          <p:cNvSpPr>
            <a:spLocks noGrp="1"/>
          </p:cNvSpPr>
          <p:nvPr>
            <p:ph type="sldNum" sz="quarter" idx="12"/>
          </p:nvPr>
        </p:nvSpPr>
        <p:spPr/>
        <p:txBody>
          <a:bodyPr/>
          <a:lstStyle/>
          <a:p>
            <a:fld id="{60F88D64-766A-45C3-93FE-3E1D3068B07A}" type="slidenum">
              <a:rPr lang="en-US" smtClean="0"/>
              <a:t>78</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NGSSS CBT TAM 30-32</a:t>
            </a:r>
          </a:p>
        </p:txBody>
      </p:sp>
    </p:spTree>
    <p:extLst>
      <p:ext uri="{BB962C8B-B14F-4D97-AF65-F5344CB8AC3E}">
        <p14:creationId xmlns:p14="http://schemas.microsoft.com/office/powerpoint/2010/main" val="6373247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rmAutofit fontScale="90000"/>
          </a:bodyPr>
          <a:lstStyle/>
          <a:p>
            <a:r>
              <a:rPr lang="en-US" dirty="0"/>
              <a:t>School Assessment Coordinator </a:t>
            </a:r>
            <a:br>
              <a:rPr lang="en-US" dirty="0"/>
            </a:br>
            <a:r>
              <a:rPr lang="en-US" dirty="0"/>
              <a:t>Before Testing</a:t>
            </a:r>
            <a:endParaRPr lang="en-US" dirty="0">
              <a:solidFill>
                <a:schemeClr val="bg1"/>
              </a:solidFill>
            </a:endParaRPr>
          </a:p>
        </p:txBody>
      </p:sp>
      <p:sp>
        <p:nvSpPr>
          <p:cNvPr id="3" name="Content Placeholder 2"/>
          <p:cNvSpPr>
            <a:spLocks noGrp="1"/>
          </p:cNvSpPr>
          <p:nvPr>
            <p:ph idx="1"/>
          </p:nvPr>
        </p:nvSpPr>
        <p:spPr>
          <a:xfrm>
            <a:off x="228600" y="1752601"/>
            <a:ext cx="8737092" cy="4648199"/>
          </a:xfrm>
        </p:spPr>
        <p:txBody>
          <a:bodyPr/>
          <a:lstStyle/>
          <a:p>
            <a:pPr marL="0" indent="0">
              <a:buNone/>
            </a:pPr>
            <a:r>
              <a:rPr lang="en-US" sz="2800" b="1" dirty="0"/>
              <a:t>Student Demographic Information</a:t>
            </a:r>
          </a:p>
          <a:p>
            <a:r>
              <a:rPr lang="en-US" sz="2400" dirty="0"/>
              <a:t>The following student demographic information must be verified in TIDE and PearsonAccess Next before testing:</a:t>
            </a:r>
          </a:p>
          <a:p>
            <a:pPr lvl="1"/>
            <a:r>
              <a:rPr lang="en-US" sz="2300" dirty="0"/>
              <a:t>Student name			– Grade level</a:t>
            </a:r>
          </a:p>
          <a:p>
            <a:pPr lvl="1"/>
            <a:r>
              <a:rPr lang="en-US" sz="2300" dirty="0"/>
              <a:t>District/school number		– Gender</a:t>
            </a:r>
          </a:p>
          <a:p>
            <a:pPr lvl="1"/>
            <a:r>
              <a:rPr lang="en-US" sz="2300" dirty="0"/>
              <a:t>Date of birth			– Ethnicity</a:t>
            </a:r>
          </a:p>
          <a:p>
            <a:pPr lvl="1"/>
            <a:r>
              <a:rPr lang="en-US" sz="2300" dirty="0"/>
              <a:t>Florida Student ID Number 	– Race</a:t>
            </a:r>
            <a:br>
              <a:rPr lang="en-US" sz="2300" dirty="0"/>
            </a:br>
            <a:endParaRPr lang="en-US" sz="2300" dirty="0"/>
          </a:p>
          <a:p>
            <a:pPr marL="342900" lvl="1" indent="-342900">
              <a:buFont typeface="Arial" panose="020B0604020202020204" pitchFamily="34" charset="0"/>
              <a:buChar char="•"/>
            </a:pPr>
            <a:r>
              <a:rPr lang="en-US" sz="2400" dirty="0"/>
              <a:t>In addition to verifying this information, the categories on the following slide must also be verified, if applicable. If demographic information needs to be updated, follow the instructions in the </a:t>
            </a:r>
            <a:r>
              <a:rPr lang="en-US" sz="2400" i="1" dirty="0"/>
              <a:t>TIDE User Guide and </a:t>
            </a:r>
            <a:r>
              <a:rPr lang="en-US" sz="2400" i="1" dirty="0">
                <a:solidFill>
                  <a:srgbClr val="000000"/>
                </a:solidFill>
              </a:rPr>
              <a:t>Florida</a:t>
            </a:r>
            <a:r>
              <a:rPr lang="en-US" sz="2400" dirty="0">
                <a:solidFill>
                  <a:srgbClr val="000000"/>
                </a:solidFill>
              </a:rPr>
              <a:t> </a:t>
            </a:r>
            <a:r>
              <a:rPr lang="en-US" sz="2400" i="1" dirty="0">
                <a:solidFill>
                  <a:srgbClr val="000000"/>
                </a:solidFill>
              </a:rPr>
              <a:t>PearsonAccess Next User Guide</a:t>
            </a:r>
            <a:r>
              <a:rPr lang="en-US" sz="2400" dirty="0"/>
              <a:t>. </a:t>
            </a:r>
          </a:p>
        </p:txBody>
      </p:sp>
      <p:sp>
        <p:nvSpPr>
          <p:cNvPr id="4" name="Slide Number Placeholder 3"/>
          <p:cNvSpPr>
            <a:spLocks noGrp="1"/>
          </p:cNvSpPr>
          <p:nvPr>
            <p:ph type="sldNum" sz="quarter" idx="12"/>
          </p:nvPr>
        </p:nvSpPr>
        <p:spPr/>
        <p:txBody>
          <a:bodyPr/>
          <a:lstStyle/>
          <a:p>
            <a:fld id="{60F88D64-766A-45C3-93FE-3E1D3068B07A}" type="slidenum">
              <a:rPr lang="en-US" smtClean="0"/>
              <a:t>79</a:t>
            </a:fld>
            <a:endParaRPr lang="en-US" dirty="0"/>
          </a:p>
        </p:txBody>
      </p:sp>
      <p:sp>
        <p:nvSpPr>
          <p:cNvPr id="5" name="TextBox 4"/>
          <p:cNvSpPr txBox="1"/>
          <p:nvPr/>
        </p:nvSpPr>
        <p:spPr>
          <a:xfrm>
            <a:off x="2590800" y="6553200"/>
            <a:ext cx="4419600" cy="338554"/>
          </a:xfrm>
          <a:prstGeom prst="rect">
            <a:avLst/>
          </a:prstGeom>
          <a:noFill/>
        </p:spPr>
        <p:txBody>
          <a:bodyPr wrap="square" rtlCol="0">
            <a:spAutoFit/>
          </a:bodyPr>
          <a:lstStyle/>
          <a:p>
            <a:r>
              <a:rPr lang="en-US" sz="1600" dirty="0"/>
              <a:t>FSA CBT TAM 10-12 ; NGSSS CBT TAM 11-15 </a:t>
            </a:r>
          </a:p>
        </p:txBody>
      </p:sp>
    </p:spTree>
    <p:extLst>
      <p:ext uri="{BB962C8B-B14F-4D97-AF65-F5344CB8AC3E}">
        <p14:creationId xmlns:p14="http://schemas.microsoft.com/office/powerpoint/2010/main" val="425305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7214"/>
            <a:ext cx="8686800" cy="1292225"/>
          </a:xfrm>
        </p:spPr>
        <p:txBody>
          <a:bodyPr/>
          <a:lstStyle/>
          <a:p>
            <a:r>
              <a:rPr lang="en-US" dirty="0">
                <a:solidFill>
                  <a:schemeClr val="bg1"/>
                </a:solidFill>
              </a:rPr>
              <a:t>Test Administration Manual</a:t>
            </a:r>
          </a:p>
        </p:txBody>
      </p:sp>
      <p:sp>
        <p:nvSpPr>
          <p:cNvPr id="4" name="Slide Number Placeholder 3"/>
          <p:cNvSpPr>
            <a:spLocks noGrp="1"/>
          </p:cNvSpPr>
          <p:nvPr>
            <p:ph type="sldNum" sz="quarter" idx="12"/>
          </p:nvPr>
        </p:nvSpPr>
        <p:spPr/>
        <p:txBody>
          <a:bodyPr/>
          <a:lstStyle/>
          <a:p>
            <a:pPr>
              <a:defRPr/>
            </a:pPr>
            <a:fld id="{DACA9360-84D9-4DFB-8B69-DCB552A4FAC5}" type="slidenum">
              <a:rPr lang="en-US" smtClean="0">
                <a:latin typeface="+mn-lt"/>
              </a:rPr>
              <a:pPr>
                <a:defRPr/>
              </a:pPr>
              <a:t>8</a:t>
            </a:fld>
            <a:endParaRPr lang="en-US" dirty="0">
              <a:latin typeface="+mn-lt"/>
            </a:endParaRPr>
          </a:p>
        </p:txBody>
      </p:sp>
      <p:sp>
        <p:nvSpPr>
          <p:cNvPr id="9" name="Rectangle 3"/>
          <p:cNvSpPr txBox="1">
            <a:spLocks noChangeArrowheads="1"/>
          </p:cNvSpPr>
          <p:nvPr/>
        </p:nvSpPr>
        <p:spPr bwMode="auto">
          <a:xfrm>
            <a:off x="228600" y="1790374"/>
            <a:ext cx="6172200" cy="1956017"/>
          </a:xfrm>
          <a:prstGeom prst="rect">
            <a:avLst/>
          </a:prstGeom>
          <a:noFill/>
          <a:ln w="9525">
            <a:noFill/>
            <a:miter lim="800000"/>
            <a:headEnd/>
            <a:tailEnd/>
          </a:ln>
        </p:spPr>
        <p:txBody>
          <a:bodyPr>
            <a:normAutofit/>
          </a:bodyPr>
          <a:lstStyle/>
          <a:p>
            <a:pPr fontAlgn="auto">
              <a:lnSpc>
                <a:spcPct val="90000"/>
              </a:lnSpc>
              <a:spcBef>
                <a:spcPct val="20000"/>
              </a:spcBef>
              <a:spcAft>
                <a:spcPts val="600"/>
              </a:spcAft>
              <a:defRPr/>
            </a:pPr>
            <a:r>
              <a:rPr lang="en-US" sz="2000" dirty="0">
                <a:cs typeface="Tahoma" pitchFamily="34" charset="0"/>
              </a:rPr>
              <a:t>Instructions for administering the </a:t>
            </a:r>
            <a:r>
              <a:rPr lang="en-US" sz="2000" b="1" dirty="0">
                <a:cs typeface="Tahoma" pitchFamily="34" charset="0"/>
              </a:rPr>
              <a:t>FCAT 2.0 Reading Retake</a:t>
            </a:r>
            <a:r>
              <a:rPr lang="en-US" sz="2000" dirty="0">
                <a:cs typeface="Tahoma" pitchFamily="34" charset="0"/>
              </a:rPr>
              <a:t> and the </a:t>
            </a:r>
            <a:r>
              <a:rPr lang="en-US" sz="2000" b="1" dirty="0">
                <a:solidFill>
                  <a:srgbClr val="000000"/>
                </a:solidFill>
              </a:rPr>
              <a:t>NGSSS Algebra 1 Retake,  Biology 1, Civics, and U.S. History End-of-Course (EOC) assessments</a:t>
            </a:r>
            <a:r>
              <a:rPr lang="en-US" sz="2000" dirty="0">
                <a:solidFill>
                  <a:srgbClr val="000000"/>
                </a:solidFill>
              </a:rPr>
              <a:t> are included in the  Spring/Summer 2017 NGSSS EOC &amp; Retakes Manual and available online </a:t>
            </a:r>
            <a:r>
              <a:rPr lang="en-US" sz="2000" dirty="0">
                <a:solidFill>
                  <a:srgbClr val="000000"/>
                </a:solidFill>
                <a:cs typeface="Tahoma" pitchFamily="34" charset="0"/>
              </a:rPr>
              <a:t>at </a:t>
            </a:r>
            <a:r>
              <a:rPr lang="en-US" sz="2000" b="1" dirty="0">
                <a:hlinkClick r:id="rId3"/>
              </a:rPr>
              <a:t>http://avocet.pearson.com/FL/Home</a:t>
            </a:r>
            <a:r>
              <a:rPr lang="en-US" sz="2000" b="1" dirty="0"/>
              <a:t> </a:t>
            </a:r>
            <a:endParaRPr lang="en-US" sz="2000" dirty="0">
              <a:cs typeface="Tahoma" pitchFamily="34" charset="0"/>
            </a:endParaRPr>
          </a:p>
        </p:txBody>
      </p:sp>
      <p:pic>
        <p:nvPicPr>
          <p:cNvPr id="3" name="Picture 2"/>
          <p:cNvPicPr>
            <a:picLocks noChangeAspect="1"/>
          </p:cNvPicPr>
          <p:nvPr/>
        </p:nvPicPr>
        <p:blipFill>
          <a:blip r:embed="rId4"/>
          <a:stretch>
            <a:fillRect/>
          </a:stretch>
        </p:blipFill>
        <p:spPr>
          <a:xfrm>
            <a:off x="6694793" y="906088"/>
            <a:ext cx="2449207" cy="3250767"/>
          </a:xfrm>
          <a:prstGeom prst="rect">
            <a:avLst/>
          </a:prstGeom>
          <a:ln>
            <a:solidFill>
              <a:schemeClr val="tx1">
                <a:lumMod val="50000"/>
                <a:lumOff val="50000"/>
              </a:schemeClr>
            </a:solidFill>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6832600" cy="26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74826" y="3783959"/>
            <a:ext cx="1432956" cy="400110"/>
          </a:xfrm>
          <a:prstGeom prst="rect">
            <a:avLst/>
          </a:prstGeom>
        </p:spPr>
        <p:txBody>
          <a:bodyPr wrap="none">
            <a:spAutoFit/>
          </a:bodyPr>
          <a:lstStyle/>
          <a:p>
            <a:pPr algn="ctr"/>
            <a:r>
              <a:rPr lang="en-US" sz="2000" b="1" dirty="0"/>
              <a:t>Test Scripts </a:t>
            </a:r>
          </a:p>
        </p:txBody>
      </p:sp>
    </p:spTree>
    <p:extLst>
      <p:ext uri="{BB962C8B-B14F-4D97-AF65-F5344CB8AC3E}">
        <p14:creationId xmlns:p14="http://schemas.microsoft.com/office/powerpoint/2010/main" val="2396947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Autofit/>
          </a:bodyPr>
          <a:lstStyle/>
          <a:p>
            <a:r>
              <a:rPr lang="en-US" sz="4000" dirty="0"/>
              <a:t>School Assessment Coordinator </a:t>
            </a:r>
            <a:br>
              <a:rPr lang="en-US" sz="4000" dirty="0"/>
            </a:br>
            <a:r>
              <a:rPr lang="en-US" sz="4000" dirty="0"/>
              <a:t>Before Testing</a:t>
            </a:r>
            <a:endParaRPr lang="en-US" sz="4000" dirty="0">
              <a:solidFill>
                <a:schemeClr val="bg1"/>
              </a:solidFill>
            </a:endParaRPr>
          </a:p>
        </p:txBody>
      </p:sp>
      <p:sp>
        <p:nvSpPr>
          <p:cNvPr id="3" name="Content Placeholder 2"/>
          <p:cNvSpPr>
            <a:spLocks noGrp="1"/>
          </p:cNvSpPr>
          <p:nvPr>
            <p:ph idx="1"/>
          </p:nvPr>
        </p:nvSpPr>
        <p:spPr>
          <a:xfrm>
            <a:off x="685800" y="1828800"/>
            <a:ext cx="8356092" cy="4495800"/>
          </a:xfrm>
        </p:spPr>
        <p:txBody>
          <a:bodyPr/>
          <a:lstStyle/>
          <a:p>
            <a:pPr marL="0" indent="0">
              <a:spcBef>
                <a:spcPts val="1200"/>
              </a:spcBef>
              <a:spcAft>
                <a:spcPts val="1200"/>
              </a:spcAft>
              <a:buNone/>
            </a:pPr>
            <a:r>
              <a:rPr lang="en-US" b="1" dirty="0"/>
              <a:t>Student Demographic Information</a:t>
            </a:r>
          </a:p>
          <a:p>
            <a:pPr>
              <a:spcBef>
                <a:spcPts val="1200"/>
              </a:spcBef>
              <a:spcAft>
                <a:spcPts val="1200"/>
              </a:spcAft>
            </a:pPr>
            <a:r>
              <a:rPr lang="en-US" dirty="0"/>
              <a:t>Primary Exceptionality</a:t>
            </a:r>
          </a:p>
          <a:p>
            <a:r>
              <a:rPr lang="en-US" dirty="0"/>
              <a:t>Section 504</a:t>
            </a:r>
          </a:p>
          <a:p>
            <a:r>
              <a:rPr lang="en-US" dirty="0"/>
              <a:t>Testing Accommodations Listed on IEP or 504 Plan</a:t>
            </a:r>
          </a:p>
          <a:p>
            <a:r>
              <a:rPr lang="en-US" dirty="0"/>
              <a:t>ESE/504 and ELL Accommodation Types</a:t>
            </a:r>
          </a:p>
          <a:p>
            <a:r>
              <a:rPr lang="en-US" dirty="0"/>
              <a:t>ELL (length of time)</a:t>
            </a:r>
          </a:p>
          <a:p>
            <a:r>
              <a:rPr lang="en-US" dirty="0">
                <a:solidFill>
                  <a:srgbClr val="000000"/>
                </a:solidFill>
              </a:rPr>
              <a:t>Student Enrollment Information (EOC only)</a:t>
            </a:r>
            <a:br>
              <a:rPr lang="en-US" sz="2600" dirty="0"/>
            </a:b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80</a:t>
            </a:fld>
            <a:endParaRPr lang="en-US" dirty="0"/>
          </a:p>
        </p:txBody>
      </p:sp>
      <p:pic>
        <p:nvPicPr>
          <p:cNvPr id="7" name="Picture 6"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57600"/>
            <a:ext cx="685800" cy="685800"/>
          </a:xfrm>
          <a:prstGeom prst="rect">
            <a:avLst/>
          </a:prstGeom>
        </p:spPr>
      </p:pic>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10-12 ; NGSSS CBT TAM 11-15 </a:t>
            </a:r>
          </a:p>
        </p:txBody>
      </p:sp>
    </p:spTree>
    <p:extLst>
      <p:ext uri="{BB962C8B-B14F-4D97-AF65-F5344CB8AC3E}">
        <p14:creationId xmlns:p14="http://schemas.microsoft.com/office/powerpoint/2010/main" val="991308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a:xfrm>
            <a:off x="193040" y="1600200"/>
            <a:ext cx="8737092" cy="4876799"/>
          </a:xfrm>
        </p:spPr>
        <p:txBody>
          <a:bodyPr/>
          <a:lstStyle/>
          <a:p>
            <a:pPr marL="0" indent="0">
              <a:buNone/>
            </a:pPr>
            <a:r>
              <a:rPr lang="en-US" sz="2800" b="1" dirty="0"/>
              <a:t>Manage Student Information in TIDE (FSA)</a:t>
            </a:r>
          </a:p>
          <a:p>
            <a:r>
              <a:rPr lang="en-US" sz="2000" dirty="0"/>
              <a:t>Instructions on managing student information in TIDE can be found in the </a:t>
            </a:r>
            <a:r>
              <a:rPr lang="en-US" sz="2000" i="1" dirty="0"/>
              <a:t>TIDE User Guide</a:t>
            </a:r>
            <a:r>
              <a:rPr lang="en-US" sz="2000" dirty="0"/>
              <a:t>, available on the FSA Portal. Prior to testing, please ensure that all students have been added to TIDE and all information listed in TIDE is correct, including any accommodations students will use for testing. It is important that student information is correct to ensure that results are reported accurately.</a:t>
            </a:r>
          </a:p>
          <a:p>
            <a:r>
              <a:rPr lang="en-US" sz="2000" dirty="0"/>
              <a:t>Also see the </a:t>
            </a:r>
            <a:r>
              <a:rPr lang="en-US" sz="2000" i="1" dirty="0"/>
              <a:t>TIDE User Guide</a:t>
            </a:r>
            <a:r>
              <a:rPr lang="en-US" sz="2000" dirty="0"/>
              <a:t> for instructions on how to perform the following tasks prior to testing:</a:t>
            </a:r>
          </a:p>
          <a:p>
            <a:pPr lvl="1"/>
            <a:r>
              <a:rPr lang="en-US" sz="2000" dirty="0"/>
              <a:t>Adding students</a:t>
            </a:r>
          </a:p>
          <a:p>
            <a:pPr lvl="1"/>
            <a:r>
              <a:rPr lang="en-US" sz="2000" dirty="0"/>
              <a:t>Assigning accommodations</a:t>
            </a:r>
          </a:p>
          <a:p>
            <a:pPr lvl="1"/>
            <a:r>
              <a:rPr lang="en-US" sz="2000" dirty="0"/>
              <a:t>Printing Test Tickets </a:t>
            </a:r>
          </a:p>
          <a:p>
            <a:pPr marL="0" indent="0">
              <a:buNone/>
            </a:pPr>
            <a:r>
              <a:rPr lang="en-US" sz="2000" b="1" dirty="0"/>
              <a:t>Assign Writing or Reading Passage Booklets</a:t>
            </a:r>
          </a:p>
          <a:p>
            <a:r>
              <a:rPr lang="en-US" sz="2000" dirty="0"/>
              <a:t>Verify that all students who will use Passage Booklets for ELA Reading or ELA Writing have been correctly identified in TIDE as having that accommodation. </a:t>
            </a:r>
          </a:p>
        </p:txBody>
      </p:sp>
      <p:sp>
        <p:nvSpPr>
          <p:cNvPr id="4" name="Slide Number Placeholder 3"/>
          <p:cNvSpPr>
            <a:spLocks noGrp="1"/>
          </p:cNvSpPr>
          <p:nvPr>
            <p:ph type="sldNum" sz="quarter" idx="12"/>
          </p:nvPr>
        </p:nvSpPr>
        <p:spPr/>
        <p:txBody>
          <a:bodyPr/>
          <a:lstStyle/>
          <a:p>
            <a:fld id="{60F88D64-766A-45C3-93FE-3E1D3068B07A}" type="slidenum">
              <a:rPr lang="en-US" smtClean="0"/>
              <a:t>81</a:t>
            </a:fld>
            <a:endParaRPr lang="en-US" dirty="0"/>
          </a:p>
        </p:txBody>
      </p:sp>
      <p:sp>
        <p:nvSpPr>
          <p:cNvPr id="5" name="Content Placeholder 2"/>
          <p:cNvSpPr txBox="1">
            <a:spLocks/>
          </p:cNvSpPr>
          <p:nvPr/>
        </p:nvSpPr>
        <p:spPr>
          <a:xfrm>
            <a:off x="4003040" y="4114800"/>
            <a:ext cx="4927092" cy="10668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a:t>Printing On-Demand Labels</a:t>
            </a:r>
          </a:p>
          <a:p>
            <a:pPr lvl="1"/>
            <a:r>
              <a:rPr lang="en-US" sz="2000" dirty="0"/>
              <a:t>Editing student demographic information</a:t>
            </a:r>
          </a:p>
        </p:txBody>
      </p:sp>
      <p:sp>
        <p:nvSpPr>
          <p:cNvPr id="6" name="TextBox 5"/>
          <p:cNvSpPr txBox="1"/>
          <p:nvPr/>
        </p:nvSpPr>
        <p:spPr>
          <a:xfrm>
            <a:off x="2590800" y="6553200"/>
            <a:ext cx="4419600" cy="338554"/>
          </a:xfrm>
          <a:prstGeom prst="rect">
            <a:avLst/>
          </a:prstGeom>
          <a:noFill/>
        </p:spPr>
        <p:txBody>
          <a:bodyPr wrap="square" rtlCol="0">
            <a:spAutoFit/>
          </a:bodyPr>
          <a:lstStyle/>
          <a:p>
            <a:r>
              <a:rPr lang="en-US" sz="1600" dirty="0"/>
              <a:t>FSA CBT TAM 252-253; TIDE User Guide</a:t>
            </a:r>
          </a:p>
        </p:txBody>
      </p:sp>
    </p:spTree>
    <p:extLst>
      <p:ext uri="{BB962C8B-B14F-4D97-AF65-F5344CB8AC3E}">
        <p14:creationId xmlns:p14="http://schemas.microsoft.com/office/powerpoint/2010/main" val="2067282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28600" y="1676400"/>
            <a:ext cx="8686800" cy="4953000"/>
          </a:xfrm>
        </p:spPr>
        <p:txBody>
          <a:bodyPr/>
          <a:lstStyle/>
          <a:p>
            <a:pPr marL="0" indent="0" eaLnBrk="1" hangingPunct="1">
              <a:spcBef>
                <a:spcPts val="600"/>
              </a:spcBef>
              <a:spcAft>
                <a:spcPts val="600"/>
              </a:spcAft>
              <a:buSzPct val="100000"/>
              <a:buNone/>
              <a:defRPr/>
            </a:pPr>
            <a:r>
              <a:rPr lang="en-US" sz="2400" b="1" dirty="0">
                <a:solidFill>
                  <a:srgbClr val="000000"/>
                </a:solidFill>
              </a:rPr>
              <a:t>Manage Student Information in PearsonAccess Next (NGSSS) </a:t>
            </a:r>
          </a:p>
          <a:p>
            <a:pPr eaLnBrk="1" hangingPunct="1">
              <a:spcBef>
                <a:spcPts val="600"/>
              </a:spcBef>
              <a:spcAft>
                <a:spcPts val="0"/>
              </a:spcAft>
              <a:buSzPct val="100000"/>
              <a:defRPr/>
            </a:pPr>
            <a:r>
              <a:rPr lang="en-US" sz="2200" dirty="0">
                <a:solidFill>
                  <a:srgbClr val="000000"/>
                </a:solidFill>
              </a:rPr>
              <a:t>PreID Upload and Test Sessions </a:t>
            </a:r>
          </a:p>
          <a:p>
            <a:pPr lvl="1">
              <a:spcBef>
                <a:spcPts val="300"/>
              </a:spcBef>
              <a:spcAft>
                <a:spcPts val="300"/>
              </a:spcAft>
              <a:buSzPct val="100000"/>
              <a:defRPr/>
            </a:pPr>
            <a:r>
              <a:rPr lang="en-US" sz="2200" dirty="0">
                <a:solidFill>
                  <a:srgbClr val="000000"/>
                </a:solidFill>
              </a:rPr>
              <a:t>When the PreID file was uploaded, all students were placed into a session in PearsonAccess. </a:t>
            </a:r>
          </a:p>
          <a:p>
            <a:pPr lvl="1">
              <a:spcBef>
                <a:spcPts val="300"/>
              </a:spcBef>
              <a:spcAft>
                <a:spcPts val="300"/>
              </a:spcAft>
              <a:buSzPct val="100000"/>
              <a:defRPr/>
            </a:pPr>
            <a:r>
              <a:rPr lang="en-US" sz="2200" dirty="0">
                <a:solidFill>
                  <a:srgbClr val="000000"/>
                </a:solidFill>
              </a:rPr>
              <a:t>Sessions created through the PreID upload will have the following test session names to identify the tested subject.</a:t>
            </a:r>
          </a:p>
          <a:p>
            <a:pPr lvl="2">
              <a:spcBef>
                <a:spcPts val="300"/>
              </a:spcBef>
              <a:spcAft>
                <a:spcPts val="300"/>
              </a:spcAft>
              <a:buSzPct val="100000"/>
              <a:buFont typeface="Wingdings" panose="05000000000000000000" pitchFamily="2" charset="2"/>
              <a:buChar char="§"/>
              <a:defRPr/>
            </a:pPr>
            <a:r>
              <a:rPr lang="en-US" sz="2200" dirty="0">
                <a:solidFill>
                  <a:srgbClr val="000000"/>
                </a:solidFill>
              </a:rPr>
              <a:t>FCAT 2.0 Reading Retake: RR2- NGFCATRD</a:t>
            </a:r>
          </a:p>
          <a:p>
            <a:pPr lvl="2">
              <a:spcBef>
                <a:spcPts val="300"/>
              </a:spcBef>
              <a:spcAft>
                <a:spcPts val="300"/>
              </a:spcAft>
              <a:buSzPct val="100000"/>
              <a:buFont typeface="Wingdings" panose="05000000000000000000" pitchFamily="2" charset="2"/>
              <a:buChar char="§"/>
              <a:defRPr/>
            </a:pPr>
            <a:r>
              <a:rPr lang="en-US" sz="2200" dirty="0">
                <a:solidFill>
                  <a:srgbClr val="000000"/>
                </a:solidFill>
              </a:rPr>
              <a:t>Algebra 1 Retake: ART-</a:t>
            </a:r>
            <a:r>
              <a:rPr lang="en-US" sz="2200" dirty="0"/>
              <a:t> NGALGEBRA1 </a:t>
            </a:r>
            <a:endParaRPr lang="en-US" sz="2200" dirty="0">
              <a:solidFill>
                <a:srgbClr val="000000"/>
              </a:solidFill>
            </a:endParaRPr>
          </a:p>
          <a:p>
            <a:pPr lvl="2">
              <a:spcBef>
                <a:spcPts val="300"/>
              </a:spcBef>
              <a:spcAft>
                <a:spcPts val="300"/>
              </a:spcAft>
              <a:buSzPct val="100000"/>
              <a:buFont typeface="Wingdings" panose="05000000000000000000" pitchFamily="2" charset="2"/>
              <a:buChar char="§"/>
              <a:defRPr/>
            </a:pPr>
            <a:r>
              <a:rPr lang="en-US" sz="2200" dirty="0">
                <a:solidFill>
                  <a:srgbClr val="000000"/>
                </a:solidFill>
              </a:rPr>
              <a:t>Biology 1: BIO-NGBIOLOGY1</a:t>
            </a:r>
          </a:p>
          <a:p>
            <a:pPr lvl="2">
              <a:spcBef>
                <a:spcPts val="300"/>
              </a:spcBef>
              <a:spcAft>
                <a:spcPts val="300"/>
              </a:spcAft>
              <a:buSzPct val="100000"/>
              <a:buFont typeface="Wingdings" panose="05000000000000000000" pitchFamily="2" charset="2"/>
              <a:buChar char="§"/>
              <a:defRPr/>
            </a:pPr>
            <a:r>
              <a:rPr lang="en-US" sz="2200" dirty="0">
                <a:solidFill>
                  <a:srgbClr val="000000"/>
                </a:solidFill>
              </a:rPr>
              <a:t>Civics: CIV-NGCIVICS</a:t>
            </a:r>
          </a:p>
          <a:p>
            <a:pPr lvl="2">
              <a:spcBef>
                <a:spcPts val="300"/>
              </a:spcBef>
              <a:spcAft>
                <a:spcPts val="300"/>
              </a:spcAft>
              <a:buSzPct val="100000"/>
              <a:buFont typeface="Wingdings" panose="05000000000000000000" pitchFamily="2" charset="2"/>
              <a:buChar char="§"/>
              <a:defRPr/>
            </a:pPr>
            <a:r>
              <a:rPr lang="en-US" sz="2200" dirty="0">
                <a:solidFill>
                  <a:srgbClr val="000000"/>
                </a:solidFill>
              </a:rPr>
              <a:t>U.S. History: HIS-NGUSHISTORY</a:t>
            </a:r>
          </a:p>
          <a:p>
            <a:pPr marL="0" lvl="1" indent="0">
              <a:spcBef>
                <a:spcPts val="300"/>
              </a:spcBef>
              <a:spcAft>
                <a:spcPts val="300"/>
              </a:spcAft>
              <a:buSzPct val="100000"/>
              <a:buNone/>
              <a:defRPr/>
            </a:pPr>
            <a:r>
              <a:rPr lang="en-US" sz="2200" u="sng" dirty="0"/>
              <a:t>Note</a:t>
            </a:r>
            <a:r>
              <a:rPr lang="en-US" sz="2200" dirty="0"/>
              <a:t>: The district-created test sessions can be temporary sessions for the purpose of verifying student information, or they can be the test sessions you plan to use for testing.</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82</a:t>
            </a:fld>
            <a:endParaRPr lang="en-US" dirty="0"/>
          </a:p>
        </p:txBody>
      </p:sp>
      <p:sp>
        <p:nvSpPr>
          <p:cNvPr id="5" name="TextBox 4"/>
          <p:cNvSpPr txBox="1"/>
          <p:nvPr/>
        </p:nvSpPr>
        <p:spPr>
          <a:xfrm>
            <a:off x="2590800" y="6553200"/>
            <a:ext cx="4953000" cy="338554"/>
          </a:xfrm>
          <a:prstGeom prst="rect">
            <a:avLst/>
          </a:prstGeom>
          <a:noFill/>
        </p:spPr>
        <p:txBody>
          <a:bodyPr wrap="square" rtlCol="0">
            <a:spAutoFit/>
          </a:bodyPr>
          <a:lstStyle/>
          <a:p>
            <a:r>
              <a:rPr lang="en-US" sz="1600" dirty="0"/>
              <a:t>NGSSS CBT TAM 44-45; PearsonAccess Next User Guide </a:t>
            </a:r>
          </a:p>
        </p:txBody>
      </p:sp>
    </p:spTree>
    <p:extLst>
      <p:ext uri="{BB962C8B-B14F-4D97-AF65-F5344CB8AC3E}">
        <p14:creationId xmlns:p14="http://schemas.microsoft.com/office/powerpoint/2010/main" val="1745813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152400"/>
            <a:ext cx="8305800" cy="1447800"/>
          </a:xfrm>
        </p:spPr>
        <p:txBody>
          <a:bodyPr>
            <a:noAutofit/>
          </a:bodyPr>
          <a:lstStyle/>
          <a:p>
            <a:r>
              <a:rPr lang="en-US" sz="4000" dirty="0"/>
              <a:t>School Assessment Coordinator </a:t>
            </a:r>
            <a:br>
              <a:rPr lang="en-US" sz="4000" dirty="0"/>
            </a:br>
            <a:r>
              <a:rPr lang="en-US" sz="4000" dirty="0"/>
              <a:t>Before Testing</a:t>
            </a:r>
            <a:endParaRPr lang="en-US" altLang="en-US" sz="4000" dirty="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9BDE17E-BEDF-40D4-A43E-0E60C2B49D49}" type="slidenum">
              <a:rPr lang="en-US" altLang="en-US" sz="1400" smtClean="0"/>
              <a:pPr eaLnBrk="1" hangingPunct="1">
                <a:spcBef>
                  <a:spcPct val="0"/>
                </a:spcBef>
                <a:buFontTx/>
                <a:buNone/>
              </a:pPr>
              <a:t>83</a:t>
            </a:fld>
            <a:endParaRPr lang="en-US" alt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587312324"/>
              </p:ext>
            </p:extLst>
          </p:nvPr>
        </p:nvGraphicFramePr>
        <p:xfrm>
          <a:off x="124206" y="2286000"/>
          <a:ext cx="8916923" cy="2734381"/>
        </p:xfrm>
        <a:graphic>
          <a:graphicData uri="http://schemas.openxmlformats.org/drawingml/2006/table">
            <a:tbl>
              <a:tblPr firstRow="1" bandRow="1">
                <a:tableStyleId>{073A0DAA-6AF3-43AB-8588-CEC1D06C72B9}</a:tableStyleId>
              </a:tblPr>
              <a:tblGrid>
                <a:gridCol w="3692957">
                  <a:extLst>
                    <a:ext uri="{9D8B030D-6E8A-4147-A177-3AD203B41FA5}">
                      <a16:colId xmlns:a16="http://schemas.microsoft.com/office/drawing/2014/main" val="20000"/>
                    </a:ext>
                  </a:extLst>
                </a:gridCol>
                <a:gridCol w="1261567">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438399">
                  <a:extLst>
                    <a:ext uri="{9D8B030D-6E8A-4147-A177-3AD203B41FA5}">
                      <a16:colId xmlns:a16="http://schemas.microsoft.com/office/drawing/2014/main" val="20003"/>
                    </a:ext>
                  </a:extLst>
                </a:gridCol>
              </a:tblGrid>
              <a:tr h="587339">
                <a:tc>
                  <a:txBody>
                    <a:bodyPr/>
                    <a:lstStyle/>
                    <a:p>
                      <a:pPr algn="ctr"/>
                      <a:r>
                        <a:rPr lang="en-US" sz="1600" dirty="0"/>
                        <a:t>Test  </a:t>
                      </a:r>
                    </a:p>
                  </a:txBody>
                  <a:tcPr anchor="ctr">
                    <a:solidFill>
                      <a:srgbClr val="0070C0"/>
                    </a:solidFill>
                  </a:tcPr>
                </a:tc>
                <a:tc>
                  <a:txBody>
                    <a:bodyPr/>
                    <a:lstStyle/>
                    <a:p>
                      <a:pPr algn="ctr"/>
                      <a:r>
                        <a:rPr lang="en-US" sz="1600" dirty="0"/>
                        <a:t>Wave 1</a:t>
                      </a:r>
                    </a:p>
                    <a:p>
                      <a:pPr algn="ctr"/>
                      <a:r>
                        <a:rPr lang="en-US" sz="1600" dirty="0"/>
                        <a:t>Date</a:t>
                      </a:r>
                    </a:p>
                  </a:txBody>
                  <a:tcPr>
                    <a:solidFill>
                      <a:srgbClr val="0070C0"/>
                    </a:solidFill>
                  </a:tcPr>
                </a:tc>
                <a:tc>
                  <a:txBody>
                    <a:bodyPr/>
                    <a:lstStyle/>
                    <a:p>
                      <a:pPr algn="ctr"/>
                      <a:r>
                        <a:rPr lang="en-US" sz="1600" dirty="0"/>
                        <a:t>Wave 2</a:t>
                      </a:r>
                    </a:p>
                    <a:p>
                      <a:pPr algn="ctr"/>
                      <a:r>
                        <a:rPr lang="en-US" sz="1600" dirty="0"/>
                        <a:t>Date</a:t>
                      </a:r>
                    </a:p>
                  </a:txBody>
                  <a:tcPr>
                    <a:solidFill>
                      <a:srgbClr val="0070C0"/>
                    </a:solidFill>
                  </a:tcPr>
                </a:tc>
                <a:tc>
                  <a:txBody>
                    <a:bodyPr/>
                    <a:lstStyle/>
                    <a:p>
                      <a:pPr algn="ctr"/>
                      <a:r>
                        <a:rPr lang="en-US" sz="1600" dirty="0"/>
                        <a:t>Test</a:t>
                      </a:r>
                      <a:r>
                        <a:rPr lang="en-US" sz="1600" baseline="0" dirty="0"/>
                        <a:t> Management </a:t>
                      </a:r>
                    </a:p>
                    <a:p>
                      <a:pPr algn="ctr"/>
                      <a:r>
                        <a:rPr lang="en-US" sz="1600" baseline="0" dirty="0"/>
                        <a:t>in TIDE</a:t>
                      </a:r>
                      <a:endParaRPr lang="en-US" sz="1600" dirty="0"/>
                    </a:p>
                  </a:txBody>
                  <a:tcPr>
                    <a:solidFill>
                      <a:srgbClr val="0070C0"/>
                    </a:solidFill>
                  </a:tcPr>
                </a:tc>
                <a:extLst>
                  <a:ext uri="{0D108BD9-81ED-4DB2-BD59-A6C34878D82A}">
                    <a16:rowId xmlns:a16="http://schemas.microsoft.com/office/drawing/2014/main" val="10000"/>
                  </a:ext>
                </a:extLst>
              </a:tr>
              <a:tr h="675440">
                <a:tc>
                  <a:txBody>
                    <a:bodyPr/>
                    <a:lstStyle/>
                    <a:p>
                      <a:pPr algn="ctr"/>
                      <a:r>
                        <a:rPr lang="en-US" sz="2000" b="1" dirty="0">
                          <a:solidFill>
                            <a:schemeClr val="tx2"/>
                          </a:solidFill>
                        </a:rPr>
                        <a:t>FSA ELA Writing, Reading, and Mathematics</a:t>
                      </a:r>
                    </a:p>
                  </a:txBody>
                  <a:tcPr>
                    <a:solidFill>
                      <a:srgbClr val="99CCFF"/>
                    </a:solidFill>
                  </a:tcPr>
                </a:tc>
                <a:tc>
                  <a:txBody>
                    <a:bodyPr/>
                    <a:lstStyle/>
                    <a:p>
                      <a:pPr algn="ctr"/>
                      <a:r>
                        <a:rPr lang="en-US" sz="2000" dirty="0">
                          <a:solidFill>
                            <a:schemeClr val="tx2"/>
                          </a:solidFill>
                        </a:rPr>
                        <a:t>December 2</a:t>
                      </a:r>
                    </a:p>
                  </a:txBody>
                  <a:tcPr>
                    <a:solidFill>
                      <a:srgbClr val="99CCFF"/>
                    </a:solidFill>
                  </a:tcPr>
                </a:tc>
                <a:tc>
                  <a:txBody>
                    <a:bodyPr/>
                    <a:lstStyle/>
                    <a:p>
                      <a:pPr algn="ctr"/>
                      <a:r>
                        <a:rPr lang="en-US" sz="2000" dirty="0">
                          <a:solidFill>
                            <a:schemeClr val="tx2"/>
                          </a:solidFill>
                        </a:rPr>
                        <a:t>January 20</a:t>
                      </a:r>
                    </a:p>
                  </a:txBody>
                  <a:tcPr>
                    <a:solidFill>
                      <a:srgbClr val="99CCFF"/>
                    </a:solidFill>
                  </a:tcPr>
                </a:tc>
                <a:tc>
                  <a:txBody>
                    <a:bodyPr/>
                    <a:lstStyle/>
                    <a:p>
                      <a:pPr algn="ctr"/>
                      <a:r>
                        <a:rPr lang="en-US" sz="2000" dirty="0">
                          <a:solidFill>
                            <a:schemeClr val="tx2"/>
                          </a:solidFill>
                        </a:rPr>
                        <a:t>February</a:t>
                      </a:r>
                      <a:r>
                        <a:rPr lang="en-US" sz="2000" baseline="0" dirty="0">
                          <a:solidFill>
                            <a:schemeClr val="tx2"/>
                          </a:solidFill>
                        </a:rPr>
                        <a:t> 6</a:t>
                      </a:r>
                      <a:endParaRPr lang="en-US" sz="2000" dirty="0">
                        <a:solidFill>
                          <a:schemeClr val="tx2"/>
                        </a:solidFill>
                      </a:endParaRPr>
                    </a:p>
                  </a:txBody>
                  <a:tcPr>
                    <a:solidFill>
                      <a:srgbClr val="99CCFF"/>
                    </a:solidFill>
                  </a:tcPr>
                </a:tc>
                <a:extLst>
                  <a:ext uri="{0D108BD9-81ED-4DB2-BD59-A6C34878D82A}">
                    <a16:rowId xmlns:a16="http://schemas.microsoft.com/office/drawing/2014/main" val="10001"/>
                  </a:ext>
                </a:extLst>
              </a:tr>
              <a:tr h="744962">
                <a:tc>
                  <a:txBody>
                    <a:bodyPr/>
                    <a:lstStyle/>
                    <a:p>
                      <a:pPr algn="ctr"/>
                      <a:r>
                        <a:rPr lang="en-US" sz="2000" b="1" dirty="0">
                          <a:solidFill>
                            <a:schemeClr val="tx2"/>
                          </a:solidFill>
                        </a:rPr>
                        <a:t>FSA ELA</a:t>
                      </a:r>
                      <a:r>
                        <a:rPr lang="en-US" sz="2000" b="1" baseline="0" dirty="0">
                          <a:solidFill>
                            <a:schemeClr val="tx2"/>
                          </a:solidFill>
                        </a:rPr>
                        <a:t> Retake (Writing and Reading)</a:t>
                      </a:r>
                      <a:endParaRPr lang="en-US" sz="2000" b="1" dirty="0">
                        <a:solidFill>
                          <a:schemeClr val="tx2"/>
                        </a:solidFill>
                      </a:endParaRPr>
                    </a:p>
                  </a:txBody>
                  <a:tcPr>
                    <a:solidFill>
                      <a:srgbClr val="99CCFF"/>
                    </a:solidFill>
                  </a:tcPr>
                </a:tc>
                <a:tc>
                  <a:txBody>
                    <a:bodyPr/>
                    <a:lstStyle/>
                    <a:p>
                      <a:pPr algn="ctr"/>
                      <a:r>
                        <a:rPr lang="en-US" sz="2000" dirty="0">
                          <a:solidFill>
                            <a:schemeClr val="tx2"/>
                          </a:solidFill>
                        </a:rPr>
                        <a:t>January 20</a:t>
                      </a:r>
                    </a:p>
                  </a:txBody>
                  <a:tcPr>
                    <a:solidFill>
                      <a:srgbClr val="99CCFF"/>
                    </a:solidFill>
                  </a:tcPr>
                </a:tc>
                <a:tc>
                  <a:txBody>
                    <a:bodyPr/>
                    <a:lstStyle/>
                    <a:p>
                      <a:pPr algn="ctr"/>
                      <a:endParaRPr lang="en-US" sz="2000" dirty="0">
                        <a:solidFill>
                          <a:schemeClr val="tx2"/>
                        </a:solidFill>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0070C0"/>
                    </a:solidFill>
                  </a:tcPr>
                </a:tc>
                <a:tc>
                  <a:txBody>
                    <a:bodyPr/>
                    <a:lstStyle/>
                    <a:p>
                      <a:pPr algn="ctr"/>
                      <a:r>
                        <a:rPr lang="en-US" sz="2000" dirty="0">
                          <a:solidFill>
                            <a:schemeClr val="tx2"/>
                          </a:solidFill>
                        </a:rPr>
                        <a:t>February 6</a:t>
                      </a:r>
                    </a:p>
                  </a:txBody>
                  <a:tcPr>
                    <a:solidFill>
                      <a:srgbClr val="99CCFF"/>
                    </a:solidFill>
                  </a:tcPr>
                </a:tc>
                <a:extLst>
                  <a:ext uri="{0D108BD9-81ED-4DB2-BD59-A6C34878D82A}">
                    <a16:rowId xmlns:a16="http://schemas.microsoft.com/office/drawing/2014/main" val="10002"/>
                  </a:ext>
                </a:extLst>
              </a:tr>
              <a:tr h="675440">
                <a:tc>
                  <a:txBody>
                    <a:bodyPr/>
                    <a:lstStyle/>
                    <a:p>
                      <a:pPr algn="ctr"/>
                      <a:r>
                        <a:rPr lang="en-US" sz="2000" b="1" dirty="0">
                          <a:solidFill>
                            <a:schemeClr val="tx2"/>
                          </a:solidFill>
                        </a:rPr>
                        <a:t>FSA Algebra</a:t>
                      </a:r>
                      <a:r>
                        <a:rPr lang="en-US" sz="2000" b="1" baseline="0" dirty="0">
                          <a:solidFill>
                            <a:schemeClr val="tx2"/>
                          </a:solidFill>
                        </a:rPr>
                        <a:t> 1, Algebra 2, Geometry EOC</a:t>
                      </a:r>
                      <a:endParaRPr lang="en-US" sz="2000" b="1" dirty="0">
                        <a:solidFill>
                          <a:schemeClr val="tx2"/>
                        </a:solidFill>
                      </a:endParaRPr>
                    </a:p>
                  </a:txBody>
                  <a:tcPr>
                    <a:solidFill>
                      <a:srgbClr val="99CCFF"/>
                    </a:solidFill>
                  </a:tcPr>
                </a:tc>
                <a:tc>
                  <a:txBody>
                    <a:bodyPr/>
                    <a:lstStyle/>
                    <a:p>
                      <a:pPr algn="ctr"/>
                      <a:r>
                        <a:rPr lang="en-US" sz="2000" dirty="0">
                          <a:solidFill>
                            <a:schemeClr val="tx2"/>
                          </a:solidFill>
                        </a:rPr>
                        <a:t>January</a:t>
                      </a:r>
                      <a:r>
                        <a:rPr lang="en-US" sz="2000" baseline="0" dirty="0">
                          <a:solidFill>
                            <a:schemeClr val="tx2"/>
                          </a:solidFill>
                        </a:rPr>
                        <a:t> 27</a:t>
                      </a:r>
                      <a:endParaRPr lang="en-US" sz="2000" dirty="0">
                        <a:solidFill>
                          <a:schemeClr val="tx2"/>
                        </a:solidFill>
                      </a:endParaRPr>
                    </a:p>
                  </a:txBody>
                  <a:tcPr>
                    <a:solidFill>
                      <a:srgbClr val="99CCFF"/>
                    </a:solidFill>
                  </a:tcPr>
                </a:tc>
                <a:tc>
                  <a:txBody>
                    <a:bodyPr/>
                    <a:lstStyle/>
                    <a:p>
                      <a:pPr algn="ctr"/>
                      <a:r>
                        <a:rPr lang="en-US" sz="2000" dirty="0">
                          <a:solidFill>
                            <a:schemeClr val="tx2"/>
                          </a:solidFill>
                        </a:rPr>
                        <a:t> </a:t>
                      </a: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0070C0"/>
                    </a:solidFill>
                  </a:tcPr>
                </a:tc>
                <a:tc>
                  <a:txBody>
                    <a:bodyPr/>
                    <a:lstStyle/>
                    <a:p>
                      <a:pPr algn="ctr"/>
                      <a:r>
                        <a:rPr lang="en-US" sz="2000" dirty="0">
                          <a:solidFill>
                            <a:schemeClr val="tx2"/>
                          </a:solidFill>
                        </a:rPr>
                        <a:t>February 13</a:t>
                      </a:r>
                    </a:p>
                  </a:txBody>
                  <a:tcPr>
                    <a:solidFill>
                      <a:srgbClr val="99CCFF"/>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119071" y="5029200"/>
            <a:ext cx="8763000" cy="1200329"/>
          </a:xfrm>
          <a:prstGeom prst="rect">
            <a:avLst/>
          </a:prstGeom>
          <a:noFill/>
        </p:spPr>
        <p:txBody>
          <a:bodyPr wrap="square">
            <a:spAutoFit/>
          </a:bodyPr>
          <a:lstStyle/>
          <a:p>
            <a:pPr marL="0" lvl="1" indent="-342900">
              <a:lnSpc>
                <a:spcPct val="100000"/>
              </a:lnSpc>
              <a:spcBef>
                <a:spcPts val="0"/>
              </a:spcBef>
              <a:spcAft>
                <a:spcPts val="0"/>
              </a:spcAft>
              <a:buFont typeface="Arial" panose="020B0604020202020204" pitchFamily="34" charset="0"/>
              <a:buNone/>
            </a:pPr>
            <a:r>
              <a:rPr lang="en-US" altLang="en-US" b="1" u="sng" dirty="0"/>
              <a:t>Important Note</a:t>
            </a:r>
            <a:r>
              <a:rPr lang="en-US" altLang="en-US" b="1" dirty="0"/>
              <a:t>: Eligible students who have PBT accommodations added to their IEP or Section 504 plan after </a:t>
            </a:r>
            <a:r>
              <a:rPr lang="en-US" altLang="en-US" b="1" u="sng" dirty="0"/>
              <a:t>these cut off dates </a:t>
            </a:r>
            <a:r>
              <a:rPr lang="en-US" altLang="en-US" b="1" dirty="0"/>
              <a:t>will NOT have these materials ordered.  Please contact Mara Ugando via email at </a:t>
            </a:r>
            <a:r>
              <a:rPr lang="en-US" altLang="en-US" b="1" dirty="0">
                <a:hlinkClick r:id="rId3"/>
              </a:rPr>
              <a:t>mugando@dadeschools.net</a:t>
            </a:r>
            <a:r>
              <a:rPr lang="en-US" altLang="en-US" b="1" dirty="0"/>
              <a:t> to order these additional materials.</a:t>
            </a:r>
          </a:p>
        </p:txBody>
      </p:sp>
      <p:sp>
        <p:nvSpPr>
          <p:cNvPr id="4" name="TextBox 3"/>
          <p:cNvSpPr txBox="1"/>
          <p:nvPr/>
        </p:nvSpPr>
        <p:spPr>
          <a:xfrm>
            <a:off x="119071" y="1644490"/>
            <a:ext cx="8153400" cy="461665"/>
          </a:xfrm>
          <a:prstGeom prst="rect">
            <a:avLst/>
          </a:prstGeom>
          <a:noFill/>
        </p:spPr>
        <p:txBody>
          <a:bodyPr wrap="square" rtlCol="0">
            <a:spAutoFit/>
          </a:bodyPr>
          <a:lstStyle/>
          <a:p>
            <a:r>
              <a:rPr lang="en-US" sz="2400" b="1" dirty="0"/>
              <a:t>Preidentification Student Information (FSA) </a:t>
            </a:r>
          </a:p>
        </p:txBody>
      </p:sp>
    </p:spTree>
    <p:extLst>
      <p:ext uri="{BB962C8B-B14F-4D97-AF65-F5344CB8AC3E}">
        <p14:creationId xmlns:p14="http://schemas.microsoft.com/office/powerpoint/2010/main" val="3518275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152400"/>
            <a:ext cx="8305800" cy="1447800"/>
          </a:xfrm>
        </p:spPr>
        <p:txBody>
          <a:bodyPr>
            <a:noAutofit/>
          </a:bodyPr>
          <a:lstStyle/>
          <a:p>
            <a:r>
              <a:rPr lang="en-US" sz="4000" dirty="0"/>
              <a:t>School Assessment Coordinator </a:t>
            </a:r>
            <a:br>
              <a:rPr lang="en-US" sz="4000" dirty="0"/>
            </a:br>
            <a:r>
              <a:rPr lang="en-US" sz="4000" dirty="0"/>
              <a:t>Before Testing</a:t>
            </a:r>
            <a:endParaRPr lang="en-US" altLang="en-US" sz="4000" dirty="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9BDE17E-BEDF-40D4-A43E-0E60C2B49D49}" type="slidenum">
              <a:rPr lang="en-US" altLang="en-US" sz="1400" smtClean="0"/>
              <a:pPr eaLnBrk="1" hangingPunct="1">
                <a:spcBef>
                  <a:spcPct val="0"/>
                </a:spcBef>
                <a:buFontTx/>
                <a:buNone/>
              </a:pPr>
              <a:t>84</a:t>
            </a:fld>
            <a:endParaRPr lang="en-US" alt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599360990"/>
              </p:ext>
            </p:extLst>
          </p:nvPr>
        </p:nvGraphicFramePr>
        <p:xfrm>
          <a:off x="187960" y="2197239"/>
          <a:ext cx="8575041" cy="2241812"/>
        </p:xfrm>
        <a:graphic>
          <a:graphicData uri="http://schemas.openxmlformats.org/drawingml/2006/table">
            <a:tbl>
              <a:tblPr firstRow="1" bandRow="1">
                <a:tableStyleId>{073A0DAA-6AF3-43AB-8588-CEC1D06C72B9}</a:tableStyleId>
              </a:tblPr>
              <a:tblGrid>
                <a:gridCol w="3241040">
                  <a:extLst>
                    <a:ext uri="{9D8B030D-6E8A-4147-A177-3AD203B41FA5}">
                      <a16:colId xmlns:a16="http://schemas.microsoft.com/office/drawing/2014/main" val="20000"/>
                    </a:ext>
                  </a:extLst>
                </a:gridCol>
                <a:gridCol w="1990595">
                  <a:extLst>
                    <a:ext uri="{9D8B030D-6E8A-4147-A177-3AD203B41FA5}">
                      <a16:colId xmlns:a16="http://schemas.microsoft.com/office/drawing/2014/main" val="20001"/>
                    </a:ext>
                  </a:extLst>
                </a:gridCol>
                <a:gridCol w="3343406">
                  <a:extLst>
                    <a:ext uri="{9D8B030D-6E8A-4147-A177-3AD203B41FA5}">
                      <a16:colId xmlns:a16="http://schemas.microsoft.com/office/drawing/2014/main" val="20002"/>
                    </a:ext>
                  </a:extLst>
                </a:gridCol>
              </a:tblGrid>
              <a:tr h="569202">
                <a:tc>
                  <a:txBody>
                    <a:bodyPr/>
                    <a:lstStyle/>
                    <a:p>
                      <a:pPr algn="ctr"/>
                      <a:r>
                        <a:rPr lang="en-US" dirty="0"/>
                        <a:t>Test</a:t>
                      </a:r>
                    </a:p>
                  </a:txBody>
                  <a:tcPr>
                    <a:solidFill>
                      <a:srgbClr val="0070C0"/>
                    </a:solidFill>
                  </a:tcPr>
                </a:tc>
                <a:tc>
                  <a:txBody>
                    <a:bodyPr/>
                    <a:lstStyle/>
                    <a:p>
                      <a:pPr algn="ctr"/>
                      <a:r>
                        <a:rPr lang="en-US" dirty="0"/>
                        <a:t>Date</a:t>
                      </a:r>
                    </a:p>
                  </a:txBody>
                  <a:tcP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Test</a:t>
                      </a:r>
                      <a:r>
                        <a:rPr lang="en-US" sz="1800" baseline="0" dirty="0"/>
                        <a:t> Management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in PearsonAccess Next </a:t>
                      </a:r>
                      <a:endParaRPr lang="en-US" sz="1800" dirty="0"/>
                    </a:p>
                  </a:txBody>
                  <a:tcPr>
                    <a:solidFill>
                      <a:srgbClr val="0070C0"/>
                    </a:solidFill>
                  </a:tcPr>
                </a:tc>
                <a:extLst>
                  <a:ext uri="{0D108BD9-81ED-4DB2-BD59-A6C34878D82A}">
                    <a16:rowId xmlns:a16="http://schemas.microsoft.com/office/drawing/2014/main" val="10000"/>
                  </a:ext>
                </a:extLst>
              </a:tr>
              <a:tr h="800866">
                <a:tc>
                  <a:txBody>
                    <a:bodyPr/>
                    <a:lstStyle/>
                    <a:p>
                      <a:pPr algn="ctr"/>
                      <a:r>
                        <a:rPr lang="en-US" sz="2000" b="1" dirty="0"/>
                        <a:t>NGSSS</a:t>
                      </a:r>
                      <a:r>
                        <a:rPr lang="en-US" sz="2000" b="1" baseline="0" dirty="0"/>
                        <a:t> Retakes (FCAT 2.0 Reading and Algebra 1) </a:t>
                      </a:r>
                      <a:endParaRPr lang="en-US" sz="2000" b="1" dirty="0"/>
                    </a:p>
                  </a:txBody>
                  <a:tcPr>
                    <a:solidFill>
                      <a:srgbClr val="99CCFF"/>
                    </a:solidFill>
                  </a:tcPr>
                </a:tc>
                <a:tc>
                  <a:txBody>
                    <a:bodyPr/>
                    <a:lstStyle/>
                    <a:p>
                      <a:pPr algn="ctr"/>
                      <a:r>
                        <a:rPr lang="en-US" sz="2000" dirty="0"/>
                        <a:t>February 24 </a:t>
                      </a:r>
                    </a:p>
                  </a:txBody>
                  <a:tcPr>
                    <a:solidFill>
                      <a:srgbClr val="99CCFF"/>
                    </a:solidFill>
                  </a:tcPr>
                </a:tc>
                <a:tc>
                  <a:txBody>
                    <a:bodyPr/>
                    <a:lstStyle/>
                    <a:p>
                      <a:pPr algn="ctr"/>
                      <a:r>
                        <a:rPr lang="en-US" sz="2000" dirty="0">
                          <a:solidFill>
                            <a:schemeClr val="tx2"/>
                          </a:solidFill>
                        </a:rPr>
                        <a:t>March 6</a:t>
                      </a:r>
                    </a:p>
                  </a:txBody>
                  <a:tcPr>
                    <a:solidFill>
                      <a:srgbClr val="99CCFF"/>
                    </a:solidFill>
                  </a:tcPr>
                </a:tc>
                <a:extLst>
                  <a:ext uri="{0D108BD9-81ED-4DB2-BD59-A6C34878D82A}">
                    <a16:rowId xmlns:a16="http://schemas.microsoft.com/office/drawing/2014/main" val="10001"/>
                  </a:ext>
                </a:extLst>
              </a:tr>
              <a:tr h="800866">
                <a:tc>
                  <a:txBody>
                    <a:bodyPr/>
                    <a:lstStyle/>
                    <a:p>
                      <a:pPr algn="ctr"/>
                      <a:r>
                        <a:rPr lang="en-US" sz="2000" b="1" dirty="0">
                          <a:solidFill>
                            <a:schemeClr val="tx2"/>
                          </a:solidFill>
                        </a:rPr>
                        <a:t>NGSSS Biology</a:t>
                      </a:r>
                      <a:r>
                        <a:rPr lang="en-US" sz="2000" b="1" baseline="0" dirty="0">
                          <a:solidFill>
                            <a:schemeClr val="tx2"/>
                          </a:solidFill>
                        </a:rPr>
                        <a:t> 1, Civics, US History EOC</a:t>
                      </a:r>
                      <a:endParaRPr lang="en-US" sz="2000" b="1" dirty="0">
                        <a:solidFill>
                          <a:schemeClr val="tx2"/>
                        </a:solidFill>
                      </a:endParaRPr>
                    </a:p>
                  </a:txBody>
                  <a:tcPr>
                    <a:solidFill>
                      <a:srgbClr val="99CCFF"/>
                    </a:solidFill>
                  </a:tcPr>
                </a:tc>
                <a:tc>
                  <a:txBody>
                    <a:bodyPr/>
                    <a:lstStyle/>
                    <a:p>
                      <a:pPr algn="ctr"/>
                      <a:r>
                        <a:rPr lang="en-US" sz="2000" dirty="0">
                          <a:solidFill>
                            <a:schemeClr val="tx2"/>
                          </a:solidFill>
                        </a:rPr>
                        <a:t>March 3</a:t>
                      </a:r>
                    </a:p>
                  </a:txBody>
                  <a:tcPr>
                    <a:solidFill>
                      <a:srgbClr val="99CCFF"/>
                    </a:solidFill>
                  </a:tcPr>
                </a:tc>
                <a:tc>
                  <a:txBody>
                    <a:bodyPr/>
                    <a:lstStyle/>
                    <a:p>
                      <a:pPr algn="ctr"/>
                      <a:r>
                        <a:rPr lang="en-US" sz="2000" dirty="0">
                          <a:solidFill>
                            <a:schemeClr val="tx2"/>
                          </a:solidFill>
                        </a:rPr>
                        <a:t>March 13</a:t>
                      </a:r>
                    </a:p>
                  </a:txBody>
                  <a:tcPr>
                    <a:solidFill>
                      <a:srgbClr val="99CCFF"/>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202750" y="4876800"/>
            <a:ext cx="8763000" cy="1200329"/>
          </a:xfrm>
          <a:prstGeom prst="rect">
            <a:avLst/>
          </a:prstGeom>
        </p:spPr>
        <p:txBody>
          <a:bodyPr wrap="square">
            <a:spAutoFit/>
          </a:bodyPr>
          <a:lstStyle/>
          <a:p>
            <a:pPr marL="0" lvl="1" indent="-342900">
              <a:lnSpc>
                <a:spcPct val="100000"/>
              </a:lnSpc>
              <a:spcBef>
                <a:spcPts val="0"/>
              </a:spcBef>
              <a:spcAft>
                <a:spcPts val="0"/>
              </a:spcAft>
              <a:buFont typeface="Arial" panose="020B0604020202020204" pitchFamily="34" charset="0"/>
              <a:buNone/>
            </a:pPr>
            <a:r>
              <a:rPr lang="en-US" altLang="en-US" b="1" dirty="0"/>
              <a:t>Important Note: Eligible students who have PBT accommodations added to their IEP or Section 504 plan after </a:t>
            </a:r>
            <a:r>
              <a:rPr lang="en-US" altLang="en-US" b="1" u="sng" dirty="0"/>
              <a:t>these cut off dates </a:t>
            </a:r>
            <a:r>
              <a:rPr lang="en-US" altLang="en-US" b="1" dirty="0"/>
              <a:t>will NOT have these materials ordered.  Please contact Mara Ugando via email at </a:t>
            </a:r>
            <a:r>
              <a:rPr lang="en-US" altLang="en-US" b="1" dirty="0">
                <a:hlinkClick r:id="rId3"/>
              </a:rPr>
              <a:t>mugando@dadeschools.net</a:t>
            </a:r>
            <a:r>
              <a:rPr lang="en-US" altLang="en-US" b="1" dirty="0"/>
              <a:t> to order these additional materials.</a:t>
            </a:r>
          </a:p>
        </p:txBody>
      </p:sp>
      <p:sp>
        <p:nvSpPr>
          <p:cNvPr id="4" name="TextBox 3"/>
          <p:cNvSpPr txBox="1"/>
          <p:nvPr/>
        </p:nvSpPr>
        <p:spPr>
          <a:xfrm>
            <a:off x="76200" y="1658610"/>
            <a:ext cx="8153400" cy="461665"/>
          </a:xfrm>
          <a:prstGeom prst="rect">
            <a:avLst/>
          </a:prstGeom>
          <a:noFill/>
        </p:spPr>
        <p:txBody>
          <a:bodyPr wrap="square" rtlCol="0">
            <a:spAutoFit/>
          </a:bodyPr>
          <a:lstStyle/>
          <a:p>
            <a:r>
              <a:rPr lang="en-US" sz="2400" b="1" dirty="0"/>
              <a:t>Preidentification Student Information (NGSSS)</a:t>
            </a:r>
          </a:p>
        </p:txBody>
      </p:sp>
    </p:spTree>
    <p:extLst>
      <p:ext uri="{BB962C8B-B14F-4D97-AF65-F5344CB8AC3E}">
        <p14:creationId xmlns:p14="http://schemas.microsoft.com/office/powerpoint/2010/main" val="491708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rmAutofit fontScale="90000"/>
          </a:bodyPr>
          <a:lstStyle/>
          <a:p>
            <a:r>
              <a:rPr lang="en-US" dirty="0"/>
              <a:t>School Assessment Coordinator </a:t>
            </a:r>
            <a:br>
              <a:rPr lang="en-US" dirty="0"/>
            </a:br>
            <a:r>
              <a:rPr lang="en-US" dirty="0"/>
              <a:t>Before Testing</a:t>
            </a:r>
          </a:p>
        </p:txBody>
      </p:sp>
      <p:sp>
        <p:nvSpPr>
          <p:cNvPr id="3" name="Content Placeholder 2"/>
          <p:cNvSpPr>
            <a:spLocks noGrp="1"/>
          </p:cNvSpPr>
          <p:nvPr>
            <p:ph idx="1"/>
          </p:nvPr>
        </p:nvSpPr>
        <p:spPr>
          <a:xfrm>
            <a:off x="381000" y="2133600"/>
            <a:ext cx="8610600" cy="4419600"/>
          </a:xfrm>
        </p:spPr>
        <p:txBody>
          <a:bodyPr/>
          <a:lstStyle/>
          <a:p>
            <a:pPr marL="0" indent="0">
              <a:lnSpc>
                <a:spcPct val="100000"/>
              </a:lnSpc>
              <a:spcBef>
                <a:spcPts val="0"/>
              </a:spcBef>
              <a:spcAft>
                <a:spcPts val="0"/>
              </a:spcAft>
              <a:buNone/>
            </a:pPr>
            <a:r>
              <a:rPr lang="en-US" sz="2200" b="1" dirty="0"/>
              <a:t>Spring 2017 FSA Reading, Writing, and Math</a:t>
            </a:r>
            <a:endParaRPr lang="en-US" sz="2200" dirty="0"/>
          </a:p>
          <a:p>
            <a:pPr lvl="0">
              <a:lnSpc>
                <a:spcPct val="100000"/>
              </a:lnSpc>
              <a:spcBef>
                <a:spcPts val="0"/>
              </a:spcBef>
              <a:spcAft>
                <a:spcPts val="0"/>
              </a:spcAft>
            </a:pPr>
            <a:r>
              <a:rPr lang="en-US" sz="2000" dirty="0"/>
              <a:t>SP17WR-Homeroom or SP17WR</a:t>
            </a:r>
          </a:p>
          <a:p>
            <a:pPr lvl="0">
              <a:lnSpc>
                <a:spcPct val="100000"/>
              </a:lnSpc>
              <a:spcBef>
                <a:spcPts val="0"/>
              </a:spcBef>
              <a:spcAft>
                <a:spcPts val="0"/>
              </a:spcAft>
            </a:pPr>
            <a:r>
              <a:rPr lang="en-US" sz="2000" dirty="0"/>
              <a:t>SP17RD-Homeroom or SP17RD</a:t>
            </a:r>
          </a:p>
          <a:p>
            <a:pPr lvl="0">
              <a:lnSpc>
                <a:spcPct val="100000"/>
              </a:lnSpc>
              <a:spcBef>
                <a:spcPts val="0"/>
              </a:spcBef>
              <a:spcAft>
                <a:spcPts val="0"/>
              </a:spcAft>
            </a:pPr>
            <a:r>
              <a:rPr lang="en-US" sz="2000" dirty="0"/>
              <a:t>SP17MA-Homeroom or SP17MA</a:t>
            </a:r>
          </a:p>
          <a:p>
            <a:pPr marL="0" indent="0">
              <a:lnSpc>
                <a:spcPct val="100000"/>
              </a:lnSpc>
              <a:spcBef>
                <a:spcPts val="0"/>
              </a:spcBef>
              <a:spcAft>
                <a:spcPts val="0"/>
              </a:spcAft>
              <a:buNone/>
            </a:pPr>
            <a:r>
              <a:rPr lang="en-US" sz="2200" b="1" dirty="0"/>
              <a:t>Spring 2017 FSA ELA Retake</a:t>
            </a:r>
            <a:endParaRPr lang="en-US" sz="2200" dirty="0"/>
          </a:p>
          <a:p>
            <a:pPr lvl="0">
              <a:lnSpc>
                <a:spcPct val="100000"/>
              </a:lnSpc>
              <a:spcBef>
                <a:spcPts val="0"/>
              </a:spcBef>
              <a:spcAft>
                <a:spcPts val="0"/>
              </a:spcAft>
            </a:pPr>
            <a:r>
              <a:rPr lang="en-US" sz="2000" dirty="0"/>
              <a:t>SP17WTK</a:t>
            </a:r>
          </a:p>
          <a:p>
            <a:pPr lvl="0">
              <a:lnSpc>
                <a:spcPct val="100000"/>
              </a:lnSpc>
              <a:spcBef>
                <a:spcPts val="0"/>
              </a:spcBef>
              <a:spcAft>
                <a:spcPts val="0"/>
              </a:spcAft>
            </a:pPr>
            <a:r>
              <a:rPr lang="en-US" sz="2000" dirty="0"/>
              <a:t>SP17RTK</a:t>
            </a:r>
          </a:p>
          <a:p>
            <a:pPr marL="0" lvl="0" indent="0">
              <a:lnSpc>
                <a:spcPct val="100000"/>
              </a:lnSpc>
              <a:spcBef>
                <a:spcPts val="0"/>
              </a:spcBef>
              <a:spcAft>
                <a:spcPts val="0"/>
              </a:spcAft>
              <a:buNone/>
            </a:pPr>
            <a:r>
              <a:rPr lang="en-US" sz="2200" b="1" dirty="0"/>
              <a:t>Spring 2017 FSA Algebra 1 Retake EOC</a:t>
            </a:r>
          </a:p>
          <a:p>
            <a:pPr>
              <a:lnSpc>
                <a:spcPct val="100000"/>
              </a:lnSpc>
              <a:spcBef>
                <a:spcPts val="0"/>
              </a:spcBef>
              <a:spcAft>
                <a:spcPts val="0"/>
              </a:spcAft>
            </a:pPr>
            <a:r>
              <a:rPr lang="en-US" sz="2000" dirty="0"/>
              <a:t>SP17ALG1RTK-Homeroom or SP17ALG1RTK</a:t>
            </a:r>
          </a:p>
          <a:p>
            <a:pPr marL="0" indent="0">
              <a:lnSpc>
                <a:spcPct val="100000"/>
              </a:lnSpc>
              <a:spcBef>
                <a:spcPts val="0"/>
              </a:spcBef>
              <a:spcAft>
                <a:spcPts val="0"/>
              </a:spcAft>
              <a:buNone/>
            </a:pPr>
            <a:r>
              <a:rPr lang="en-US" sz="2200" b="1" dirty="0"/>
              <a:t>Spring 2017 FSA EOC </a:t>
            </a:r>
            <a:endParaRPr lang="en-US" sz="2200" dirty="0"/>
          </a:p>
          <a:p>
            <a:pPr>
              <a:lnSpc>
                <a:spcPct val="100000"/>
              </a:lnSpc>
              <a:spcBef>
                <a:spcPts val="0"/>
              </a:spcBef>
              <a:spcAft>
                <a:spcPts val="0"/>
              </a:spcAft>
            </a:pPr>
            <a:r>
              <a:rPr lang="en-US" sz="2000" dirty="0"/>
              <a:t>SP17ALG1- Homeroom or SP17ALG1</a:t>
            </a:r>
          </a:p>
          <a:p>
            <a:pPr>
              <a:lnSpc>
                <a:spcPct val="100000"/>
              </a:lnSpc>
              <a:spcBef>
                <a:spcPts val="0"/>
              </a:spcBef>
              <a:spcAft>
                <a:spcPts val="0"/>
              </a:spcAft>
            </a:pPr>
            <a:r>
              <a:rPr lang="en-US" sz="2000" dirty="0"/>
              <a:t>SP17GEO-Homeroom or SP17GEO</a:t>
            </a:r>
          </a:p>
          <a:p>
            <a:pPr>
              <a:lnSpc>
                <a:spcPct val="100000"/>
              </a:lnSpc>
              <a:spcBef>
                <a:spcPts val="0"/>
              </a:spcBef>
              <a:spcAft>
                <a:spcPts val="0"/>
              </a:spcAft>
            </a:pPr>
            <a:r>
              <a:rPr lang="en-US" sz="2000" dirty="0"/>
              <a:t>SP17ALG2-Homeroom or SP17ALG2</a:t>
            </a:r>
          </a:p>
          <a:p>
            <a:pPr lvl="0">
              <a:spcBef>
                <a:spcPts val="0"/>
              </a:spcBef>
              <a:spcAft>
                <a:spcPts val="0"/>
              </a:spcAft>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85</a:t>
            </a:fld>
            <a:endParaRPr lang="en-US" dirty="0"/>
          </a:p>
        </p:txBody>
      </p:sp>
      <p:sp>
        <p:nvSpPr>
          <p:cNvPr id="5" name="Content Placeholder 2"/>
          <p:cNvSpPr txBox="1">
            <a:spLocks/>
          </p:cNvSpPr>
          <p:nvPr/>
        </p:nvSpPr>
        <p:spPr>
          <a:xfrm>
            <a:off x="3962400" y="2362200"/>
            <a:ext cx="4800599" cy="312420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600" dirty="0"/>
          </a:p>
        </p:txBody>
      </p:sp>
      <p:sp>
        <p:nvSpPr>
          <p:cNvPr id="7" name="TextBox 6"/>
          <p:cNvSpPr txBox="1"/>
          <p:nvPr/>
        </p:nvSpPr>
        <p:spPr>
          <a:xfrm>
            <a:off x="5941595" y="2585472"/>
            <a:ext cx="2857499" cy="2677656"/>
          </a:xfrm>
          <a:prstGeom prst="rect">
            <a:avLst/>
          </a:prstGeom>
          <a:noFill/>
          <a:ln>
            <a:solidFill>
              <a:srgbClr val="0070C0"/>
            </a:solidFill>
          </a:ln>
        </p:spPr>
        <p:txBody>
          <a:bodyPr wrap="square" rtlCol="0">
            <a:spAutoFit/>
          </a:bodyPr>
          <a:lstStyle/>
          <a:p>
            <a:r>
              <a:rPr lang="en-US" sz="2400" b="1" dirty="0"/>
              <a:t>PREID information in TIDE is sorted by class code and homeroom for elementary, k-8 centers, and middle schools.</a:t>
            </a:r>
          </a:p>
        </p:txBody>
      </p:sp>
      <p:sp>
        <p:nvSpPr>
          <p:cNvPr id="8" name="TextBox 7"/>
          <p:cNvSpPr txBox="1"/>
          <p:nvPr/>
        </p:nvSpPr>
        <p:spPr>
          <a:xfrm>
            <a:off x="79249" y="1656365"/>
            <a:ext cx="8382000" cy="523220"/>
          </a:xfrm>
          <a:prstGeom prst="rect">
            <a:avLst/>
          </a:prstGeom>
          <a:noFill/>
        </p:spPr>
        <p:txBody>
          <a:bodyPr wrap="square" rtlCol="0">
            <a:spAutoFit/>
          </a:bodyPr>
          <a:lstStyle/>
          <a:p>
            <a:r>
              <a:rPr lang="en-US" sz="2800" b="1" dirty="0"/>
              <a:t>Manage Class Codes in TIDE (FSA)  </a:t>
            </a:r>
          </a:p>
        </p:txBody>
      </p:sp>
    </p:spTree>
    <p:extLst>
      <p:ext uri="{BB962C8B-B14F-4D97-AF65-F5344CB8AC3E}">
        <p14:creationId xmlns:p14="http://schemas.microsoft.com/office/powerpoint/2010/main" val="38444216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28600" y="1676400"/>
            <a:ext cx="8686800" cy="4876800"/>
          </a:xfrm>
        </p:spPr>
        <p:txBody>
          <a:bodyPr/>
          <a:lstStyle/>
          <a:p>
            <a:pPr marL="0" indent="0" eaLnBrk="1" hangingPunct="1">
              <a:spcBef>
                <a:spcPts val="600"/>
              </a:spcBef>
              <a:spcAft>
                <a:spcPts val="600"/>
              </a:spcAft>
              <a:buSzPct val="100000"/>
              <a:buNone/>
              <a:defRPr/>
            </a:pPr>
            <a:r>
              <a:rPr lang="en-US" sz="2600" b="1" dirty="0">
                <a:solidFill>
                  <a:srgbClr val="000000"/>
                </a:solidFill>
              </a:rPr>
              <a:t>Manage Class Information in PearsonAccess Next (NGSSS) </a:t>
            </a:r>
          </a:p>
          <a:p>
            <a:pPr eaLnBrk="1" hangingPunct="1">
              <a:spcBef>
                <a:spcPts val="600"/>
              </a:spcBef>
              <a:spcAft>
                <a:spcPts val="600"/>
              </a:spcAft>
              <a:buSzPct val="100000"/>
              <a:defRPr/>
            </a:pPr>
            <a:r>
              <a:rPr lang="en-US" sz="2400" b="1" dirty="0">
                <a:solidFill>
                  <a:srgbClr val="000000"/>
                </a:solidFill>
              </a:rPr>
              <a:t>Class</a:t>
            </a:r>
            <a:r>
              <a:rPr lang="en-US" sz="2400" dirty="0">
                <a:solidFill>
                  <a:srgbClr val="000000"/>
                </a:solidFill>
              </a:rPr>
              <a:t> is a required field in PearsonAccess. When students are added to PearsonAccess, either through PreID upload or manually using the </a:t>
            </a:r>
            <a:r>
              <a:rPr lang="en-US" sz="2400" b="1" dirty="0">
                <a:solidFill>
                  <a:srgbClr val="000000"/>
                </a:solidFill>
              </a:rPr>
              <a:t>Create/Edit Student </a:t>
            </a:r>
            <a:r>
              <a:rPr lang="en-US" sz="2400" dirty="0">
                <a:solidFill>
                  <a:srgbClr val="000000"/>
                </a:solidFill>
              </a:rPr>
              <a:t>task in PearsonAccess, they are assigned to a class.</a:t>
            </a:r>
          </a:p>
          <a:p>
            <a:pPr>
              <a:buSzPct val="100000"/>
              <a:defRPr/>
            </a:pPr>
            <a:r>
              <a:rPr lang="en-US" sz="2400" dirty="0">
                <a:solidFill>
                  <a:srgbClr val="000000"/>
                </a:solidFill>
              </a:rPr>
              <a:t>Class assignment was NOT used when the PreID file was uploaded to PearsonAccess.  Therefore, the default class is </a:t>
            </a:r>
            <a:r>
              <a:rPr lang="en-US" sz="2400" b="1" dirty="0">
                <a:solidFill>
                  <a:srgbClr val="000000"/>
                </a:solidFill>
              </a:rPr>
              <a:t>FL-CLASS.</a:t>
            </a:r>
            <a:r>
              <a:rPr lang="en-US" sz="2400" dirty="0">
                <a:solidFill>
                  <a:srgbClr val="000000"/>
                </a:solidFill>
              </a:rPr>
              <a:t> </a:t>
            </a:r>
          </a:p>
          <a:p>
            <a:pPr eaLnBrk="1" hangingPunct="1">
              <a:spcBef>
                <a:spcPts val="600"/>
              </a:spcBef>
              <a:spcAft>
                <a:spcPts val="600"/>
              </a:spcAft>
              <a:buSzPct val="100000"/>
              <a:defRPr/>
            </a:pPr>
            <a:r>
              <a:rPr lang="en-US" sz="2400" dirty="0">
                <a:solidFill>
                  <a:srgbClr val="000000"/>
                </a:solidFill>
              </a:rPr>
              <a:t>Class assignment </a:t>
            </a:r>
            <a:r>
              <a:rPr lang="en-US" sz="2400" i="1" dirty="0">
                <a:solidFill>
                  <a:srgbClr val="000000"/>
                </a:solidFill>
              </a:rPr>
              <a:t>may</a:t>
            </a:r>
            <a:r>
              <a:rPr lang="en-US" sz="2400" dirty="0">
                <a:solidFill>
                  <a:srgbClr val="000000"/>
                </a:solidFill>
              </a:rPr>
              <a:t> be used to manage students in PearsonAccess (e.g., to indicate groups of students tested together); however, school assessment coordinators may choose to disregard class assignment </a:t>
            </a:r>
          </a:p>
          <a:p>
            <a:pPr lvl="1">
              <a:buSzPct val="100000"/>
              <a:defRPr/>
            </a:pPr>
            <a:r>
              <a:rPr lang="en-US" sz="2400" dirty="0">
                <a:solidFill>
                  <a:srgbClr val="000000"/>
                </a:solidFill>
              </a:rPr>
              <a:t>Instead school assessment coordinators can manage groups of students tested together through test session assignments.</a:t>
            </a:r>
          </a:p>
          <a:p>
            <a:pPr eaLnBrk="1" hangingPunct="1">
              <a:spcBef>
                <a:spcPts val="600"/>
              </a:spcBef>
              <a:spcAft>
                <a:spcPts val="600"/>
              </a:spcAft>
              <a:buSzPct val="100000"/>
              <a:defRPr/>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86</a:t>
            </a:fld>
            <a:endParaRPr lang="en-US" dirty="0"/>
          </a:p>
        </p:txBody>
      </p:sp>
      <p:sp>
        <p:nvSpPr>
          <p:cNvPr id="5" name="TextBox 4"/>
          <p:cNvSpPr txBox="1"/>
          <p:nvPr/>
        </p:nvSpPr>
        <p:spPr>
          <a:xfrm>
            <a:off x="2590800" y="6553200"/>
            <a:ext cx="4724400" cy="338554"/>
          </a:xfrm>
          <a:prstGeom prst="rect">
            <a:avLst/>
          </a:prstGeom>
          <a:noFill/>
        </p:spPr>
        <p:txBody>
          <a:bodyPr wrap="square" rtlCol="0">
            <a:spAutoFit/>
          </a:bodyPr>
          <a:lstStyle/>
          <a:p>
            <a:r>
              <a:rPr lang="en-US" sz="1600" dirty="0"/>
              <a:t>NGSSS CBT TAM 46; PearsonAccess Next User Guide </a:t>
            </a:r>
          </a:p>
        </p:txBody>
      </p:sp>
    </p:spTree>
    <p:extLst>
      <p:ext uri="{BB962C8B-B14F-4D97-AF65-F5344CB8AC3E}">
        <p14:creationId xmlns:p14="http://schemas.microsoft.com/office/powerpoint/2010/main" val="39714140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28600" y="1600200"/>
            <a:ext cx="8686800" cy="4876800"/>
          </a:xfrm>
        </p:spPr>
        <p:txBody>
          <a:bodyPr/>
          <a:lstStyle/>
          <a:p>
            <a:pPr marL="0" indent="0" eaLnBrk="1" hangingPunct="1">
              <a:spcBef>
                <a:spcPts val="600"/>
              </a:spcBef>
              <a:spcAft>
                <a:spcPts val="600"/>
              </a:spcAft>
              <a:buSzPct val="100000"/>
              <a:buNone/>
              <a:defRPr/>
            </a:pPr>
            <a:r>
              <a:rPr lang="en-US" sz="2600" b="1" dirty="0">
                <a:solidFill>
                  <a:srgbClr val="000000"/>
                </a:solidFill>
              </a:rPr>
              <a:t>Manage Test Sessions Tasks in PearsonAccess Next (NGSSS)</a:t>
            </a:r>
          </a:p>
          <a:p>
            <a:pPr eaLnBrk="1" hangingPunct="1">
              <a:spcBef>
                <a:spcPts val="300"/>
              </a:spcBef>
              <a:spcAft>
                <a:spcPts val="300"/>
              </a:spcAft>
              <a:buSzPct val="100000"/>
              <a:defRPr/>
            </a:pPr>
            <a:r>
              <a:rPr lang="en-US" sz="2200" b="1" dirty="0">
                <a:solidFill>
                  <a:srgbClr val="000000"/>
                </a:solidFill>
              </a:rPr>
              <a:t>View or Edit an Online Test Session</a:t>
            </a:r>
            <a:r>
              <a:rPr lang="en-US" sz="2200" dirty="0">
                <a:solidFill>
                  <a:srgbClr val="000000"/>
                </a:solidFill>
              </a:rPr>
              <a:t>—Check the session details and verify that students are assigned to the correct session.</a:t>
            </a:r>
          </a:p>
          <a:p>
            <a:pPr eaLnBrk="1" hangingPunct="1">
              <a:spcBef>
                <a:spcPts val="300"/>
              </a:spcBef>
              <a:spcAft>
                <a:spcPts val="300"/>
              </a:spcAft>
              <a:buSzPct val="100000"/>
              <a:defRPr/>
            </a:pPr>
            <a:r>
              <a:rPr lang="en-US" sz="2200" b="1" dirty="0">
                <a:solidFill>
                  <a:srgbClr val="000000"/>
                </a:solidFill>
              </a:rPr>
              <a:t>Add Students to Test Sessions</a:t>
            </a:r>
            <a:r>
              <a:rPr lang="en-US" sz="2200" dirty="0">
                <a:solidFill>
                  <a:srgbClr val="000000"/>
                </a:solidFill>
              </a:rPr>
              <a:t>—Manage student session assignments.</a:t>
            </a:r>
          </a:p>
          <a:p>
            <a:pPr eaLnBrk="1" hangingPunct="1">
              <a:spcBef>
                <a:spcPts val="300"/>
              </a:spcBef>
              <a:spcAft>
                <a:spcPts val="300"/>
              </a:spcAft>
              <a:buSzPct val="100000"/>
              <a:defRPr/>
            </a:pPr>
            <a:r>
              <a:rPr lang="en-US" sz="2200" b="1" dirty="0">
                <a:solidFill>
                  <a:srgbClr val="000000"/>
                </a:solidFill>
              </a:rPr>
              <a:t>Manage Class Information (optional)</a:t>
            </a:r>
            <a:r>
              <a:rPr lang="en-US" sz="2200" dirty="0">
                <a:solidFill>
                  <a:srgbClr val="000000"/>
                </a:solidFill>
              </a:rPr>
              <a:t>—Classes can be used to manage students in PearsonAccess.</a:t>
            </a:r>
          </a:p>
          <a:p>
            <a:pPr eaLnBrk="1" hangingPunct="1">
              <a:spcBef>
                <a:spcPts val="300"/>
              </a:spcBef>
              <a:spcAft>
                <a:spcPts val="300"/>
              </a:spcAft>
              <a:buSzPct val="100000"/>
              <a:defRPr/>
            </a:pPr>
            <a:r>
              <a:rPr lang="en-US" sz="2200" b="1" dirty="0">
                <a:solidFill>
                  <a:srgbClr val="000000"/>
                </a:solidFill>
              </a:rPr>
              <a:t>Manage Other Student Information</a:t>
            </a:r>
            <a:r>
              <a:rPr lang="en-US" sz="2200" dirty="0">
                <a:solidFill>
                  <a:srgbClr val="000000"/>
                </a:solidFill>
              </a:rPr>
              <a:t>—Some student data may be changed in PearsonAccess.</a:t>
            </a:r>
          </a:p>
          <a:p>
            <a:pPr>
              <a:spcBef>
                <a:spcPts val="300"/>
              </a:spcBef>
              <a:spcAft>
                <a:spcPts val="300"/>
              </a:spcAft>
            </a:pPr>
            <a:r>
              <a:rPr lang="en-US" sz="2200" b="1" dirty="0">
                <a:solidFill>
                  <a:srgbClr val="000000"/>
                </a:solidFill>
              </a:rPr>
              <a:t>Assign Accommodated Forms –  </a:t>
            </a:r>
            <a:r>
              <a:rPr lang="en-US" sz="2200" dirty="0"/>
              <a:t>Ensure students who require an accommodated CBT form have been assigned the correct form in PearsonAccess. </a:t>
            </a:r>
          </a:p>
          <a:p>
            <a:pPr lvl="1">
              <a:spcBef>
                <a:spcPts val="300"/>
              </a:spcBef>
              <a:spcAft>
                <a:spcPts val="300"/>
              </a:spcAft>
            </a:pPr>
            <a:r>
              <a:rPr lang="en-US" sz="2200" u="sng" dirty="0">
                <a:solidFill>
                  <a:srgbClr val="000000"/>
                </a:solidFill>
              </a:rPr>
              <a:t>Note</a:t>
            </a:r>
            <a:r>
              <a:rPr lang="en-US" sz="2200" dirty="0">
                <a:solidFill>
                  <a:srgbClr val="000000"/>
                </a:solidFill>
              </a:rPr>
              <a:t>: </a:t>
            </a:r>
            <a:r>
              <a:rPr lang="en-US" sz="2200" dirty="0"/>
              <a:t>If students are moved to a different session, their form assignments may change. </a:t>
            </a:r>
            <a:r>
              <a:rPr lang="en-US" sz="2200" b="1" dirty="0"/>
              <a:t>Check the form assignment very carefully prior to testing. </a:t>
            </a:r>
          </a:p>
          <a:p>
            <a:pPr lvl="1">
              <a:spcBef>
                <a:spcPts val="300"/>
              </a:spcBef>
              <a:spcAft>
                <a:spcPts val="300"/>
              </a:spcAft>
            </a:pPr>
            <a:r>
              <a:rPr lang="en-US" sz="2200" b="1" dirty="0"/>
              <a:t>MAIN</a:t>
            </a:r>
            <a:r>
              <a:rPr lang="en-US" sz="2200" dirty="0"/>
              <a:t> is used for non-accommodated forms. </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87</a:t>
            </a:fld>
            <a:endParaRPr lang="en-US" dirty="0"/>
          </a:p>
        </p:txBody>
      </p:sp>
      <p:sp>
        <p:nvSpPr>
          <p:cNvPr id="5" name="TextBox 4"/>
          <p:cNvSpPr txBox="1"/>
          <p:nvPr/>
        </p:nvSpPr>
        <p:spPr>
          <a:xfrm>
            <a:off x="2590800" y="6553200"/>
            <a:ext cx="4876800" cy="338554"/>
          </a:xfrm>
          <a:prstGeom prst="rect">
            <a:avLst/>
          </a:prstGeom>
          <a:noFill/>
        </p:spPr>
        <p:txBody>
          <a:bodyPr wrap="square" rtlCol="0">
            <a:spAutoFit/>
          </a:bodyPr>
          <a:lstStyle/>
          <a:p>
            <a:r>
              <a:rPr lang="en-US" sz="1600" dirty="0"/>
              <a:t>NGSSS CBT TAM 46; PearsonAccess Next User Guide </a:t>
            </a:r>
          </a:p>
        </p:txBody>
      </p:sp>
    </p:spTree>
    <p:extLst>
      <p:ext uri="{BB962C8B-B14F-4D97-AF65-F5344CB8AC3E}">
        <p14:creationId xmlns:p14="http://schemas.microsoft.com/office/powerpoint/2010/main" val="16968822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218739" y="1676400"/>
            <a:ext cx="8686800" cy="4648200"/>
          </a:xfrm>
        </p:spPr>
        <p:txBody>
          <a:bodyPr/>
          <a:lstStyle/>
          <a:p>
            <a:pPr marL="0" indent="0">
              <a:buSzPct val="100000"/>
              <a:buNone/>
              <a:defRPr/>
            </a:pPr>
            <a:r>
              <a:rPr lang="en-US" sz="2600" b="1" dirty="0">
                <a:solidFill>
                  <a:srgbClr val="000000"/>
                </a:solidFill>
              </a:rPr>
              <a:t>Manage Test Sessions Tasks in PearsonAccess Next (NGSSS)</a:t>
            </a:r>
          </a:p>
          <a:p>
            <a:pPr>
              <a:spcBef>
                <a:spcPts val="300"/>
              </a:spcBef>
              <a:spcAft>
                <a:spcPts val="300"/>
              </a:spcAft>
              <a:buSzPct val="100000"/>
              <a:defRPr/>
            </a:pPr>
            <a:r>
              <a:rPr lang="en-US" sz="2200" b="1" dirty="0">
                <a:solidFill>
                  <a:srgbClr val="000000"/>
                </a:solidFill>
              </a:rPr>
              <a:t>Prepare Test Sessions</a:t>
            </a:r>
            <a:r>
              <a:rPr lang="en-US" sz="2200" dirty="0">
                <a:solidFill>
                  <a:srgbClr val="000000"/>
                </a:solidFill>
              </a:rPr>
              <a:t>—This step must be completed before sessions can be started.</a:t>
            </a:r>
          </a:p>
          <a:p>
            <a:pPr lvl="1">
              <a:spcBef>
                <a:spcPts val="300"/>
              </a:spcBef>
              <a:spcAft>
                <a:spcPts val="300"/>
              </a:spcAft>
              <a:buSzPct val="100000"/>
              <a:defRPr/>
            </a:pPr>
            <a:r>
              <a:rPr lang="en-US" sz="2200" dirty="0">
                <a:solidFill>
                  <a:srgbClr val="000000"/>
                </a:solidFill>
              </a:rPr>
              <a:t>Sessions must be marked </a:t>
            </a:r>
            <a:r>
              <a:rPr lang="en-US" sz="2200" b="1" dirty="0">
                <a:solidFill>
                  <a:srgbClr val="000000"/>
                </a:solidFill>
              </a:rPr>
              <a:t>Prepared</a:t>
            </a:r>
            <a:r>
              <a:rPr lang="en-US" sz="2200" dirty="0">
                <a:solidFill>
                  <a:srgbClr val="000000"/>
                </a:solidFill>
              </a:rPr>
              <a:t> before a school may proctor cache or start a session. </a:t>
            </a:r>
          </a:p>
          <a:p>
            <a:pPr marL="342900" lvl="1" indent="-342900">
              <a:spcBef>
                <a:spcPts val="300"/>
              </a:spcBef>
              <a:spcAft>
                <a:spcPts val="300"/>
              </a:spcAft>
              <a:buSzPct val="100000"/>
              <a:buFont typeface="Arial" panose="020B0604020202020204" pitchFamily="34" charset="0"/>
              <a:buChar char="•"/>
              <a:defRPr/>
            </a:pPr>
            <a:r>
              <a:rPr lang="en-US" sz="2200" b="1" dirty="0">
                <a:solidFill>
                  <a:srgbClr val="000000"/>
                </a:solidFill>
              </a:rPr>
              <a:t>Proctor Cache Test Items (Technology Coordinator)</a:t>
            </a:r>
            <a:r>
              <a:rPr lang="en-US" sz="2200" dirty="0">
                <a:solidFill>
                  <a:srgbClr val="000000"/>
                </a:solidFill>
              </a:rPr>
              <a:t>—Proctor Caching is required for efficient test delivery. Provide technology coordinators with a list of all test sessions for the school.</a:t>
            </a:r>
          </a:p>
          <a:p>
            <a:pPr>
              <a:spcBef>
                <a:spcPts val="300"/>
              </a:spcBef>
              <a:spcAft>
                <a:spcPts val="300"/>
              </a:spcAft>
              <a:buSzPct val="100000"/>
              <a:defRPr/>
            </a:pPr>
            <a:r>
              <a:rPr lang="en-US" sz="2200" b="1" dirty="0">
                <a:solidFill>
                  <a:srgbClr val="000000"/>
                </a:solidFill>
              </a:rPr>
              <a:t>Unlock/Lock a Test Session</a:t>
            </a:r>
            <a:r>
              <a:rPr lang="en-US" sz="2200" dirty="0">
                <a:solidFill>
                  <a:srgbClr val="000000"/>
                </a:solidFill>
              </a:rPr>
              <a:t>—Sessions no longer need to be </a:t>
            </a:r>
            <a:r>
              <a:rPr lang="en-US" sz="2200" b="1" dirty="0">
                <a:solidFill>
                  <a:srgbClr val="000000"/>
                </a:solidFill>
              </a:rPr>
              <a:t>unlocked</a:t>
            </a:r>
            <a:r>
              <a:rPr lang="en-US" sz="2200" dirty="0">
                <a:solidFill>
                  <a:srgbClr val="000000"/>
                </a:solidFill>
              </a:rPr>
              <a:t> before they can be started and students begin signing in to the test. </a:t>
            </a:r>
          </a:p>
          <a:p>
            <a:pPr eaLnBrk="1" hangingPunct="1">
              <a:spcBef>
                <a:spcPts val="300"/>
              </a:spcBef>
              <a:spcAft>
                <a:spcPts val="300"/>
              </a:spcAft>
              <a:buSzPct val="100000"/>
              <a:defRPr/>
            </a:pPr>
            <a:r>
              <a:rPr lang="en-US" sz="2200" u="sng" dirty="0">
                <a:solidFill>
                  <a:srgbClr val="000000"/>
                </a:solidFill>
              </a:rPr>
              <a:t>Note</a:t>
            </a:r>
            <a:r>
              <a:rPr lang="en-US" sz="2200" dirty="0">
                <a:solidFill>
                  <a:srgbClr val="000000"/>
                </a:solidFill>
              </a:rPr>
              <a:t>: After starting a test session, you can unlock or lock a test for students in that test session. Unlocking makes a test available to students for testing. Locking makes a test unavailable to students for testing. This can be done for all students in a session or by individual student.</a:t>
            </a:r>
          </a:p>
          <a:p>
            <a:pPr eaLnBrk="1" hangingPunct="1">
              <a:spcBef>
                <a:spcPts val="600"/>
              </a:spcBef>
              <a:spcAft>
                <a:spcPts val="600"/>
              </a:spcAft>
              <a:buSzPct val="100000"/>
              <a:defRPr/>
            </a:pPr>
            <a:endParaRPr lang="en-US" sz="26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88</a:t>
            </a:fld>
            <a:endParaRPr lang="en-US" dirty="0"/>
          </a:p>
        </p:txBody>
      </p:sp>
      <p:sp>
        <p:nvSpPr>
          <p:cNvPr id="5" name="TextBox 4"/>
          <p:cNvSpPr txBox="1"/>
          <p:nvPr/>
        </p:nvSpPr>
        <p:spPr>
          <a:xfrm>
            <a:off x="2590800" y="6553200"/>
            <a:ext cx="4724400" cy="338554"/>
          </a:xfrm>
          <a:prstGeom prst="rect">
            <a:avLst/>
          </a:prstGeom>
          <a:noFill/>
        </p:spPr>
        <p:txBody>
          <a:bodyPr wrap="square" rtlCol="0">
            <a:spAutoFit/>
          </a:bodyPr>
          <a:lstStyle/>
          <a:p>
            <a:r>
              <a:rPr lang="en-US" sz="1600" dirty="0"/>
              <a:t>NGSSS CBT TAM 46; PearsonAccess Next User Guide </a:t>
            </a:r>
          </a:p>
        </p:txBody>
      </p:sp>
    </p:spTree>
    <p:extLst>
      <p:ext uri="{BB962C8B-B14F-4D97-AF65-F5344CB8AC3E}">
        <p14:creationId xmlns:p14="http://schemas.microsoft.com/office/powerpoint/2010/main" val="3751599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a:xfrm>
            <a:off x="152400" y="1600200"/>
            <a:ext cx="8839200" cy="4876799"/>
          </a:xfrm>
        </p:spPr>
        <p:txBody>
          <a:bodyPr/>
          <a:lstStyle/>
          <a:p>
            <a:pPr marL="0" indent="0">
              <a:spcBef>
                <a:spcPts val="300"/>
              </a:spcBef>
              <a:spcAft>
                <a:spcPts val="300"/>
              </a:spcAft>
              <a:buNone/>
            </a:pPr>
            <a:r>
              <a:rPr lang="en-US" sz="2400" b="1" dirty="0"/>
              <a:t>Print PreID Student Labels for PBT Accommodations</a:t>
            </a:r>
          </a:p>
          <a:p>
            <a:pPr marL="0" indent="0">
              <a:spcBef>
                <a:spcPts val="300"/>
              </a:spcBef>
              <a:spcAft>
                <a:spcPts val="300"/>
              </a:spcAft>
              <a:buNone/>
            </a:pPr>
            <a:r>
              <a:rPr lang="en-US" sz="2200" b="1" dirty="0"/>
              <a:t>FSA</a:t>
            </a:r>
          </a:p>
          <a:p>
            <a:pPr>
              <a:spcBef>
                <a:spcPts val="300"/>
              </a:spcBef>
              <a:spcAft>
                <a:spcPts val="300"/>
              </a:spcAft>
            </a:pPr>
            <a:r>
              <a:rPr lang="en-US" sz="2000" dirty="0"/>
              <a:t>The FSA front cover of the test and answer books do NOT contain bubbles to grid demographic information. </a:t>
            </a:r>
            <a:r>
              <a:rPr lang="en-US" sz="2000" b="1" dirty="0"/>
              <a:t>PreID labels must be used. </a:t>
            </a:r>
          </a:p>
          <a:p>
            <a:pPr>
              <a:spcBef>
                <a:spcPts val="300"/>
              </a:spcBef>
              <a:spcAft>
                <a:spcPts val="300"/>
              </a:spcAft>
            </a:pPr>
            <a:r>
              <a:rPr lang="en-US" sz="2000" dirty="0"/>
              <a:t>If a PreID label is not available, an On-Demand PreID Label </a:t>
            </a:r>
            <a:r>
              <a:rPr lang="en-US" sz="2000" b="1" dirty="0"/>
              <a:t>must </a:t>
            </a:r>
            <a:r>
              <a:rPr lang="en-US" sz="2000" dirty="0"/>
              <a:t>be printed and applied to the test and answer book. </a:t>
            </a:r>
          </a:p>
          <a:p>
            <a:pPr>
              <a:spcBef>
                <a:spcPts val="300"/>
              </a:spcBef>
              <a:spcAft>
                <a:spcPts val="300"/>
              </a:spcAft>
            </a:pPr>
            <a:r>
              <a:rPr lang="en-US" sz="2000" dirty="0"/>
              <a:t>Students must still write in on the book: student name, date of birth, school name, district name, date, and test group code information. </a:t>
            </a:r>
          </a:p>
          <a:p>
            <a:pPr>
              <a:spcBef>
                <a:spcPts val="300"/>
              </a:spcBef>
              <a:spcAft>
                <a:spcPts val="300"/>
              </a:spcAft>
            </a:pPr>
            <a:r>
              <a:rPr lang="en-US" sz="2000" dirty="0"/>
              <a:t>See the </a:t>
            </a:r>
            <a:r>
              <a:rPr lang="en-US" sz="2000" i="1" dirty="0"/>
              <a:t>TIDE User Guide </a:t>
            </a:r>
            <a:r>
              <a:rPr lang="en-US" sz="2000" dirty="0"/>
              <a:t>for instructions on generating and printing PreID labels.</a:t>
            </a:r>
          </a:p>
          <a:p>
            <a:pPr marL="0" indent="0">
              <a:spcBef>
                <a:spcPts val="300"/>
              </a:spcBef>
              <a:spcAft>
                <a:spcPts val="300"/>
              </a:spcAft>
              <a:buNone/>
            </a:pPr>
            <a:r>
              <a:rPr lang="en-US" sz="2200" b="1" dirty="0"/>
              <a:t>NGSSS</a:t>
            </a:r>
          </a:p>
          <a:p>
            <a:pPr>
              <a:spcBef>
                <a:spcPts val="300"/>
              </a:spcBef>
              <a:spcAft>
                <a:spcPts val="300"/>
              </a:spcAft>
            </a:pPr>
            <a:r>
              <a:rPr lang="en-US" sz="2000" dirty="0">
                <a:solidFill>
                  <a:srgbClr val="000000"/>
                </a:solidFill>
              </a:rPr>
              <a:t>Schools will receive PreID labels for students  that were uploaded to PearsonAccess with NGSSS PBT accommodations.  </a:t>
            </a:r>
            <a:r>
              <a:rPr lang="en-US" sz="2000" b="1" dirty="0">
                <a:solidFill>
                  <a:srgbClr val="FF0000"/>
                </a:solidFill>
              </a:rPr>
              <a:t>PreID labels can now be printed locally for students who were not captured via the PreID upload.  </a:t>
            </a:r>
          </a:p>
          <a:p>
            <a:pPr>
              <a:spcBef>
                <a:spcPts val="300"/>
              </a:spcBef>
              <a:spcAft>
                <a:spcPts val="300"/>
              </a:spcAft>
            </a:pPr>
            <a:r>
              <a:rPr lang="en-US" sz="2000" dirty="0"/>
              <a:t>For information on printing PreID labels, see the </a:t>
            </a:r>
            <a:r>
              <a:rPr lang="en-US" sz="2000" i="1" dirty="0"/>
              <a:t>PearsonAccess Next User Guide</a:t>
            </a:r>
            <a:r>
              <a:rPr lang="en-US" sz="2000" dirty="0"/>
              <a:t>.</a:t>
            </a:r>
          </a:p>
          <a:p>
            <a:pPr>
              <a:spcBef>
                <a:spcPts val="300"/>
              </a:spcBef>
              <a:spcAft>
                <a:spcPts val="300"/>
              </a:spcAft>
            </a:pPr>
            <a:r>
              <a:rPr lang="en-US" sz="2000" u="sng" dirty="0"/>
              <a:t>Important Note</a:t>
            </a:r>
            <a:r>
              <a:rPr lang="en-US" sz="2000" dirty="0"/>
              <a:t>: If schools do not use a PreID label, then the student demographic information </a:t>
            </a:r>
            <a:r>
              <a:rPr lang="en-US" sz="2000" b="1" u="sng" dirty="0"/>
              <a:t>MUST</a:t>
            </a:r>
            <a:r>
              <a:rPr lang="en-US" sz="2000" dirty="0"/>
              <a:t> be bubbled on the student grid sheet.</a:t>
            </a:r>
          </a:p>
        </p:txBody>
      </p:sp>
      <p:sp>
        <p:nvSpPr>
          <p:cNvPr id="4" name="Slide Number Placeholder 3"/>
          <p:cNvSpPr>
            <a:spLocks noGrp="1"/>
          </p:cNvSpPr>
          <p:nvPr>
            <p:ph type="sldNum" sz="quarter" idx="12"/>
          </p:nvPr>
        </p:nvSpPr>
        <p:spPr/>
        <p:txBody>
          <a:bodyPr/>
          <a:lstStyle/>
          <a:p>
            <a:fld id="{60F88D64-766A-45C3-93FE-3E1D3068B07A}" type="slidenum">
              <a:rPr lang="en-US" smtClean="0"/>
              <a:t>89</a:t>
            </a:fld>
            <a:endParaRPr lang="en-US" dirty="0"/>
          </a:p>
        </p:txBody>
      </p:sp>
      <p:pic>
        <p:nvPicPr>
          <p:cNvPr id="6" name="Picture 5" descr="File:New icon shiny bad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703553"/>
            <a:ext cx="685800" cy="685800"/>
          </a:xfrm>
          <a:prstGeom prst="rect">
            <a:avLst/>
          </a:prstGeom>
        </p:spPr>
      </p:pic>
      <p:sp>
        <p:nvSpPr>
          <p:cNvPr id="7" name="TextBox 6"/>
          <p:cNvSpPr txBox="1"/>
          <p:nvPr/>
        </p:nvSpPr>
        <p:spPr>
          <a:xfrm>
            <a:off x="838200" y="6553200"/>
            <a:ext cx="7620000" cy="338554"/>
          </a:xfrm>
          <a:prstGeom prst="rect">
            <a:avLst/>
          </a:prstGeom>
          <a:noFill/>
        </p:spPr>
        <p:txBody>
          <a:bodyPr wrap="square" rtlCol="0">
            <a:spAutoFit/>
          </a:bodyPr>
          <a:lstStyle/>
          <a:p>
            <a:r>
              <a:rPr lang="en-US" sz="1600" dirty="0"/>
              <a:t>FSA CBT TAM ix; TIDE User Guide; NGSSS CBT TAM 39; PearsonAccess Next User Guide </a:t>
            </a:r>
          </a:p>
        </p:txBody>
      </p:sp>
    </p:spTree>
    <p:extLst>
      <p:ext uri="{BB962C8B-B14F-4D97-AF65-F5344CB8AC3E}">
        <p14:creationId xmlns:p14="http://schemas.microsoft.com/office/powerpoint/2010/main" val="4204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a:t>
            </a:r>
          </a:p>
        </p:txBody>
      </p:sp>
      <p:sp>
        <p:nvSpPr>
          <p:cNvPr id="3" name="Content Placeholder 2"/>
          <p:cNvSpPr>
            <a:spLocks noGrp="1"/>
          </p:cNvSpPr>
          <p:nvPr>
            <p:ph idx="1"/>
          </p:nvPr>
        </p:nvSpPr>
        <p:spPr>
          <a:xfrm>
            <a:off x="191703" y="2178626"/>
            <a:ext cx="8737092" cy="4450774"/>
          </a:xfrm>
        </p:spPr>
        <p:txBody>
          <a:bodyPr/>
          <a:lstStyle/>
          <a:p>
            <a:pPr>
              <a:spcBef>
                <a:spcPts val="300"/>
              </a:spcBef>
              <a:spcAft>
                <a:spcPts val="300"/>
              </a:spcAft>
            </a:pPr>
            <a:r>
              <a:rPr lang="en-US" sz="2400" dirty="0"/>
              <a:t>Students who need to retake the FSA Algebra 1 EOC or first-time test takers who are </a:t>
            </a:r>
            <a:r>
              <a:rPr lang="en-US" sz="2400" b="1" u="sng" dirty="0">
                <a:solidFill>
                  <a:srgbClr val="FF0000"/>
                </a:solidFill>
              </a:rPr>
              <a:t>seniors</a:t>
            </a:r>
            <a:r>
              <a:rPr lang="en-US" sz="2400" dirty="0"/>
              <a:t> participate in the Algebra 1 EOC Retake </a:t>
            </a:r>
            <a:r>
              <a:rPr lang="en-US" sz="2400" b="1" dirty="0"/>
              <a:t>(March 27–April 7).</a:t>
            </a:r>
          </a:p>
          <a:p>
            <a:pPr>
              <a:spcBef>
                <a:spcPts val="300"/>
              </a:spcBef>
              <a:spcAft>
                <a:spcPts val="300"/>
              </a:spcAft>
            </a:pPr>
            <a:r>
              <a:rPr lang="en-US" sz="2400" dirty="0"/>
              <a:t>Scores will be reported in time for seniors to have them prior to scheduled graduations.</a:t>
            </a:r>
          </a:p>
          <a:p>
            <a:pPr>
              <a:spcBef>
                <a:spcPts val="300"/>
              </a:spcBef>
              <a:spcAft>
                <a:spcPts val="300"/>
              </a:spcAft>
            </a:pPr>
            <a:r>
              <a:rPr lang="en-US" sz="2400" dirty="0"/>
              <a:t>Students may not participate in both administrations.</a:t>
            </a:r>
          </a:p>
          <a:p>
            <a:pPr>
              <a:spcBef>
                <a:spcPts val="300"/>
              </a:spcBef>
              <a:spcAft>
                <a:spcPts val="300"/>
              </a:spcAft>
            </a:pPr>
            <a:r>
              <a:rPr lang="en-US" sz="2400" dirty="0"/>
              <a:t>Test Administrators will use the Algebra 1 EOC script (no separate Retake script).</a:t>
            </a:r>
          </a:p>
          <a:p>
            <a:pPr>
              <a:spcBef>
                <a:spcPts val="300"/>
              </a:spcBef>
              <a:spcAft>
                <a:spcPts val="300"/>
              </a:spcAft>
            </a:pPr>
            <a:r>
              <a:rPr lang="en-US" sz="2400" dirty="0"/>
              <a:t>Retake accommodations will be set in TIDE under the Algebra 1 column.</a:t>
            </a:r>
          </a:p>
          <a:p>
            <a:pPr>
              <a:spcBef>
                <a:spcPts val="300"/>
              </a:spcBef>
              <a:spcAft>
                <a:spcPts val="300"/>
              </a:spcAft>
            </a:pPr>
            <a:r>
              <a:rPr lang="en-US" sz="2400" dirty="0"/>
              <a:t>Ensure the correct Algebra 1 Retake assessment is administered (FSA vs. NGSSS).</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9</a:t>
            </a:fld>
            <a:endParaRPr lang="en-US" dirty="0"/>
          </a:p>
        </p:txBody>
      </p:sp>
      <p:sp>
        <p:nvSpPr>
          <p:cNvPr id="5" name="Rectangle 4"/>
          <p:cNvSpPr/>
          <p:nvPr/>
        </p:nvSpPr>
        <p:spPr>
          <a:xfrm>
            <a:off x="228600" y="1676558"/>
            <a:ext cx="5410200" cy="492443"/>
          </a:xfrm>
          <a:prstGeom prst="rect">
            <a:avLst/>
          </a:prstGeom>
        </p:spPr>
        <p:txBody>
          <a:bodyPr wrap="square">
            <a:spAutoFit/>
          </a:bodyPr>
          <a:lstStyle/>
          <a:p>
            <a:r>
              <a:rPr lang="en-US" sz="2600" b="1" dirty="0"/>
              <a:t>FSA Algebra 1 EOC Retake</a:t>
            </a:r>
          </a:p>
        </p:txBody>
      </p:sp>
    </p:spTree>
    <p:extLst>
      <p:ext uri="{BB962C8B-B14F-4D97-AF65-F5344CB8AC3E}">
        <p14:creationId xmlns:p14="http://schemas.microsoft.com/office/powerpoint/2010/main" val="33558064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 </a:t>
            </a:r>
            <a:br>
              <a:rPr lang="en-US" sz="4000" dirty="0"/>
            </a:br>
            <a:r>
              <a:rPr lang="en-US" sz="4000" dirty="0"/>
              <a:t>Before Testing</a:t>
            </a:r>
          </a:p>
        </p:txBody>
      </p:sp>
      <p:sp>
        <p:nvSpPr>
          <p:cNvPr id="3" name="Content Placeholder 2"/>
          <p:cNvSpPr>
            <a:spLocks noGrp="1"/>
          </p:cNvSpPr>
          <p:nvPr>
            <p:ph idx="1"/>
          </p:nvPr>
        </p:nvSpPr>
        <p:spPr/>
        <p:txBody>
          <a:bodyPr/>
          <a:lstStyle/>
          <a:p>
            <a:pPr marL="0" indent="0">
              <a:buNone/>
            </a:pPr>
            <a:r>
              <a:rPr lang="en-US" sz="2800" b="1" dirty="0"/>
              <a:t>Print FSA Test Tickets</a:t>
            </a:r>
          </a:p>
          <a:p>
            <a:r>
              <a:rPr lang="en-US" sz="2600" dirty="0"/>
              <a:t>Prior to computer-based test administrations, print test tickets to distribute to test administrators. Test tickets are generated in TIDE. </a:t>
            </a:r>
          </a:p>
          <a:p>
            <a:r>
              <a:rPr lang="en-US" sz="2600" dirty="0"/>
              <a:t>Test tickets contain login information for students. Each student must have a test ticket to log in to computer-based FSA assessments. </a:t>
            </a:r>
          </a:p>
          <a:p>
            <a:r>
              <a:rPr lang="en-US" sz="2600" dirty="0"/>
              <a:t>See the </a:t>
            </a:r>
            <a:r>
              <a:rPr lang="en-US" sz="2600" i="1" dirty="0"/>
              <a:t>TIDE User Guide </a:t>
            </a:r>
            <a:r>
              <a:rPr lang="en-US" sz="2600" dirty="0"/>
              <a:t>for instructions on generating and printing test tickets.</a:t>
            </a:r>
          </a:p>
        </p:txBody>
      </p:sp>
      <p:sp>
        <p:nvSpPr>
          <p:cNvPr id="4" name="Slide Number Placeholder 3"/>
          <p:cNvSpPr>
            <a:spLocks noGrp="1"/>
          </p:cNvSpPr>
          <p:nvPr>
            <p:ph type="sldNum" sz="quarter" idx="12"/>
          </p:nvPr>
        </p:nvSpPr>
        <p:spPr/>
        <p:txBody>
          <a:bodyPr/>
          <a:lstStyle/>
          <a:p>
            <a:fld id="{60F88D64-766A-45C3-93FE-3E1D3068B07A}" type="slidenum">
              <a:rPr lang="en-US" smtClean="0"/>
              <a:t>90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87912"/>
            <a:ext cx="3438525" cy="1619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514600" y="6553200"/>
            <a:ext cx="5943600" cy="338554"/>
          </a:xfrm>
          <a:prstGeom prst="rect">
            <a:avLst/>
          </a:prstGeom>
          <a:noFill/>
        </p:spPr>
        <p:txBody>
          <a:bodyPr wrap="square" rtlCol="0">
            <a:spAutoFit/>
          </a:bodyPr>
          <a:lstStyle/>
          <a:p>
            <a:r>
              <a:rPr lang="en-US" sz="1600" dirty="0"/>
              <a:t>FSA CBT TAM 23; TIDE User Guide  </a:t>
            </a:r>
          </a:p>
        </p:txBody>
      </p:sp>
    </p:spTree>
    <p:extLst>
      <p:ext uri="{BB962C8B-B14F-4D97-AF65-F5344CB8AC3E}">
        <p14:creationId xmlns:p14="http://schemas.microsoft.com/office/powerpoint/2010/main" val="1224320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solidFill>
                  <a:schemeClr val="bg1"/>
                </a:solidFill>
              </a:rPr>
              <a:t>School Assessment Coordinator Before Testing</a:t>
            </a:r>
          </a:p>
        </p:txBody>
      </p:sp>
      <p:sp>
        <p:nvSpPr>
          <p:cNvPr id="3" name="Content Placeholder 2"/>
          <p:cNvSpPr>
            <a:spLocks noGrp="1"/>
          </p:cNvSpPr>
          <p:nvPr>
            <p:ph idx="1"/>
          </p:nvPr>
        </p:nvSpPr>
        <p:spPr>
          <a:xfrm>
            <a:off x="199912" y="1664783"/>
            <a:ext cx="8791687" cy="5024942"/>
          </a:xfrm>
        </p:spPr>
        <p:txBody>
          <a:bodyPr/>
          <a:lstStyle/>
          <a:p>
            <a:pPr marL="0" indent="0" eaLnBrk="1" hangingPunct="1">
              <a:spcBef>
                <a:spcPts val="600"/>
              </a:spcBef>
              <a:spcAft>
                <a:spcPts val="600"/>
              </a:spcAft>
              <a:buSzPct val="100000"/>
              <a:buNone/>
              <a:defRPr/>
            </a:pPr>
            <a:r>
              <a:rPr lang="en-US" sz="2600" b="1" dirty="0">
                <a:solidFill>
                  <a:srgbClr val="000000"/>
                </a:solidFill>
              </a:rPr>
              <a:t>Print NGSSS Student Authorization Tickets, Seal Codes, and Advanced Session Rosters</a:t>
            </a:r>
            <a:endParaRPr lang="en-US" sz="2600" dirty="0">
              <a:solidFill>
                <a:srgbClr val="000000"/>
              </a:solidFill>
            </a:endParaRPr>
          </a:p>
          <a:p>
            <a:pPr eaLnBrk="1" hangingPunct="1">
              <a:lnSpc>
                <a:spcPct val="90000"/>
              </a:lnSpc>
              <a:spcBef>
                <a:spcPts val="300"/>
              </a:spcBef>
              <a:spcAft>
                <a:spcPts val="300"/>
              </a:spcAft>
              <a:buSzPct val="100000"/>
              <a:defRPr/>
            </a:pPr>
            <a:r>
              <a:rPr lang="en-US" sz="2200" dirty="0">
                <a:solidFill>
                  <a:srgbClr val="000000"/>
                </a:solidFill>
              </a:rPr>
              <a:t>Each student must have a Student Authorization Ticket to sign in to a test. Each authorization ticket contains the TestNav URL, the student’s unique Username and a Password. </a:t>
            </a:r>
          </a:p>
          <a:p>
            <a:pPr eaLnBrk="1" hangingPunct="1">
              <a:lnSpc>
                <a:spcPct val="90000"/>
              </a:lnSpc>
              <a:spcBef>
                <a:spcPts val="300"/>
              </a:spcBef>
              <a:spcAft>
                <a:spcPts val="300"/>
              </a:spcAft>
              <a:buSzPct val="100000"/>
              <a:defRPr/>
            </a:pPr>
            <a:r>
              <a:rPr lang="en-US" sz="2200" dirty="0">
                <a:solidFill>
                  <a:srgbClr val="000000"/>
                </a:solidFill>
              </a:rPr>
              <a:t>You may also print an Advanced Session Roster for a list of the students tested in the same session. This roster may be used to collect the required administration information.</a:t>
            </a:r>
          </a:p>
          <a:p>
            <a:pPr>
              <a:spcBef>
                <a:spcPts val="300"/>
              </a:spcBef>
              <a:spcAft>
                <a:spcPts val="300"/>
              </a:spcAft>
              <a:buSzPct val="100000"/>
              <a:defRPr/>
            </a:pPr>
            <a:r>
              <a:rPr lang="en-US" sz="2200" dirty="0">
                <a:solidFill>
                  <a:srgbClr val="000000"/>
                </a:solidFill>
              </a:rPr>
              <a:t>Ensure these files are deleted from your computer after you have printed them.</a:t>
            </a:r>
          </a:p>
          <a:p>
            <a:pPr>
              <a:spcBef>
                <a:spcPts val="300"/>
              </a:spcBef>
              <a:spcAft>
                <a:spcPts val="300"/>
              </a:spcAft>
              <a:buSzPct val="100000"/>
              <a:defRPr/>
            </a:pPr>
            <a:r>
              <a:rPr lang="en-US" sz="2200" dirty="0">
                <a:solidFill>
                  <a:srgbClr val="000000"/>
                </a:solidFill>
              </a:rPr>
              <a:t> Distribute the appropriate materials on each day of testing. </a:t>
            </a:r>
            <a:r>
              <a:rPr lang="en-US" sz="2200" dirty="0">
                <a:solidFill>
                  <a:srgbClr val="FF0000"/>
                </a:solidFill>
              </a:rPr>
              <a:t>Seal codes should only be distributed to test administrators immediately before students begin Session 2 of the FCAT 2.0 Reading Retake.</a:t>
            </a:r>
          </a:p>
          <a:p>
            <a:pPr>
              <a:spcBef>
                <a:spcPts val="300"/>
              </a:spcBef>
              <a:spcAft>
                <a:spcPts val="300"/>
              </a:spcAft>
              <a:buSzPct val="100000"/>
              <a:defRPr/>
            </a:pPr>
            <a:r>
              <a:rPr lang="en-US" sz="2200" dirty="0">
                <a:solidFill>
                  <a:srgbClr val="000000"/>
                </a:solidFill>
              </a:rPr>
              <a:t>See the </a:t>
            </a:r>
            <a:r>
              <a:rPr lang="en-US" sz="2200" i="1" dirty="0">
                <a:solidFill>
                  <a:srgbClr val="000000"/>
                </a:solidFill>
              </a:rPr>
              <a:t>Florida</a:t>
            </a:r>
            <a:r>
              <a:rPr lang="en-US" sz="2200" dirty="0">
                <a:solidFill>
                  <a:srgbClr val="000000"/>
                </a:solidFill>
              </a:rPr>
              <a:t> </a:t>
            </a:r>
            <a:r>
              <a:rPr lang="en-US" sz="2200" i="1" dirty="0">
                <a:solidFill>
                  <a:srgbClr val="000000"/>
                </a:solidFill>
              </a:rPr>
              <a:t>PearsonAccess Next User Guide</a:t>
            </a:r>
            <a:r>
              <a:rPr lang="en-US" sz="2200" dirty="0">
                <a:solidFill>
                  <a:srgbClr val="000000"/>
                </a:solidFill>
              </a:rPr>
              <a:t> for instructions on how to print authorization tickets, seal codes, and rosters.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91</a:t>
            </a:fld>
            <a:endParaRPr lang="en-US" dirty="0"/>
          </a:p>
        </p:txBody>
      </p:sp>
      <p:sp>
        <p:nvSpPr>
          <p:cNvPr id="5" name="TextBox 4"/>
          <p:cNvSpPr txBox="1"/>
          <p:nvPr/>
        </p:nvSpPr>
        <p:spPr>
          <a:xfrm>
            <a:off x="2286000" y="6553200"/>
            <a:ext cx="6172200" cy="338554"/>
          </a:xfrm>
          <a:prstGeom prst="rect">
            <a:avLst/>
          </a:prstGeom>
          <a:noFill/>
        </p:spPr>
        <p:txBody>
          <a:bodyPr wrap="square" rtlCol="0">
            <a:spAutoFit/>
          </a:bodyPr>
          <a:lstStyle/>
          <a:p>
            <a:r>
              <a:rPr lang="en-US" sz="1600" dirty="0"/>
              <a:t>NGSSS CBT TAM 46; PearsonAccess Next User Guide </a:t>
            </a:r>
          </a:p>
        </p:txBody>
      </p:sp>
    </p:spTree>
    <p:extLst>
      <p:ext uri="{BB962C8B-B14F-4D97-AF65-F5344CB8AC3E}">
        <p14:creationId xmlns:p14="http://schemas.microsoft.com/office/powerpoint/2010/main" val="20553883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11946"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203454" y="1752600"/>
            <a:ext cx="8737092" cy="4495800"/>
          </a:xfrm>
        </p:spPr>
        <p:txBody>
          <a:bodyPr/>
          <a:lstStyle/>
          <a:p>
            <a:pPr marL="0" indent="0">
              <a:buNone/>
            </a:pPr>
            <a:r>
              <a:rPr lang="en-US" sz="2800" b="1" dirty="0">
                <a:solidFill>
                  <a:prstClr val="black"/>
                </a:solidFill>
              </a:rPr>
              <a:t>Meet with Technology Coordinator</a:t>
            </a:r>
          </a:p>
          <a:p>
            <a:r>
              <a:rPr lang="en-US" sz="2400" dirty="0"/>
              <a:t>It is important that technology coordinators understand their responsibilities before, during, and after FSA and NGSSS computer-based test administrations. </a:t>
            </a:r>
          </a:p>
          <a:p>
            <a:r>
              <a:rPr lang="en-US" sz="2400" dirty="0"/>
              <a:t>Review the instructions and information for technology coordinators (located on the FSA Portal and PearsonAccess), as well as all test administration and security policies and procedures included in this manual, with your technology coordinator and create a plan for handling issues during testing. </a:t>
            </a:r>
          </a:p>
          <a:p>
            <a:r>
              <a:rPr lang="en-US" sz="2400" dirty="0"/>
              <a:t>Technology coordinators are required to sign the </a:t>
            </a:r>
            <a:r>
              <a:rPr lang="en-US" sz="2400" i="1" dirty="0"/>
              <a:t>Test Administration and Security Agreement</a:t>
            </a:r>
            <a:r>
              <a:rPr lang="en-US" sz="2400" dirty="0"/>
              <a:t>. The technology coordinator should also be involved in all planning meetings to provide input on logistics and resolve any network issues. </a:t>
            </a: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92</a:t>
            </a:fld>
            <a:endParaRPr lang="en-US" dirty="0"/>
          </a:p>
        </p:txBody>
      </p:sp>
      <p:sp>
        <p:nvSpPr>
          <p:cNvPr id="5" name="TextBox 4"/>
          <p:cNvSpPr txBox="1"/>
          <p:nvPr/>
        </p:nvSpPr>
        <p:spPr>
          <a:xfrm>
            <a:off x="3505200" y="6501154"/>
            <a:ext cx="4800600" cy="338554"/>
          </a:xfrm>
          <a:prstGeom prst="rect">
            <a:avLst/>
          </a:prstGeom>
          <a:noFill/>
        </p:spPr>
        <p:txBody>
          <a:bodyPr wrap="square" rtlCol="0">
            <a:spAutoFit/>
          </a:bodyPr>
          <a:lstStyle/>
          <a:p>
            <a:r>
              <a:rPr lang="en-US" sz="1600" dirty="0"/>
              <a:t>NGSSS CBT TAM 40</a:t>
            </a:r>
          </a:p>
        </p:txBody>
      </p:sp>
    </p:spTree>
    <p:extLst>
      <p:ext uri="{BB962C8B-B14F-4D97-AF65-F5344CB8AC3E}">
        <p14:creationId xmlns:p14="http://schemas.microsoft.com/office/powerpoint/2010/main" val="18026005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228600" y="1600200"/>
            <a:ext cx="8737092" cy="4952999"/>
          </a:xfrm>
        </p:spPr>
        <p:txBody>
          <a:bodyPr>
            <a:noAutofit/>
          </a:bodyPr>
          <a:lstStyle/>
          <a:p>
            <a:pPr marL="0" indent="0">
              <a:lnSpc>
                <a:spcPct val="80000"/>
              </a:lnSpc>
              <a:spcBef>
                <a:spcPts val="600"/>
              </a:spcBef>
              <a:spcAft>
                <a:spcPts val="600"/>
              </a:spcAft>
              <a:buNone/>
            </a:pPr>
            <a:r>
              <a:rPr lang="en-US" sz="2800" b="1" dirty="0"/>
              <a:t>Prepare Test Settings, Computers, and Devices</a:t>
            </a:r>
          </a:p>
          <a:p>
            <a:pPr>
              <a:spcBef>
                <a:spcPts val="300"/>
              </a:spcBef>
              <a:spcAft>
                <a:spcPts val="300"/>
              </a:spcAft>
            </a:pPr>
            <a:r>
              <a:rPr lang="en-US" sz="2200" dirty="0"/>
              <a:t>Tests should be administered in a room that has comfortable seating and good lighting. Make sure that testing rooms are adequately ventilated and free of distractions. </a:t>
            </a:r>
          </a:p>
          <a:p>
            <a:pPr>
              <a:spcBef>
                <a:spcPts val="300"/>
              </a:spcBef>
              <a:spcAft>
                <a:spcPts val="300"/>
              </a:spcAft>
            </a:pPr>
            <a:r>
              <a:rPr lang="en-US" sz="2200" dirty="0"/>
              <a:t>Sufficient workspace should be provided for students to use worksheets, work folders, planning sheets, reference sheets, and passage booklets, as applicable. </a:t>
            </a:r>
          </a:p>
          <a:p>
            <a:pPr>
              <a:spcBef>
                <a:spcPts val="300"/>
              </a:spcBef>
              <a:spcAft>
                <a:spcPts val="300"/>
              </a:spcAft>
            </a:pPr>
            <a:r>
              <a:rPr lang="en-US" sz="2200" dirty="0"/>
              <a:t>Avoid testing students in large groups (e.g., in a cafeteria or auditorium); however, in the event that students are tested in a large group, the appropriate number of proctors </a:t>
            </a:r>
            <a:r>
              <a:rPr lang="en-US" sz="2200" b="1" dirty="0"/>
              <a:t>must </a:t>
            </a:r>
            <a:r>
              <a:rPr lang="en-US" sz="2200" dirty="0"/>
              <a:t>be present during the test session.</a:t>
            </a:r>
          </a:p>
          <a:p>
            <a:pPr lvl="0">
              <a:spcBef>
                <a:spcPts val="0"/>
              </a:spcBef>
              <a:spcAft>
                <a:spcPts val="0"/>
              </a:spcAft>
            </a:pPr>
            <a:r>
              <a:rPr lang="en-US" sz="2200" dirty="0"/>
              <a:t>Ensure that each room has a working clock. Starting and stopping times should be displayed for students according to the instructions in the test administration script. </a:t>
            </a:r>
          </a:p>
          <a:p>
            <a:pPr lvl="1">
              <a:spcBef>
                <a:spcPts val="0"/>
              </a:spcBef>
              <a:spcAft>
                <a:spcPts val="0"/>
              </a:spcAft>
            </a:pPr>
            <a:r>
              <a:rPr lang="en-US" sz="2200" dirty="0"/>
              <a:t>Remember that failure to provide the correct amount of time will likely result in test invalidation.</a:t>
            </a:r>
          </a:p>
          <a:p>
            <a:pPr lvl="0"/>
            <a:endParaRPr lang="en-US" sz="2400" dirty="0"/>
          </a:p>
          <a:p>
            <a:pPr marL="342900" lvl="2" indent="-342900">
              <a:spcBef>
                <a:spcPts val="300"/>
              </a:spcBef>
              <a:spcAft>
                <a:spcPts val="300"/>
              </a:spcAft>
            </a:pPr>
            <a:endParaRPr lang="en-US" sz="2300" dirty="0"/>
          </a:p>
        </p:txBody>
      </p:sp>
      <p:sp>
        <p:nvSpPr>
          <p:cNvPr id="5" name="Slide Number Placeholder 4"/>
          <p:cNvSpPr>
            <a:spLocks noGrp="1"/>
          </p:cNvSpPr>
          <p:nvPr>
            <p:ph type="sldNum" sz="quarter" idx="12"/>
          </p:nvPr>
        </p:nvSpPr>
        <p:spPr/>
        <p:txBody>
          <a:bodyPr/>
          <a:lstStyle/>
          <a:p>
            <a:fld id="{60F88D64-766A-45C3-93FE-3E1D3068B07A}" type="slidenum">
              <a:rPr lang="en-US" smtClean="0"/>
              <a:t>93</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254; NGSSS CBT TAM 40 </a:t>
            </a:r>
          </a:p>
        </p:txBody>
      </p:sp>
    </p:spTree>
    <p:extLst>
      <p:ext uri="{BB962C8B-B14F-4D97-AF65-F5344CB8AC3E}">
        <p14:creationId xmlns:p14="http://schemas.microsoft.com/office/powerpoint/2010/main" val="458989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152400" y="1600200"/>
            <a:ext cx="8737092" cy="4800599"/>
          </a:xfrm>
        </p:spPr>
        <p:txBody>
          <a:bodyPr>
            <a:noAutofit/>
          </a:bodyPr>
          <a:lstStyle/>
          <a:p>
            <a:pPr marL="0" indent="0">
              <a:lnSpc>
                <a:spcPct val="80000"/>
              </a:lnSpc>
              <a:spcBef>
                <a:spcPts val="300"/>
              </a:spcBef>
              <a:spcAft>
                <a:spcPts val="300"/>
              </a:spcAft>
              <a:buNone/>
            </a:pPr>
            <a:r>
              <a:rPr lang="en-US" sz="2800" b="1" dirty="0"/>
              <a:t>Prepare Test Settings, Computers, and Devices  </a:t>
            </a:r>
          </a:p>
          <a:p>
            <a:pPr>
              <a:spcBef>
                <a:spcPts val="300"/>
              </a:spcBef>
              <a:spcAft>
                <a:spcPts val="300"/>
              </a:spcAft>
            </a:pPr>
            <a:r>
              <a:rPr lang="en-US" sz="2000" dirty="0"/>
              <a:t>Check the configuration of the testing rooms to make sure you will be able to provide a secure environment during testing. </a:t>
            </a:r>
            <a:r>
              <a:rPr lang="en-US" sz="2000" dirty="0">
                <a:solidFill>
                  <a:srgbClr val="FF0000"/>
                </a:solidFill>
              </a:rPr>
              <a:t>If necessary, use visual blocks (e.g., file folders taped to the sides of computer screens).  </a:t>
            </a:r>
          </a:p>
          <a:p>
            <a:pPr>
              <a:spcBef>
                <a:spcPts val="300"/>
              </a:spcBef>
              <a:spcAft>
                <a:spcPts val="300"/>
              </a:spcAft>
            </a:pPr>
            <a:r>
              <a:rPr lang="en-US" sz="2000" dirty="0"/>
              <a:t>Also, check for and remove all unauthorized visual aids posted in classrooms or affixed to student desks. </a:t>
            </a:r>
            <a:endParaRPr lang="en-US" sz="2000" dirty="0">
              <a:solidFill>
                <a:srgbClr val="FF0000"/>
              </a:solidFill>
            </a:endParaRPr>
          </a:p>
          <a:p>
            <a:pPr>
              <a:spcBef>
                <a:spcPts val="300"/>
              </a:spcBef>
              <a:spcAft>
                <a:spcPts val="300"/>
              </a:spcAft>
            </a:pPr>
            <a:r>
              <a:rPr lang="en-US" sz="2000" dirty="0"/>
              <a:t>Ensure that the technology coordinator has verified that all computers and devices meet the requirements needed to administer the computer-based tests, and has installed the correct secure browser. </a:t>
            </a:r>
          </a:p>
          <a:p>
            <a:pPr marL="342900" lvl="1" indent="-342900">
              <a:spcBef>
                <a:spcPts val="300"/>
              </a:spcBef>
              <a:spcAft>
                <a:spcPts val="300"/>
              </a:spcAft>
              <a:buFont typeface="Arial" panose="020B0604020202020204" pitchFamily="34" charset="0"/>
              <a:buChar char="•"/>
            </a:pPr>
            <a:r>
              <a:rPr lang="en-US" sz="2000" b="1" dirty="0">
                <a:solidFill>
                  <a:srgbClr val="FF0000"/>
                </a:solidFill>
              </a:rPr>
              <a:t>If wireless devices are to be used, power them up to ensure that all pushed updates have been installed, well before the testing window.</a:t>
            </a:r>
          </a:p>
          <a:p>
            <a:pPr>
              <a:spcBef>
                <a:spcPts val="300"/>
              </a:spcBef>
              <a:spcAft>
                <a:spcPts val="300"/>
              </a:spcAft>
            </a:pPr>
            <a:r>
              <a:rPr lang="en-US" sz="2000" dirty="0"/>
              <a:t>Before each test session, test administrators should launch the FSA secure browser  and/or TestNav app on each computer or device.  </a:t>
            </a:r>
            <a:endParaRPr lang="en-US" sz="2000" dirty="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94</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06182"/>
            <a:ext cx="2477219" cy="150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71800" y="6542892"/>
            <a:ext cx="3657600" cy="338554"/>
          </a:xfrm>
          <a:prstGeom prst="rect">
            <a:avLst/>
          </a:prstGeom>
          <a:noFill/>
        </p:spPr>
        <p:txBody>
          <a:bodyPr wrap="square" rtlCol="0">
            <a:spAutoFit/>
          </a:bodyPr>
          <a:lstStyle/>
          <a:p>
            <a:r>
              <a:rPr lang="en-US" sz="1600" dirty="0"/>
              <a:t>FSA CBT TAM 255; NGSSS CBT TAM 40 </a:t>
            </a:r>
          </a:p>
        </p:txBody>
      </p:sp>
    </p:spTree>
    <p:extLst>
      <p:ext uri="{BB962C8B-B14F-4D97-AF65-F5344CB8AC3E}">
        <p14:creationId xmlns:p14="http://schemas.microsoft.com/office/powerpoint/2010/main" val="11805856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228600" y="1600200"/>
            <a:ext cx="8737092" cy="4724400"/>
          </a:xfrm>
        </p:spPr>
        <p:txBody>
          <a:bodyPr>
            <a:noAutofit/>
          </a:bodyPr>
          <a:lstStyle/>
          <a:p>
            <a:pPr marL="0" lvl="1" indent="0">
              <a:spcBef>
                <a:spcPts val="300"/>
              </a:spcBef>
              <a:spcAft>
                <a:spcPts val="300"/>
              </a:spcAft>
              <a:buNone/>
            </a:pPr>
            <a:r>
              <a:rPr lang="en-US" sz="2400" b="1" dirty="0"/>
              <a:t>Electronic Devices and Breaks </a:t>
            </a:r>
          </a:p>
          <a:p>
            <a:pPr marL="457200" lvl="2">
              <a:spcBef>
                <a:spcPts val="300"/>
              </a:spcBef>
              <a:spcAft>
                <a:spcPts val="300"/>
              </a:spcAft>
            </a:pPr>
            <a:r>
              <a:rPr lang="en-US" sz="2000" dirty="0"/>
              <a:t>Determine your school’s policy for the storage of electronic devices (including smart watches) during testing. </a:t>
            </a:r>
          </a:p>
          <a:p>
            <a:pPr marL="457200" lvl="2">
              <a:spcBef>
                <a:spcPts val="300"/>
              </a:spcBef>
              <a:spcAft>
                <a:spcPts val="300"/>
              </a:spcAft>
            </a:pPr>
            <a:r>
              <a:rPr lang="en-US" sz="2000" dirty="0"/>
              <a:t>Direct test administrators on what to do if students have electronic devices in their possession before testing begins.</a:t>
            </a:r>
          </a:p>
          <a:p>
            <a:pPr marL="457200" lvl="2">
              <a:spcBef>
                <a:spcPts val="300"/>
              </a:spcBef>
              <a:spcAft>
                <a:spcPts val="300"/>
              </a:spcAft>
            </a:pPr>
            <a:r>
              <a:rPr lang="en-US" sz="2000" b="1" dirty="0">
                <a:solidFill>
                  <a:srgbClr val="FF0000"/>
                </a:solidFill>
              </a:rPr>
              <a:t>Ensure that test administrators are aware of the policy that students are NOT allowed to access electronic devices at any time during a test session, including breaks. </a:t>
            </a:r>
          </a:p>
          <a:p>
            <a:pPr marL="457200" lvl="2">
              <a:spcBef>
                <a:spcPts val="300"/>
              </a:spcBef>
              <a:spcAft>
                <a:spcPts val="300"/>
              </a:spcAft>
            </a:pPr>
            <a:r>
              <a:rPr lang="en-US" sz="2000" b="1" dirty="0">
                <a:solidFill>
                  <a:srgbClr val="FF0000"/>
                </a:solidFill>
              </a:rPr>
              <a:t>If a student accesses his or her electronic device(s) during testing or a break, his or her test must be invalidated.</a:t>
            </a:r>
          </a:p>
          <a:p>
            <a:pPr marL="457200" lvl="2">
              <a:spcBef>
                <a:spcPts val="300"/>
              </a:spcBef>
              <a:spcAft>
                <a:spcPts val="300"/>
              </a:spcAft>
            </a:pPr>
            <a:r>
              <a:rPr lang="en-US" sz="2000" dirty="0"/>
              <a:t>Ensure that test administrators are aware of how to secure a student’s computer or device during a break.  </a:t>
            </a:r>
          </a:p>
          <a:p>
            <a:pPr marL="914400" lvl="3">
              <a:spcBef>
                <a:spcPts val="300"/>
              </a:spcBef>
              <a:spcAft>
                <a:spcPts val="300"/>
              </a:spcAft>
            </a:pPr>
            <a:r>
              <a:rPr lang="en-US" dirty="0"/>
              <a:t>For short breaks (e.g., restroom), it is recommended that a visual block be applied to the student’s computer screen or device. </a:t>
            </a:r>
          </a:p>
          <a:p>
            <a:pPr marL="914400" lvl="3">
              <a:spcBef>
                <a:spcPts val="300"/>
              </a:spcBef>
              <a:spcAft>
                <a:spcPts val="300"/>
              </a:spcAft>
            </a:pPr>
            <a:r>
              <a:rPr lang="en-US" dirty="0"/>
              <a:t>For longer breaks, it is recommended that the student pause the test. If a student pauses the test, he or she will not be able to continue testing until he or she is approved to resume testing in TDS and PearsonAccess.</a:t>
            </a:r>
          </a:p>
          <a:p>
            <a:pPr marL="457200" lvl="2">
              <a:spcAft>
                <a:spcPts val="0"/>
              </a:spcAft>
            </a:pPr>
            <a:endParaRPr lang="en-US" sz="2000" dirty="0"/>
          </a:p>
          <a:p>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95</a:t>
            </a:fld>
            <a:endParaRPr lang="en-US" dirty="0"/>
          </a:p>
        </p:txBody>
      </p:sp>
      <p:sp>
        <p:nvSpPr>
          <p:cNvPr id="6" name="TextBox 5"/>
          <p:cNvSpPr txBox="1"/>
          <p:nvPr/>
        </p:nvSpPr>
        <p:spPr>
          <a:xfrm>
            <a:off x="2971800" y="6542892"/>
            <a:ext cx="3657600" cy="338554"/>
          </a:xfrm>
          <a:prstGeom prst="rect">
            <a:avLst/>
          </a:prstGeom>
          <a:noFill/>
        </p:spPr>
        <p:txBody>
          <a:bodyPr wrap="square" rtlCol="0">
            <a:spAutoFit/>
          </a:bodyPr>
          <a:lstStyle/>
          <a:p>
            <a:r>
              <a:rPr lang="en-US" sz="1600" dirty="0"/>
              <a:t>FSA CBT TAM 256; NGSSS CBT TAM 41 </a:t>
            </a:r>
          </a:p>
        </p:txBody>
      </p:sp>
    </p:spTree>
    <p:extLst>
      <p:ext uri="{BB962C8B-B14F-4D97-AF65-F5344CB8AC3E}">
        <p14:creationId xmlns:p14="http://schemas.microsoft.com/office/powerpoint/2010/main" val="31304392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228600" y="1676400"/>
            <a:ext cx="8737092" cy="4876799"/>
          </a:xfrm>
        </p:spPr>
        <p:txBody>
          <a:bodyPr>
            <a:noAutofit/>
          </a:bodyPr>
          <a:lstStyle/>
          <a:p>
            <a:pPr marL="0" indent="0">
              <a:lnSpc>
                <a:spcPct val="80000"/>
              </a:lnSpc>
              <a:spcBef>
                <a:spcPts val="600"/>
              </a:spcBef>
              <a:spcAft>
                <a:spcPts val="600"/>
              </a:spcAft>
              <a:buNone/>
            </a:pPr>
            <a:r>
              <a:rPr lang="en-US" sz="2800" b="1" dirty="0"/>
              <a:t>Preparation and Training</a:t>
            </a:r>
          </a:p>
          <a:p>
            <a:pPr>
              <a:spcBef>
                <a:spcPts val="300"/>
              </a:spcBef>
              <a:spcAft>
                <a:spcPts val="300"/>
              </a:spcAft>
            </a:pPr>
            <a:r>
              <a:rPr lang="en-US" sz="2200" dirty="0"/>
              <a:t>Train all test administrators and proctors, including non-school-based instructors (e.g., itinerant teachers).  You must train several employees to act as possible alternates. In the absence of sufficiently trained administrators, postpone testing until trained personnel are available. </a:t>
            </a:r>
          </a:p>
          <a:p>
            <a:pPr>
              <a:spcBef>
                <a:spcPts val="300"/>
              </a:spcBef>
              <a:spcAft>
                <a:spcPts val="300"/>
              </a:spcAft>
            </a:pPr>
            <a:r>
              <a:rPr lang="en-US" sz="2200" b="1" dirty="0">
                <a:solidFill>
                  <a:srgbClr val="FF0000"/>
                </a:solidFill>
              </a:rPr>
              <a:t>Ensure that all test administrators have active usernames and passwords to log in to TIDE. </a:t>
            </a:r>
          </a:p>
          <a:p>
            <a:pPr>
              <a:spcBef>
                <a:spcPts val="300"/>
              </a:spcBef>
              <a:spcAft>
                <a:spcPts val="300"/>
              </a:spcAft>
            </a:pPr>
            <a:r>
              <a:rPr lang="en-US" sz="2200" dirty="0">
                <a:solidFill>
                  <a:srgbClr val="FF0000"/>
                </a:solidFill>
              </a:rPr>
              <a:t>Note: Test administrator accounts are </a:t>
            </a:r>
            <a:r>
              <a:rPr lang="en-US" sz="2200" i="1" dirty="0">
                <a:solidFill>
                  <a:srgbClr val="FF0000"/>
                </a:solidFill>
              </a:rPr>
              <a:t>optional</a:t>
            </a:r>
            <a:r>
              <a:rPr lang="en-US" sz="2200" dirty="0">
                <a:solidFill>
                  <a:srgbClr val="FF0000"/>
                </a:solidFill>
              </a:rPr>
              <a:t> in PearsonAccess Next.</a:t>
            </a:r>
          </a:p>
          <a:p>
            <a:pPr>
              <a:spcBef>
                <a:spcPts val="300"/>
              </a:spcBef>
              <a:spcAft>
                <a:spcPts val="300"/>
              </a:spcAft>
            </a:pPr>
            <a:r>
              <a:rPr lang="en-US" sz="2200" dirty="0"/>
              <a:t>Test administrators will need to access the TA Interface to administer FSA computer-based tests and access to the Assessment Viewing Application (AVA) to administer ELA Reading paper-based tests. </a:t>
            </a:r>
          </a:p>
          <a:p>
            <a:pPr>
              <a:spcBef>
                <a:spcPts val="300"/>
              </a:spcBef>
              <a:spcAft>
                <a:spcPts val="300"/>
              </a:spcAft>
            </a:pPr>
            <a:r>
              <a:rPr lang="en-US" sz="2200" dirty="0"/>
              <a:t>In addition, test administrators should access and become familiar with the </a:t>
            </a:r>
            <a:r>
              <a:rPr lang="en-US" sz="2200" i="1" dirty="0"/>
              <a:t>Test Administrator User Guide </a:t>
            </a:r>
            <a:r>
              <a:rPr lang="en-US" sz="2200" dirty="0"/>
              <a:t>(available on the FSA Portal) prior to testing and have access to it during testing.</a:t>
            </a:r>
          </a:p>
          <a:p>
            <a:endParaRPr lang="en-US" sz="2400" dirty="0"/>
          </a:p>
          <a:p>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96</a:t>
            </a:fld>
            <a:endParaRPr lang="en-US" dirty="0"/>
          </a:p>
        </p:txBody>
      </p:sp>
      <p:sp>
        <p:nvSpPr>
          <p:cNvPr id="6" name="TextBox 5"/>
          <p:cNvSpPr txBox="1"/>
          <p:nvPr/>
        </p:nvSpPr>
        <p:spPr>
          <a:xfrm>
            <a:off x="2971800" y="6542892"/>
            <a:ext cx="4114800" cy="338554"/>
          </a:xfrm>
          <a:prstGeom prst="rect">
            <a:avLst/>
          </a:prstGeom>
          <a:noFill/>
        </p:spPr>
        <p:txBody>
          <a:bodyPr wrap="square" rtlCol="0">
            <a:spAutoFit/>
          </a:bodyPr>
          <a:lstStyle/>
          <a:p>
            <a:r>
              <a:rPr lang="en-US" sz="1600" dirty="0"/>
              <a:t>FSA CBT TAM 255-256; NGSSS CBT TAM 41</a:t>
            </a:r>
          </a:p>
        </p:txBody>
      </p:sp>
    </p:spTree>
    <p:extLst>
      <p:ext uri="{BB962C8B-B14F-4D97-AF65-F5344CB8AC3E}">
        <p14:creationId xmlns:p14="http://schemas.microsoft.com/office/powerpoint/2010/main" val="39242630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000" dirty="0"/>
              <a:t>School Assessment Coordinator</a:t>
            </a:r>
            <a:br>
              <a:rPr lang="en-US" sz="4000" dirty="0"/>
            </a:br>
            <a:r>
              <a:rPr lang="en-US" sz="4000" dirty="0"/>
              <a:t>Before Testing</a:t>
            </a:r>
          </a:p>
        </p:txBody>
      </p:sp>
      <p:sp>
        <p:nvSpPr>
          <p:cNvPr id="3" name="Content Placeholder 2"/>
          <p:cNvSpPr>
            <a:spLocks noGrp="1"/>
          </p:cNvSpPr>
          <p:nvPr>
            <p:ph idx="1"/>
          </p:nvPr>
        </p:nvSpPr>
        <p:spPr>
          <a:xfrm>
            <a:off x="152400" y="1600200"/>
            <a:ext cx="8763000" cy="5029199"/>
          </a:xfrm>
        </p:spPr>
        <p:txBody>
          <a:bodyPr>
            <a:noAutofit/>
          </a:bodyPr>
          <a:lstStyle/>
          <a:p>
            <a:pPr marL="0" indent="0">
              <a:lnSpc>
                <a:spcPct val="80000"/>
              </a:lnSpc>
              <a:spcBef>
                <a:spcPts val="300"/>
              </a:spcBef>
              <a:spcAft>
                <a:spcPts val="300"/>
              </a:spcAft>
              <a:buNone/>
            </a:pPr>
            <a:r>
              <a:rPr lang="en-US" sz="2800" b="1" dirty="0"/>
              <a:t>Preparation and Training</a:t>
            </a:r>
          </a:p>
          <a:p>
            <a:pPr marL="0" indent="0">
              <a:spcBef>
                <a:spcPts val="300"/>
              </a:spcBef>
              <a:spcAft>
                <a:spcPts val="300"/>
              </a:spcAft>
              <a:buNone/>
            </a:pPr>
            <a:r>
              <a:rPr lang="en-US" sz="2200" dirty="0"/>
              <a:t>Be aware of the following policies, procedures, and instructions, and emphasize this information during training at your school: </a:t>
            </a:r>
          </a:p>
          <a:p>
            <a:pPr>
              <a:spcBef>
                <a:spcPts val="300"/>
              </a:spcBef>
              <a:spcAft>
                <a:spcPts val="300"/>
              </a:spcAft>
            </a:pPr>
            <a:r>
              <a:rPr lang="en-US" sz="2200" dirty="0"/>
              <a:t>Test Administrators </a:t>
            </a:r>
          </a:p>
          <a:p>
            <a:pPr lvl="2">
              <a:spcBef>
                <a:spcPts val="300"/>
              </a:spcBef>
              <a:spcAft>
                <a:spcPts val="300"/>
              </a:spcAft>
            </a:pPr>
            <a:r>
              <a:rPr lang="en-US" sz="2100" dirty="0"/>
              <a:t>Should refer to the Test Administrator Checklist before, during, and after testing. </a:t>
            </a:r>
          </a:p>
          <a:p>
            <a:pPr lvl="2">
              <a:spcBef>
                <a:spcPts val="300"/>
              </a:spcBef>
              <a:spcAft>
                <a:spcPts val="300"/>
              </a:spcAft>
            </a:pPr>
            <a:r>
              <a:rPr lang="en-US" sz="2100" dirty="0"/>
              <a:t>Must read and be familiar with all appropriate sections of the manuals. </a:t>
            </a:r>
          </a:p>
          <a:p>
            <a:pPr lvl="2">
              <a:spcBef>
                <a:spcPts val="300"/>
              </a:spcBef>
              <a:spcAft>
                <a:spcPts val="300"/>
              </a:spcAft>
            </a:pPr>
            <a:r>
              <a:rPr lang="en-US" sz="2100" dirty="0"/>
              <a:t>Should provide either a </a:t>
            </a:r>
            <a:r>
              <a:rPr lang="en-US" sz="2100" b="1" dirty="0"/>
              <a:t>short </a:t>
            </a:r>
            <a:r>
              <a:rPr lang="en-US" sz="2100" dirty="0"/>
              <a:t>or an </a:t>
            </a:r>
            <a:r>
              <a:rPr lang="en-US" sz="2100" b="1" dirty="0"/>
              <a:t>extended </a:t>
            </a:r>
            <a:r>
              <a:rPr lang="en-US" sz="2100" dirty="0"/>
              <a:t>break between Session 2 and Session 3 of Grade 6 and Grades 7–8 FSA Mathematics. </a:t>
            </a:r>
            <a:r>
              <a:rPr lang="en-US" sz="2100" b="1" dirty="0"/>
              <a:t>Direct which Session 3 script they should use depending on your school’s decision.</a:t>
            </a:r>
          </a:p>
          <a:p>
            <a:pPr lvl="2">
              <a:spcBef>
                <a:spcPts val="300"/>
              </a:spcBef>
              <a:spcAft>
                <a:spcPts val="300"/>
              </a:spcAft>
            </a:pPr>
            <a:r>
              <a:rPr lang="en-US" sz="2100" dirty="0"/>
              <a:t>Must be trained in the use of accommodations and are familiar with the “FSA ELA Reading Instructions for Oral Presentation Accommodations” section available in Appendix A, as necessary. </a:t>
            </a:r>
          </a:p>
          <a:p>
            <a:endParaRPr lang="en-US" sz="2400" dirty="0"/>
          </a:p>
          <a:p>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97</a:t>
            </a:fld>
            <a:endParaRPr lang="en-US" dirty="0"/>
          </a:p>
        </p:txBody>
      </p:sp>
      <p:sp>
        <p:nvSpPr>
          <p:cNvPr id="6" name="TextBox 5"/>
          <p:cNvSpPr txBox="1"/>
          <p:nvPr/>
        </p:nvSpPr>
        <p:spPr>
          <a:xfrm>
            <a:off x="2971800" y="6542892"/>
            <a:ext cx="4419600" cy="338554"/>
          </a:xfrm>
          <a:prstGeom prst="rect">
            <a:avLst/>
          </a:prstGeom>
          <a:noFill/>
        </p:spPr>
        <p:txBody>
          <a:bodyPr wrap="square" rtlCol="0">
            <a:spAutoFit/>
          </a:bodyPr>
          <a:lstStyle/>
          <a:p>
            <a:r>
              <a:rPr lang="en-US" sz="1600" dirty="0"/>
              <a:t>FSA CBT TAM 255-256; NGSSS CBT TAM 42 </a:t>
            </a:r>
          </a:p>
        </p:txBody>
      </p:sp>
    </p:spTree>
    <p:extLst>
      <p:ext uri="{BB962C8B-B14F-4D97-AF65-F5344CB8AC3E}">
        <p14:creationId xmlns:p14="http://schemas.microsoft.com/office/powerpoint/2010/main" val="8461179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724399"/>
          </a:xfrm>
        </p:spPr>
        <p:txBody>
          <a:bodyPr/>
          <a:lstStyle/>
          <a:p>
            <a:pPr marL="0" indent="0">
              <a:buNone/>
            </a:pPr>
            <a:r>
              <a:rPr lang="en-US" sz="2300" b="1" dirty="0"/>
              <a:t>Assessment Viewing Application (AVA) for FSA ELA Reading PBT Accommodations (Grades 4-10/Retake) </a:t>
            </a:r>
          </a:p>
          <a:p>
            <a:pPr>
              <a:spcBef>
                <a:spcPts val="300"/>
              </a:spcBef>
              <a:spcAft>
                <a:spcPts val="300"/>
              </a:spcAft>
            </a:pPr>
            <a:r>
              <a:rPr lang="en-US" sz="2200" dirty="0"/>
              <a:t>Practice tests are available in AVA so students and test administrators can become familiar with the site.</a:t>
            </a:r>
          </a:p>
          <a:p>
            <a:pPr>
              <a:spcBef>
                <a:spcPts val="300"/>
              </a:spcBef>
              <a:spcAft>
                <a:spcPts val="300"/>
              </a:spcAft>
            </a:pPr>
            <a:r>
              <a:rPr lang="en-US" sz="2200" dirty="0"/>
              <a:t>Operational test content only available during the test administration window.</a:t>
            </a:r>
          </a:p>
          <a:p>
            <a:pPr>
              <a:spcBef>
                <a:spcPts val="300"/>
              </a:spcBef>
              <a:spcAft>
                <a:spcPts val="300"/>
              </a:spcAft>
            </a:pPr>
            <a:r>
              <a:rPr lang="en-US" sz="2200" dirty="0"/>
              <a:t>Available in AVA:</a:t>
            </a:r>
          </a:p>
          <a:p>
            <a:pPr lvl="1">
              <a:spcBef>
                <a:spcPts val="300"/>
              </a:spcBef>
              <a:spcAft>
                <a:spcPts val="300"/>
              </a:spcAft>
            </a:pPr>
            <a:r>
              <a:rPr lang="en-US" sz="2200" dirty="0"/>
              <a:t>Audio Passages/animations</a:t>
            </a:r>
          </a:p>
          <a:p>
            <a:pPr lvl="1">
              <a:spcBef>
                <a:spcPts val="300"/>
              </a:spcBef>
              <a:spcAft>
                <a:spcPts val="300"/>
              </a:spcAft>
            </a:pPr>
            <a:r>
              <a:rPr lang="en-US" sz="2200" dirty="0"/>
              <a:t>ASL for audio passages/animations</a:t>
            </a:r>
          </a:p>
          <a:p>
            <a:pPr lvl="1">
              <a:spcBef>
                <a:spcPts val="300"/>
              </a:spcBef>
              <a:spcAft>
                <a:spcPts val="300"/>
              </a:spcAft>
            </a:pPr>
            <a:r>
              <a:rPr lang="en-US" sz="2200" dirty="0"/>
              <a:t>Closed Captioning for audio passages/animations</a:t>
            </a:r>
          </a:p>
          <a:p>
            <a:pPr>
              <a:spcBef>
                <a:spcPts val="300"/>
              </a:spcBef>
              <a:spcAft>
                <a:spcPts val="300"/>
              </a:spcAft>
            </a:pPr>
            <a:r>
              <a:rPr lang="en-US" sz="2200" dirty="0">
                <a:solidFill>
                  <a:srgbClr val="FF0000"/>
                </a:solidFill>
              </a:rPr>
              <a:t>TAs must have the AVA User Role assigned in TIDE.</a:t>
            </a:r>
          </a:p>
          <a:p>
            <a:pPr>
              <a:spcBef>
                <a:spcPts val="300"/>
              </a:spcBef>
              <a:spcAft>
                <a:spcPts val="300"/>
              </a:spcAft>
            </a:pPr>
            <a:r>
              <a:rPr lang="en-US" sz="2200" dirty="0"/>
              <a:t>An AVA guide is available on the FSA portal to assist test administrators with logging into the site to give access audio clips. </a:t>
            </a:r>
          </a:p>
          <a:p>
            <a:pPr>
              <a:spcBef>
                <a:spcPts val="300"/>
              </a:spcBef>
              <a:spcAft>
                <a:spcPts val="300"/>
              </a:spcAft>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98</a:t>
            </a:fld>
            <a:endParaRPr lang="en-US" dirty="0"/>
          </a:p>
        </p:txBody>
      </p:sp>
      <p:sp>
        <p:nvSpPr>
          <p:cNvPr id="5" name="TextBox 4"/>
          <p:cNvSpPr txBox="1"/>
          <p:nvPr/>
        </p:nvSpPr>
        <p:spPr>
          <a:xfrm>
            <a:off x="3505200" y="6542892"/>
            <a:ext cx="3124200" cy="338554"/>
          </a:xfrm>
          <a:prstGeom prst="rect">
            <a:avLst/>
          </a:prstGeom>
          <a:noFill/>
        </p:spPr>
        <p:txBody>
          <a:bodyPr wrap="square" rtlCol="0">
            <a:spAutoFit/>
          </a:bodyPr>
          <a:lstStyle/>
          <a:p>
            <a:r>
              <a:rPr lang="en-US" sz="1600" dirty="0"/>
              <a:t>AVA User Guide</a:t>
            </a:r>
          </a:p>
        </p:txBody>
      </p:sp>
    </p:spTree>
    <p:extLst>
      <p:ext uri="{BB962C8B-B14F-4D97-AF65-F5344CB8AC3E}">
        <p14:creationId xmlns:p14="http://schemas.microsoft.com/office/powerpoint/2010/main" val="25819444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522589" cy="1096962"/>
          </a:xfrm>
        </p:spPr>
        <p:txBody>
          <a:bodyPr>
            <a:normAutofit fontScale="90000"/>
          </a:bodyPr>
          <a:lstStyle/>
          <a:p>
            <a:r>
              <a:rPr lang="en-US" dirty="0"/>
              <a:t>School Assessment Coordinator </a:t>
            </a:r>
            <a:br>
              <a:rPr lang="en-US" dirty="0"/>
            </a:br>
            <a:r>
              <a:rPr lang="en-US" dirty="0"/>
              <a:t>Before Testing</a:t>
            </a:r>
          </a:p>
        </p:txBody>
      </p:sp>
      <p:sp>
        <p:nvSpPr>
          <p:cNvPr id="3" name="Content Placeholder 2"/>
          <p:cNvSpPr>
            <a:spLocks noGrp="1"/>
          </p:cNvSpPr>
          <p:nvPr>
            <p:ph idx="1"/>
          </p:nvPr>
        </p:nvSpPr>
        <p:spPr>
          <a:xfrm>
            <a:off x="228600" y="1773936"/>
            <a:ext cx="5715000" cy="4724399"/>
          </a:xfrm>
        </p:spPr>
        <p:txBody>
          <a:bodyPr>
            <a:noAutofit/>
          </a:bodyPr>
          <a:lstStyle/>
          <a:p>
            <a:pPr marL="0" indent="0">
              <a:buNone/>
            </a:pPr>
            <a:r>
              <a:rPr lang="en-US" sz="2400" b="1" dirty="0"/>
              <a:t>FSA Test Administrator Certification Course </a:t>
            </a:r>
          </a:p>
          <a:p>
            <a:pPr marL="0" indent="0">
              <a:buNone/>
            </a:pPr>
            <a:r>
              <a:rPr lang="en-US" sz="2200" dirty="0"/>
              <a:t>A recommended online training course and additional information document are available for test administrators who will be administering the computer-based Florida Standards Assessments.</a:t>
            </a:r>
          </a:p>
          <a:p>
            <a:r>
              <a:rPr lang="en-US" sz="2200" dirty="0"/>
              <a:t>The course and the document are available on the Test Administration page on the FSA portal (</a:t>
            </a:r>
            <a:r>
              <a:rPr lang="en-US" sz="2200" u="sng" dirty="0">
                <a:hlinkClick r:id="rId3"/>
              </a:rPr>
              <a:t>http://www.fsassessments.org/ta-certification-course</a:t>
            </a:r>
            <a:r>
              <a:rPr lang="en-US" sz="2200" dirty="0"/>
              <a:t>).</a:t>
            </a:r>
          </a:p>
          <a:p>
            <a:r>
              <a:rPr lang="en-US" sz="2200" dirty="0"/>
              <a:t>Test administrators must use the additional information document which includes specifics for the Florida testing program. </a:t>
            </a:r>
          </a:p>
          <a:p>
            <a:r>
              <a:rPr lang="en-US" sz="2200" dirty="0"/>
              <a:t>School assessment coordinators may track completion via TIDE under Manage Users tab.</a:t>
            </a:r>
          </a:p>
          <a:p>
            <a:pPr marL="0" indent="0">
              <a:buNone/>
            </a:pPr>
            <a:endParaRPr lang="en-US" sz="2000" b="1" i="1" dirty="0">
              <a:solidFill>
                <a:srgbClr val="7030A0"/>
              </a:solidFill>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pPr/>
              <a:t>99</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39696"/>
            <a:ext cx="3124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696" y="5687187"/>
            <a:ext cx="2057400" cy="111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410837"/>
            <a:ext cx="1969389"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7930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28319</TotalTime>
  <Words>16198</Words>
  <Application>Microsoft Office PowerPoint</Application>
  <PresentationFormat>On-screen Show (4:3)</PresentationFormat>
  <Paragraphs>1644</Paragraphs>
  <Slides>137</Slides>
  <Notes>137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137</vt:i4>
      </vt:variant>
    </vt:vector>
  </HeadingPairs>
  <TitlesOfParts>
    <vt:vector size="148" baseType="lpstr">
      <vt:lpstr>MS PGothic</vt:lpstr>
      <vt:lpstr>Arial</vt:lpstr>
      <vt:lpstr>Batang</vt:lpstr>
      <vt:lpstr>Calibri</vt:lpstr>
      <vt:lpstr>Courier New</vt:lpstr>
      <vt:lpstr>Lucida Handwriting</vt:lpstr>
      <vt:lpstr>Tahoma</vt:lpstr>
      <vt:lpstr>Times New Roman</vt:lpstr>
      <vt:lpstr>Wingdings</vt:lpstr>
      <vt:lpstr>Wingdings 2</vt:lpstr>
      <vt:lpstr>Office Theme</vt:lpstr>
      <vt:lpstr>Spring 2017 Florida Standards Assessments (FSA) and Next Generation Sunshine State Standards (NGSSS) Training Materials for Computer-Based Assessments</vt:lpstr>
      <vt:lpstr>Agenda</vt:lpstr>
      <vt:lpstr>Overview</vt:lpstr>
      <vt:lpstr>FSA Resources  </vt:lpstr>
      <vt:lpstr>Technology Coordinator  FSA Resources</vt:lpstr>
      <vt:lpstr>Technology Coordinator  NGSSS Resources</vt:lpstr>
      <vt:lpstr>Test Administration Manual</vt:lpstr>
      <vt:lpstr>Test Administration Manual</vt:lpstr>
      <vt:lpstr>What’s New </vt:lpstr>
      <vt:lpstr>Test Administration Schedule</vt:lpstr>
      <vt:lpstr>Test Administration Schedule</vt:lpstr>
      <vt:lpstr>Test Administration Schedule</vt:lpstr>
      <vt:lpstr>Test Administration Schedule</vt:lpstr>
      <vt:lpstr>Test Administration Schedule</vt:lpstr>
      <vt:lpstr>Test Administration Schedule</vt:lpstr>
      <vt:lpstr>Test Administration Schedule</vt:lpstr>
      <vt:lpstr>Test Administration Schedule</vt:lpstr>
      <vt:lpstr>Test Administration Schedule</vt:lpstr>
      <vt:lpstr>Test Administration Schedule</vt:lpstr>
      <vt:lpstr>Test Administration Schedule</vt:lpstr>
      <vt:lpstr>FSA Glossary of Terms</vt:lpstr>
      <vt:lpstr>FSA Glossary of Terms</vt:lpstr>
      <vt:lpstr>FSA Glossary of Terms</vt:lpstr>
      <vt:lpstr>Pearson Glossary of Terms</vt:lpstr>
      <vt:lpstr>Students to Be Tested</vt:lpstr>
      <vt:lpstr>Students to Be Tested</vt:lpstr>
      <vt:lpstr>Students to Be Tested</vt:lpstr>
      <vt:lpstr>Students to be Tested </vt:lpstr>
      <vt:lpstr>Students to Be Tested</vt:lpstr>
      <vt:lpstr>Students to Be Tested</vt:lpstr>
      <vt:lpstr>Students to Be Tested</vt:lpstr>
      <vt:lpstr>Students to Be Tested</vt:lpstr>
      <vt:lpstr>Accommodations</vt:lpstr>
      <vt:lpstr>Accommodations</vt:lpstr>
      <vt:lpstr>Accommodations </vt:lpstr>
      <vt:lpstr>Accommodations SPED Office Contacts  for 504 </vt:lpstr>
      <vt:lpstr>PowerPoint Presentation</vt:lpstr>
      <vt:lpstr>Test Materials</vt:lpstr>
      <vt:lpstr>Test Materials</vt:lpstr>
      <vt:lpstr>Test Materials</vt:lpstr>
      <vt:lpstr>Test Materials</vt:lpstr>
      <vt:lpstr>Test Materials</vt:lpstr>
      <vt:lpstr>Test Materials</vt:lpstr>
      <vt:lpstr>Test Materials</vt:lpstr>
      <vt:lpstr>Test Materials </vt:lpstr>
      <vt:lpstr>Test Materials</vt:lpstr>
      <vt:lpstr>Test Materials </vt:lpstr>
      <vt:lpstr>Test Materials</vt:lpstr>
      <vt:lpstr>Test Materials</vt:lpstr>
      <vt:lpstr>Test Materials </vt:lpstr>
      <vt:lpstr>Test Materials </vt:lpstr>
      <vt:lpstr>Test Materials </vt:lpstr>
      <vt:lpstr>Test Materials</vt:lpstr>
      <vt:lpstr>Test Materials </vt:lpstr>
      <vt:lpstr>Test Materials </vt:lpstr>
      <vt:lpstr>Computer Preparations</vt:lpstr>
      <vt:lpstr>Computer Preparations</vt:lpstr>
      <vt:lpstr>Computer Preparations</vt:lpstr>
      <vt:lpstr>Test Security State and District Requirements </vt:lpstr>
      <vt:lpstr> Test Security State and District Requirements  </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Irregularities  and Security Breaches</vt:lpstr>
      <vt:lpstr>Test Irregularities  and Security Breaches</vt:lpstr>
      <vt:lpstr>Test Irregularities  and Security Breaches</vt:lpstr>
      <vt:lpstr>Test Invalidation Policies and Procedures</vt:lpstr>
      <vt:lpstr>Test Invalidation Policies and Procedures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After Testing</vt:lpstr>
      <vt:lpstr>School Assessment Coordinator  After Testing</vt:lpstr>
      <vt:lpstr>School Assessment Coordinator After Testing</vt:lpstr>
      <vt:lpstr>School Assessment Coordinator After Testing</vt:lpstr>
      <vt:lpstr>TDC Important Announcements Regarding Material Returns</vt:lpstr>
      <vt:lpstr>FSA ELA Writing and Writing Retake: Return Schedule</vt:lpstr>
      <vt:lpstr>FSA ELA Writing and Writing Retake: Make-up Return Schedule </vt:lpstr>
      <vt:lpstr>FSA and NGSSS Retakes:  Return Schedule</vt:lpstr>
      <vt:lpstr>FSA ELA (4-10) and Mathematics (3-8):  Return Schedule</vt:lpstr>
      <vt:lpstr>EOC: Return Schedule</vt:lpstr>
      <vt:lpstr>District Assessment Coordinator  Only Box</vt:lpstr>
      <vt:lpstr>District Assessment Coordinator Only Box LABEL</vt:lpstr>
      <vt:lpstr>Pick-Up Dates of NTBS and DAC Boxes</vt:lpstr>
      <vt:lpstr>School Assessment Coordinator Before Testing</vt:lpstr>
      <vt:lpstr>PowerPoint Presentation</vt:lpstr>
      <vt:lpstr>PowerPoint Presentation</vt:lpstr>
      <vt:lpstr>School Assessment Coordinator After Testing</vt:lpstr>
      <vt:lpstr>Appendices</vt:lpstr>
      <vt:lpstr>Technical Support </vt:lpstr>
      <vt:lpstr>Contact Information</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Maria Bruguera</cp:lastModifiedBy>
  <cp:revision>929</cp:revision>
  <cp:lastPrinted>2017-02-01T03:50:44Z</cp:lastPrinted>
  <dcterms:created xsi:type="dcterms:W3CDTF">2014-12-03T16:33:38Z</dcterms:created>
  <dcterms:modified xsi:type="dcterms:W3CDTF">2017-02-05T21:59:05Z</dcterms:modified>
</cp:coreProperties>
</file>