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5" r:id="rId2"/>
    <p:sldId id="359" r:id="rId3"/>
    <p:sldId id="360" r:id="rId4"/>
    <p:sldId id="363" r:id="rId5"/>
    <p:sldId id="364" r:id="rId6"/>
    <p:sldId id="361" r:id="rId7"/>
    <p:sldId id="353" r:id="rId8"/>
    <p:sldId id="365" r:id="rId9"/>
    <p:sldId id="362" r:id="rId10"/>
    <p:sldId id="335" r:id="rId11"/>
    <p:sldId id="346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8A9"/>
    <a:srgbClr val="973103"/>
    <a:srgbClr val="0060A8"/>
    <a:srgbClr val="0067B4"/>
    <a:srgbClr val="A32932"/>
    <a:srgbClr val="49AAB1"/>
    <a:srgbClr val="E856CC"/>
    <a:srgbClr val="ED7C1F"/>
    <a:srgbClr val="77777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5" autoAdjust="0"/>
    <p:restoredTop sz="94775" autoAdjust="0"/>
  </p:normalViewPr>
  <p:slideViewPr>
    <p:cSldViewPr>
      <p:cViewPr>
        <p:scale>
          <a:sx n="60" d="100"/>
          <a:sy n="60" d="100"/>
        </p:scale>
        <p:origin x="-1290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76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EE494A23-8824-4B60-BB19-FB5410B49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AFD58584-E4D4-46A4-949B-04A1494D3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9D575-4F3F-45C6-A759-29837ED8ED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 userDrawn="1"/>
        </p:nvSpPr>
        <p:spPr bwMode="auto">
          <a:xfrm>
            <a:off x="533400" y="381000"/>
            <a:ext cx="81534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10D8-F388-4343-9F8E-886ACD9B1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80A4-A59C-4FB3-857F-A78D5F784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5722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A553DA6D-7F10-4E4D-AC9A-CA8359AD6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5722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1ADCF125-2A9C-4218-B960-C1D0ABB19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38950" y="65722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E2F9AA5E-7E51-4D24-9977-F1A2EB6E2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9B23-860E-426D-B67D-37982AC52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553200"/>
            <a:ext cx="2133600" cy="266700"/>
          </a:xfrm>
        </p:spPr>
        <p:txBody>
          <a:bodyPr/>
          <a:lstStyle>
            <a:lvl1pPr>
              <a:defRPr/>
            </a:lvl1pPr>
          </a:lstStyle>
          <a:p>
            <a:fld id="{7F59D745-0460-43EC-B9BB-CD98D597A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4BFEE-2766-4BCF-9B42-10398C085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C2A03-8890-4567-B913-2D1583BB0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A5959-308D-4AB9-8C0F-C414179F8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21EC-6D8E-4093-83FE-B745BA2FD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ED9DB-44CF-4DB1-99F6-63F22A0F5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AFAF-2C21-4EFE-96D0-D0AF728CA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36C3-4657-4E84-8E44-65C9CF4E8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SP-graphicPlaneLandscap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" y="0"/>
            <a:ext cx="9124950" cy="687546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8950" y="65722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48711CC4-29E2-443D-B8FA-DB585F0781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34" y="3352800"/>
            <a:ext cx="3160315" cy="23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568263"/>
            <a:ext cx="2133600" cy="266700"/>
          </a:xfrm>
        </p:spPr>
        <p:txBody>
          <a:bodyPr/>
          <a:lstStyle/>
          <a:p>
            <a:fld id="{7F59D745-0460-43EC-B9BB-CD98D597A5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4572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32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Proposed Changes to School Grades for  </a:t>
            </a:r>
          </a:p>
          <a:p>
            <a:pPr lvl="0" algn="ctr"/>
            <a:r>
              <a:rPr lang="en-US" sz="32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2011-12 and Beyond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95186"/>
            <a:ext cx="3657600" cy="24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7" y="1881352"/>
            <a:ext cx="3356274" cy="22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CF5B0F-F7D4-495A-AE43-BB14877A555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48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School Grades 2011-12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9494"/>
            <a:ext cx="8670178" cy="376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Cambria" pitchFamily="18" charset="0"/>
              </a:rPr>
              <a:t>The state's changes in </a:t>
            </a:r>
            <a:r>
              <a:rPr lang="en-US" dirty="0" smtClean="0">
                <a:latin typeface="Cambria" pitchFamily="18" charset="0"/>
              </a:rPr>
              <a:t>the accountability </a:t>
            </a:r>
            <a:r>
              <a:rPr lang="en-US" smtClean="0">
                <a:latin typeface="Cambria" pitchFamily="18" charset="0"/>
              </a:rPr>
              <a:t>system may </a:t>
            </a:r>
            <a:r>
              <a:rPr lang="en-US" dirty="0">
                <a:latin typeface="Cambria" pitchFamily="18" charset="0"/>
              </a:rPr>
              <a:t>result in a decline in school performance grades even if </a:t>
            </a:r>
            <a:r>
              <a:rPr lang="en-US" dirty="0" smtClean="0">
                <a:latin typeface="Cambria" pitchFamily="18" charset="0"/>
              </a:rPr>
              <a:t>students scores </a:t>
            </a:r>
            <a:r>
              <a:rPr lang="en-US" dirty="0">
                <a:latin typeface="Cambria" pitchFamily="18" charset="0"/>
              </a:rPr>
              <a:t>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D745-0460-43EC-B9BB-CD98D597A5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48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The Bottom Line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Requires  using Civics and U.S.  History in the School Grade Calculation </a:t>
            </a: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Will be included as a new Component worth 100 points 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2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5334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/>
            <a:r>
              <a:rPr lang="en-US" sz="48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Inclusion of Civics and U.S. History in Middle and Senior High Schools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129784" cy="236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Requires  ELL and ESE students’ performance on the FCAT to be included in the computation of proficiency points</a:t>
            </a: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3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0065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/>
            <a:r>
              <a:rPr lang="en-US" sz="48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Inclusion of</a:t>
            </a:r>
          </a:p>
          <a:p>
            <a:pPr lvl="0" algn="ctr"/>
            <a:r>
              <a:rPr lang="en-US" sz="48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English </a:t>
            </a:r>
            <a:r>
              <a:rPr lang="en-US" sz="4800" b="0" kern="0" noProof="0" dirty="0" err="1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Languag</a:t>
            </a:r>
            <a:r>
              <a:rPr lang="en-US" sz="48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e Learners(ELL) and  </a:t>
            </a:r>
          </a:p>
          <a:p>
            <a:pPr lvl="0" algn="ctr"/>
            <a:r>
              <a:rPr lang="en-US" sz="48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Exceptional Students(ESE) </a:t>
            </a:r>
          </a:p>
          <a:p>
            <a:pPr lvl="0" algn="ctr"/>
            <a:r>
              <a:rPr lang="en-US" sz="48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 Proficiency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657600" cy="21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25669" y="2133600"/>
            <a:ext cx="82296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NGA Rate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Includes all Standard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Special Diploma recipients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Federal Rate: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Cambria" pitchFamily="18" charset="0"/>
              </a:rPr>
              <a:t>Only</a:t>
            </a:r>
            <a:r>
              <a:rPr lang="en-US" dirty="0" smtClean="0">
                <a:latin typeface="Cambria" pitchFamily="18" charset="0"/>
              </a:rPr>
              <a:t> includes Standard Diplomas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Students receiving a Special Diploma or withdrawn to Adult Education are considered dropouts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4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0065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Replacement of the </a:t>
            </a:r>
          </a:p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NGA Graduation Rate with the Federal Graduation Rate </a:t>
            </a:r>
            <a:endParaRPr kumimoji="0" lang="en-US" sz="3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100 points allocated for the Federal Graduation Rate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100 points allocated for a modified 5-Year Federal Graduation Rate: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Providing  credit for students who graduate in 5 years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Cambr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Including both Standard and Special Diplomas 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5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0065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Inclusion of</a:t>
            </a:r>
          </a:p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Two Graduation Rates </a:t>
            </a:r>
            <a:endParaRPr kumimoji="0" lang="en-US" sz="3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57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Requires  that schools meet a minimum percent of students proficient in Reading in order to receive a School Grade of C or better</a:t>
            </a:r>
            <a:endParaRPr lang="en-US" sz="2800" dirty="0"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Cambria" pitchFamily="18" charset="0"/>
            </a:endParaRP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6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0065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Inclusion of</a:t>
            </a:r>
          </a:p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A Minimum Proficiency Trigger to earn a School Grade of A, B or C </a:t>
            </a:r>
            <a:endParaRPr kumimoji="0" lang="en-US" sz="3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3505200" cy="23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Requires Using Algebra End </a:t>
            </a:r>
            <a:r>
              <a:rPr lang="en-US" sz="2800" dirty="0">
                <a:latin typeface="Cambria" pitchFamily="18" charset="0"/>
              </a:rPr>
              <a:t>of </a:t>
            </a:r>
            <a:r>
              <a:rPr lang="en-US" sz="2800" dirty="0" smtClean="0">
                <a:latin typeface="Cambria" pitchFamily="18" charset="0"/>
              </a:rPr>
              <a:t>Course Results</a:t>
            </a: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Imposing 100 additional points for Middle Schools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Expects all 8</a:t>
            </a:r>
            <a:r>
              <a:rPr lang="en-US" sz="2800" baseline="30000" dirty="0" smtClean="0">
                <a:latin typeface="Cambria" pitchFamily="18" charset="0"/>
              </a:rPr>
              <a:t>th</a:t>
            </a:r>
            <a:r>
              <a:rPr lang="en-US" sz="2800" dirty="0" smtClean="0">
                <a:latin typeface="Cambria" pitchFamily="18" charset="0"/>
              </a:rPr>
              <a:t> grade students scoring  FCAT level 3-5 to be enrolled in Algebra 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7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4572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37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Middle School Acceleration Component</a:t>
            </a:r>
            <a:endParaRPr kumimoji="0" lang="en-US" sz="3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743200" cy="206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Changes the computation to a rate based on the number of assessments as opposed to the number of students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mbria" pitchFamily="18" charset="0"/>
              </a:rPr>
              <a:t>Will discourage schools from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offering advanced courses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that have lower success rates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838200" cy="304800"/>
          </a:xfrm>
          <a:noFill/>
        </p:spPr>
        <p:txBody>
          <a:bodyPr/>
          <a:lstStyle/>
          <a:p>
            <a:fld id="{DA36238E-A1B0-4B43-9777-ABA27A05B7A5}" type="slidenum">
              <a:rPr lang="en-US" b="1" smtClean="0"/>
              <a:pPr/>
              <a:t>8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45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/>
            <a:r>
              <a:rPr lang="en-US" sz="4800" b="0" kern="0" noProof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Modification in the Computation of the High School  Acceleration Component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127000" dist="1016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44" y="3810000"/>
            <a:ext cx="2909887" cy="248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/>
          <a:lstStyle/>
          <a:p>
            <a:endParaRPr lang="en-US" sz="2000" b="1" dirty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Different Grading Scale </a:t>
            </a:r>
            <a:endParaRPr lang="en-US" sz="24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Cambria" pitchFamily="18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 marL="914400" lvl="2" indent="0">
              <a:buNone/>
            </a:pPr>
            <a:endParaRPr lang="en-US" sz="2000" b="1" dirty="0">
              <a:latin typeface="Cambria" pitchFamily="18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 lvl="1"/>
            <a:endParaRPr lang="en-US" sz="2000" dirty="0" smtClean="0">
              <a:latin typeface="Cambria" pitchFamily="18" charset="0"/>
            </a:endParaRPr>
          </a:p>
          <a:p>
            <a:pPr lvl="1"/>
            <a:endParaRPr lang="en-US" sz="2000" dirty="0" smtClean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School Grading Scale Trigger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Every time the percentage of ‘A’ and ‘B’ schools reaches 75% in a current year, the minimum required points for grades of A, B, C, and D would be </a:t>
            </a:r>
            <a:r>
              <a:rPr lang="en-US" sz="2400" i="1" dirty="0">
                <a:latin typeface="Cambria" pitchFamily="18" charset="0"/>
              </a:rPr>
              <a:t>increased</a:t>
            </a:r>
            <a:r>
              <a:rPr lang="en-US" sz="2400" dirty="0">
                <a:latin typeface="Cambria" pitchFamily="18" charset="0"/>
              </a:rPr>
              <a:t>.  </a:t>
            </a:r>
          </a:p>
          <a:p>
            <a:pPr marL="457200" lvl="1" indent="0">
              <a:buNone/>
            </a:pPr>
            <a:r>
              <a:rPr lang="en-US" sz="2400" dirty="0">
                <a:latin typeface="Cambria" pitchFamily="18" charset="0"/>
              </a:rPr>
              <a:t>	</a:t>
            </a:r>
            <a:endParaRPr lang="en-US" sz="2400" dirty="0" smtClean="0">
              <a:latin typeface="Cambria" pitchFamily="18" charset="0"/>
            </a:endParaRPr>
          </a:p>
          <a:p>
            <a:pPr marL="457200" lvl="1" indent="0">
              <a:buNone/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D745-0460-43EC-B9BB-CD98D597A5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457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3700" b="0" kern="0" dirty="0" smtClean="0">
                <a:solidFill>
                  <a:srgbClr val="00206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School Grading Scale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21712"/>
              </p:ext>
            </p:extLst>
          </p:nvPr>
        </p:nvGraphicFramePr>
        <p:xfrm>
          <a:off x="2539999" y="2438400"/>
          <a:ext cx="3987802" cy="1500980"/>
        </p:xfrm>
        <a:graphic>
          <a:graphicData uri="http://schemas.openxmlformats.org/drawingml/2006/table">
            <a:tbl>
              <a:tblPr/>
              <a:tblGrid>
                <a:gridCol w="2592074"/>
                <a:gridCol w="697864"/>
                <a:gridCol w="697864"/>
              </a:tblGrid>
              <a:tr h="37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Different Grading Scale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New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2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Elementary Schools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mbria"/>
                        </a:rPr>
                        <a:t>800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Middle Schools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mbria"/>
                        </a:rPr>
                        <a:t>900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Senior High Schools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On-screen Show (4:3)</PresentationFormat>
  <Paragraphs>96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Assessment Changes</dc:title>
  <dc:subject>Testing and Assessment</dc:subject>
  <dc:creator/>
  <cp:keywords>Test, assessment, school performance grades, accountability, cbt, computer based testing, baseline exit testing</cp:keywords>
  <cp:lastModifiedBy/>
  <cp:revision>1</cp:revision>
  <dcterms:created xsi:type="dcterms:W3CDTF">2011-03-01T14:07:02Z</dcterms:created>
  <dcterms:modified xsi:type="dcterms:W3CDTF">2012-01-18T19:56:31Z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DQM</vt:lpwstr>
  </property>
</Properties>
</file>