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8" r:id="rId2"/>
    <p:sldId id="354" r:id="rId3"/>
    <p:sldId id="355" r:id="rId4"/>
    <p:sldId id="356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28A9"/>
    <a:srgbClr val="973103"/>
    <a:srgbClr val="0060A8"/>
    <a:srgbClr val="0067B4"/>
    <a:srgbClr val="A32932"/>
    <a:srgbClr val="49AAB1"/>
    <a:srgbClr val="E856CC"/>
    <a:srgbClr val="ED7C1F"/>
    <a:srgbClr val="777777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5" autoAdjust="0"/>
    <p:restoredTop sz="94775" autoAdjust="0"/>
  </p:normalViewPr>
  <p:slideViewPr>
    <p:cSldViewPr>
      <p:cViewPr>
        <p:scale>
          <a:sx n="60" d="100"/>
          <a:sy n="60" d="100"/>
        </p:scale>
        <p:origin x="-73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76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153227\Documents\highschoolgrades09101213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2009-10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21</c:v>
                </c:pt>
                <c:pt idx="3">
                  <c:v>19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2012-13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60</c:v>
                </c:pt>
                <c:pt idx="1">
                  <c:v>26</c:v>
                </c:pt>
                <c:pt idx="2">
                  <c:v>9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588928"/>
        <c:axId val="96590464"/>
      </c:barChart>
      <c:catAx>
        <c:axId val="96588928"/>
        <c:scaling>
          <c:orientation val="minMax"/>
        </c:scaling>
        <c:delete val="0"/>
        <c:axPos val="b"/>
        <c:majorTickMark val="out"/>
        <c:minorTickMark val="none"/>
        <c:tickLblPos val="nextTo"/>
        <c:crossAx val="96590464"/>
        <c:crosses val="autoZero"/>
        <c:auto val="1"/>
        <c:lblAlgn val="ctr"/>
        <c:lblOffset val="100"/>
        <c:noMultiLvlLbl val="0"/>
      </c:catAx>
      <c:valAx>
        <c:axId val="96590464"/>
        <c:scaling>
          <c:orientation val="minMax"/>
          <c:max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588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0.2875</cdr:x>
      <cdr:y>0.0816</cdr:y>
    </cdr:from>
    <cdr:to>
      <cdr:x>0.36875</cdr:x>
      <cdr:y>0.21007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14450" y="223838"/>
          <a:ext cx="371475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0.10227</cdr:x>
      <cdr:y>0.08259</cdr:y>
    </cdr:from>
    <cdr:to>
      <cdr:x>0.19602</cdr:x>
      <cdr:y>0.18684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5800" y="301844"/>
          <a:ext cx="62865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ct val="150000"/>
            </a:lnSpc>
          </a:pPr>
          <a:r>
            <a:rPr lang="en-US" sz="1200" b="1" dirty="0" smtClean="0"/>
            <a:t>+</a:t>
          </a:r>
          <a:r>
            <a:rPr lang="en-US" sz="1200" b="1" dirty="0"/>
            <a:t>25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EE494A23-8824-4B60-BB19-FB5410B49A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23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AFD58584-E4D4-46A4-949B-04A1494D34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92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EB7AF-1366-494A-9473-AFD3AF1B3B75}" type="slidenum">
              <a:rPr lang="en-US"/>
              <a:pPr/>
              <a:t>1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 userDrawn="1"/>
        </p:nvSpPr>
        <p:spPr bwMode="auto">
          <a:xfrm>
            <a:off x="533400" y="381000"/>
            <a:ext cx="8153400" cy="617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410D8-F388-4343-9F8E-886ACD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80A4-A59C-4FB3-857F-A78D5F784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8950" y="657225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A553DA6D-7F10-4E4D-AC9A-CA8359AD6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8950" y="657225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1ADCF125-2A9C-4218-B960-C1D0ABB19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38950" y="657225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E2F9AA5E-7E51-4D24-9977-F1A2EB6E2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8950" y="6553200"/>
            <a:ext cx="2133600" cy="266700"/>
          </a:xfrm>
        </p:spPr>
        <p:txBody>
          <a:bodyPr/>
          <a:lstStyle>
            <a:lvl1pPr>
              <a:defRPr/>
            </a:lvl1pPr>
          </a:lstStyle>
          <a:p>
            <a:fld id="{7F59D745-0460-43EC-B9BB-CD98D597A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4BFEE-2766-4BCF-9B42-10398C085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C2A03-8890-4567-B913-2D1583BB0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A5959-308D-4AB9-8C0F-C414179F8A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B21EC-6D8E-4093-83FE-B745BA2FD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ED9DB-44CF-4DB1-99F6-63F22A0F53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DAFAF-2C21-4EFE-96D0-D0AF728CA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136C3-4657-4E84-8E44-65C9CF4E8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DSP-graphicPlaneLandscap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050" y="0"/>
            <a:ext cx="9124950" cy="68754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8950" y="65722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fld id="{48711CC4-29E2-443D-B8FA-DB585F0781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48"/>
          <p:cNvSpPr>
            <a:spLocks noChangeArrowheads="1"/>
          </p:cNvSpPr>
          <p:nvPr/>
        </p:nvSpPr>
        <p:spPr bwMode="auto">
          <a:xfrm>
            <a:off x="7391400" y="304800"/>
            <a:ext cx="1416050" cy="1371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2057" name="Rectangle 49"/>
          <p:cNvSpPr>
            <a:spLocks noChangeArrowheads="1"/>
          </p:cNvSpPr>
          <p:nvPr/>
        </p:nvSpPr>
        <p:spPr bwMode="auto">
          <a:xfrm>
            <a:off x="2141537" y="304800"/>
            <a:ext cx="1416050" cy="1327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2058" name="Rectangle 50"/>
          <p:cNvSpPr>
            <a:spLocks noChangeArrowheads="1"/>
          </p:cNvSpPr>
          <p:nvPr/>
        </p:nvSpPr>
        <p:spPr bwMode="auto">
          <a:xfrm>
            <a:off x="3902075" y="304800"/>
            <a:ext cx="1416050" cy="1371600"/>
          </a:xfrm>
          <a:prstGeom prst="rect">
            <a:avLst/>
          </a:prstGeom>
          <a:solidFill>
            <a:srgbClr val="ED7C1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2060" name="Rectangle 52"/>
          <p:cNvSpPr>
            <a:spLocks noChangeArrowheads="1"/>
          </p:cNvSpPr>
          <p:nvPr/>
        </p:nvSpPr>
        <p:spPr bwMode="auto">
          <a:xfrm>
            <a:off x="411480" y="5116322"/>
            <a:ext cx="1416050" cy="1360678"/>
          </a:xfrm>
          <a:prstGeom prst="rect">
            <a:avLst/>
          </a:prstGeom>
          <a:solidFill>
            <a:srgbClr val="E85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2062" name="Rectangle 54"/>
          <p:cNvSpPr>
            <a:spLocks noChangeArrowheads="1"/>
          </p:cNvSpPr>
          <p:nvPr/>
        </p:nvSpPr>
        <p:spPr bwMode="auto">
          <a:xfrm>
            <a:off x="3904488" y="5116322"/>
            <a:ext cx="1416050" cy="136067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2064" name="Rectangle 56"/>
          <p:cNvSpPr>
            <a:spLocks noChangeArrowheads="1"/>
          </p:cNvSpPr>
          <p:nvPr/>
        </p:nvSpPr>
        <p:spPr bwMode="auto">
          <a:xfrm>
            <a:off x="7391400" y="5105400"/>
            <a:ext cx="1416050" cy="13716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 dirty="0" smtClean="0">
              <a:solidFill>
                <a:schemeClr val="tx1"/>
              </a:solidFill>
              <a:effectLst/>
            </a:endParaRPr>
          </a:p>
          <a:p>
            <a:endParaRPr lang="en-US" sz="1800" b="0" dirty="0">
              <a:solidFill>
                <a:schemeClr val="tx1"/>
              </a:solidFill>
              <a:effectLst/>
            </a:endParaRPr>
          </a:p>
          <a:p>
            <a:endParaRPr lang="en-US" sz="1800" b="0" dirty="0" smtClean="0">
              <a:solidFill>
                <a:schemeClr val="tx1"/>
              </a:solidFill>
              <a:effectLst/>
            </a:endParaRPr>
          </a:p>
          <a:p>
            <a:r>
              <a:rPr lang="en-US" sz="4000" b="0" dirty="0" smtClean="0">
                <a:solidFill>
                  <a:schemeClr val="tx1"/>
                </a:solidFill>
                <a:effectLst/>
              </a:rPr>
              <a:t>    A-1</a:t>
            </a:r>
            <a:endParaRPr lang="en-US" sz="4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457200" y="33528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en-US" sz="4000" kern="0" dirty="0" smtClean="0">
                <a:solidFill>
                  <a:srgbClr val="002060"/>
                </a:solidFill>
                <a:effectLst>
                  <a:outerShdw blurRad="127000" dist="101600" dir="27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2012-13 </a:t>
            </a:r>
          </a:p>
          <a:p>
            <a:pPr lvl="0" algn="ctr"/>
            <a:r>
              <a:rPr lang="en-US" sz="4000" kern="0" dirty="0" smtClean="0">
                <a:solidFill>
                  <a:srgbClr val="002060"/>
                </a:solidFill>
                <a:effectLst>
                  <a:outerShdw blurRad="127000" dist="101600" dir="27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High School Performance Grades</a:t>
            </a:r>
          </a:p>
        </p:txBody>
      </p:sp>
      <p:sp>
        <p:nvSpPr>
          <p:cNvPr id="24" name="Rectangle 60"/>
          <p:cNvSpPr>
            <a:spLocks noChangeArrowheads="1"/>
          </p:cNvSpPr>
          <p:nvPr/>
        </p:nvSpPr>
        <p:spPr bwMode="auto">
          <a:xfrm>
            <a:off x="5641848" y="1981200"/>
            <a:ext cx="1444752" cy="1371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tx1"/>
              </a:solidFill>
              <a:effectLst/>
            </a:endParaRPr>
          </a:p>
        </p:txBody>
      </p:sp>
      <p:pic>
        <p:nvPicPr>
          <p:cNvPr id="43" name="Picture 62" descr="Seal-NEW COLORS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" y="301752"/>
            <a:ext cx="1417320" cy="1413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49"/>
          <p:cNvSpPr>
            <a:spLocks noChangeArrowheads="1"/>
          </p:cNvSpPr>
          <p:nvPr/>
        </p:nvSpPr>
        <p:spPr bwMode="auto">
          <a:xfrm>
            <a:off x="5638800" y="304800"/>
            <a:ext cx="1447800" cy="1371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0" b="0" dirty="0"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Lucida Calligraphy" pitchFamily="66" charset="0"/>
            </a:endParaRPr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81000" y="1981200"/>
            <a:ext cx="1416050" cy="1371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0" b="0" dirty="0"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Lucida Calligraphy" pitchFamily="66" charset="0"/>
            </a:endParaRPr>
          </a:p>
        </p:txBody>
      </p:sp>
      <p:sp>
        <p:nvSpPr>
          <p:cNvPr id="21" name="Rectangle 49"/>
          <p:cNvSpPr>
            <a:spLocks noChangeArrowheads="1"/>
          </p:cNvSpPr>
          <p:nvPr/>
        </p:nvSpPr>
        <p:spPr bwMode="auto">
          <a:xfrm>
            <a:off x="3886200" y="1981200"/>
            <a:ext cx="1416050" cy="1327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7391400" y="1981200"/>
            <a:ext cx="1416050" cy="1327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49"/>
          <p:cNvSpPr>
            <a:spLocks noChangeArrowheads="1"/>
          </p:cNvSpPr>
          <p:nvPr/>
        </p:nvSpPr>
        <p:spPr bwMode="auto">
          <a:xfrm>
            <a:off x="5638800" y="5105400"/>
            <a:ext cx="1416050" cy="1371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0" b="0" dirty="0"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Lucida Calligraphy" pitchFamily="66" charset="0"/>
            </a:endParaRPr>
          </a:p>
        </p:txBody>
      </p:sp>
      <p:pic>
        <p:nvPicPr>
          <p:cNvPr id="31" name="Picture 2" descr="C:\Documents and Settings\253557\Local Settings\Temporary Internet Files\Content.IE5\8YTNKIDQ\MP90041410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1" y="304800"/>
            <a:ext cx="1447800" cy="1371600"/>
          </a:xfrm>
          <a:prstGeom prst="rect">
            <a:avLst/>
          </a:prstGeom>
          <a:noFill/>
        </p:spPr>
      </p:pic>
      <p:pic>
        <p:nvPicPr>
          <p:cNvPr id="32" name="Picture 9" descr="C:\Documents and Settings\253557\Local Settings\Temporary Internet Files\Content.IE5\8YTNKIDQ\MP91022095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981200"/>
            <a:ext cx="1447800" cy="1371600"/>
          </a:xfrm>
          <a:prstGeom prst="rect">
            <a:avLst/>
          </a:prstGeom>
          <a:noFill/>
        </p:spPr>
      </p:pic>
      <p:pic>
        <p:nvPicPr>
          <p:cNvPr id="33" name="Picture 11" descr="C:\Documents and Settings\253557\Local Settings\Temporary Internet Files\Content.IE5\J5I9XYXW\MP90041005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1981200"/>
            <a:ext cx="1447800" cy="1383762"/>
          </a:xfrm>
          <a:prstGeom prst="rect">
            <a:avLst/>
          </a:prstGeom>
          <a:noFill/>
        </p:spPr>
      </p:pic>
      <p:pic>
        <p:nvPicPr>
          <p:cNvPr id="2052" name="Picture 4" descr="C:\Documents and Settings\253557\Local Settings\Temporary Internet Files\Content.IE5\92TK4V6N\MP900439417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5105400"/>
            <a:ext cx="1483780" cy="1371600"/>
          </a:xfrm>
          <a:prstGeom prst="rect">
            <a:avLst/>
          </a:prstGeom>
          <a:noFill/>
        </p:spPr>
      </p:pic>
      <p:sp>
        <p:nvSpPr>
          <p:cNvPr id="45" name="Rectangle 60"/>
          <p:cNvSpPr>
            <a:spLocks noChangeArrowheads="1"/>
          </p:cNvSpPr>
          <p:nvPr/>
        </p:nvSpPr>
        <p:spPr bwMode="auto">
          <a:xfrm>
            <a:off x="2133600" y="1981200"/>
            <a:ext cx="1447800" cy="1371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tx1"/>
              </a:solidFill>
              <a:effectLst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848" y="5116322"/>
            <a:ext cx="1413002" cy="1360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127000" dist="101600" dir="27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2009-10 through 2012-13</a:t>
            </a:r>
            <a:br>
              <a:rPr lang="en-US" sz="3200" dirty="0" smtClean="0">
                <a:solidFill>
                  <a:srgbClr val="002060"/>
                </a:solidFill>
                <a:effectLst>
                  <a:outerShdw blurRad="127000" dist="101600" dir="27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effectLst>
                  <a:outerShdw blurRad="127000" dist="101600" dir="27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School Performance Grade Distributions for Traditional Senior High Schools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D745-0460-43EC-B9BB-CD98D597A5C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102" name="Picture 30" descr="C:\Documents and Settings\253557\Local Settings\Temporary Internet Files\Content.IE5\6VGVDZGO\MP90040936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17526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259645"/>
              </p:ext>
            </p:extLst>
          </p:nvPr>
        </p:nvGraphicFramePr>
        <p:xfrm>
          <a:off x="533403" y="3581400"/>
          <a:ext cx="8200695" cy="1974669"/>
        </p:xfrm>
        <a:graphic>
          <a:graphicData uri="http://schemas.openxmlformats.org/drawingml/2006/table">
            <a:tbl>
              <a:tblPr firstRow="1" firstCol="1" bandRow="1"/>
              <a:tblGrid>
                <a:gridCol w="961506"/>
                <a:gridCol w="224629"/>
                <a:gridCol w="795062"/>
                <a:gridCol w="457200"/>
                <a:gridCol w="914400"/>
                <a:gridCol w="381000"/>
                <a:gridCol w="740652"/>
                <a:gridCol w="446296"/>
                <a:gridCol w="718052"/>
                <a:gridCol w="457200"/>
                <a:gridCol w="762000"/>
                <a:gridCol w="457200"/>
                <a:gridCol w="885498"/>
              </a:tblGrid>
              <a:tr h="381000">
                <a:tc gridSpan="2"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B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2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Number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/>
                          <a:ea typeface="Times New Roman"/>
                        </a:rPr>
                        <a:t>Number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Number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Number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Number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Total Schools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37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2012-2013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34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 3*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57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37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2011-2012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35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63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56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37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2010-2011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49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22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51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37"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2009-2010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35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23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21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</a:rPr>
                        <a:t>48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591505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effectLst/>
              </a:rPr>
              <a:t>* </a:t>
            </a:r>
            <a:r>
              <a:rPr lang="en-US" sz="1000" dirty="0">
                <a:effectLst/>
              </a:rPr>
              <a:t>Two charter schools and one traditional school.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4800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2060"/>
                </a:solidFill>
                <a:effectLst>
                  <a:outerShdw blurRad="127000" dist="101600" dir="27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M-DCPS High School Performance Grades, 2009-10 to 2012-13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D745-0460-43EC-B9BB-CD98D597A5C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099" name="Picture 3" descr="C:\Documents and Settings\253557\Local Settings\Temporary Internet Files\Content.IE5\7D2ZOO23\MC900432543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990600"/>
            <a:ext cx="2150536" cy="1565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395446"/>
              </p:ext>
            </p:extLst>
          </p:nvPr>
        </p:nvGraphicFramePr>
        <p:xfrm>
          <a:off x="1066800" y="2593756"/>
          <a:ext cx="6705600" cy="365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"/>
          <p:cNvSpPr txBox="1"/>
          <p:nvPr/>
        </p:nvSpPr>
        <p:spPr>
          <a:xfrm>
            <a:off x="2819400" y="3932476"/>
            <a:ext cx="610392" cy="44337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+3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3886200" y="4199274"/>
            <a:ext cx="610392" cy="40536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-12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5028804" y="4572000"/>
            <a:ext cx="610392" cy="40536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-14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6104072" y="5105400"/>
            <a:ext cx="610392" cy="40536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127000" dist="101600" dir="27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2013 School Performance Grades </a:t>
            </a:r>
            <a:br>
              <a:rPr lang="en-US" sz="3200" dirty="0" smtClean="0">
                <a:solidFill>
                  <a:srgbClr val="002060"/>
                </a:solidFill>
                <a:effectLst>
                  <a:outerShdw blurRad="127000" dist="101600" dir="27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effectLst>
                  <a:outerShdw blurRad="127000" dist="101600" dir="27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Miami-Dade, Florida, and Selected Districts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D745-0460-43EC-B9BB-CD98D597A5C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255487"/>
              </p:ext>
            </p:extLst>
          </p:nvPr>
        </p:nvGraphicFramePr>
        <p:xfrm>
          <a:off x="381000" y="1904999"/>
          <a:ext cx="8229601" cy="3265607"/>
        </p:xfrm>
        <a:graphic>
          <a:graphicData uri="http://schemas.openxmlformats.org/drawingml/2006/table">
            <a:tbl>
              <a:tblPr firstRow="1" firstCol="1" bandRow="1"/>
              <a:tblGrid>
                <a:gridCol w="1704966"/>
                <a:gridCol w="573443"/>
                <a:gridCol w="573443"/>
                <a:gridCol w="529543"/>
                <a:gridCol w="526800"/>
                <a:gridCol w="509789"/>
                <a:gridCol w="509789"/>
                <a:gridCol w="509789"/>
                <a:gridCol w="491131"/>
                <a:gridCol w="471376"/>
                <a:gridCol w="914766"/>
                <a:gridCol w="914766"/>
              </a:tblGrid>
              <a:tr h="590114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DISTRICT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B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F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</a:tr>
              <a:tr h="590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Percent A and B Schools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</a:tr>
              <a:tr h="6479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Miami-Dade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34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60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86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479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Other Large Florida Districts*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82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50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47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29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79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9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Florida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240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48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152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30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87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</a:rPr>
                        <a:t>78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58" marR="636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02818"/>
              </p:ext>
            </p:extLst>
          </p:nvPr>
        </p:nvGraphicFramePr>
        <p:xfrm>
          <a:off x="457200" y="5714999"/>
          <a:ext cx="8229600" cy="53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*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Aggregated results from “Other Large Florida Districts” include:  Broward, Duval, Hillsborough, Orange, Palm Beach, and Pinellas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658" marR="63658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</Words>
  <Application>Microsoft Office PowerPoint</Application>
  <PresentationFormat>On-screen Show (4:3)</PresentationFormat>
  <Paragraphs>146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2009-10 through 2012-13 School Performance Grade Distributions for Traditional Senior High Schools</vt:lpstr>
      <vt:lpstr>M-DCPS High School Performance Grades, 2009-10 to 2012-13</vt:lpstr>
      <vt:lpstr>2013 School Performance Grades  Miami-Dade, Florida, and Selected Districts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Assessment Changes</dc:title>
  <dc:subject>Testing and Assessment</dc:subject>
  <dc:creator/>
  <cp:keywords>Test, assessment, school performance grades, accountability, cbt, computer based testing, baseline exit testing</cp:keywords>
  <cp:lastModifiedBy/>
  <cp:revision>1</cp:revision>
  <dcterms:created xsi:type="dcterms:W3CDTF">2011-03-01T14:07:02Z</dcterms:created>
  <dcterms:modified xsi:type="dcterms:W3CDTF">2014-02-04T12:49:17Z</dcterms:modified>
</cp:coreProperties>
</file>