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45"/>
  </p:notesMasterIdLst>
  <p:handoutMasterIdLst>
    <p:handoutMasterId r:id="rId46"/>
  </p:handoutMasterIdLst>
  <p:sldIdLst>
    <p:sldId id="787" r:id="rId2"/>
    <p:sldId id="782" r:id="rId3"/>
    <p:sldId id="657" r:id="rId4"/>
    <p:sldId id="648" r:id="rId5"/>
    <p:sldId id="486" r:id="rId6"/>
    <p:sldId id="650" r:id="rId7"/>
    <p:sldId id="571" r:id="rId8"/>
    <p:sldId id="570" r:id="rId9"/>
    <p:sldId id="572" r:id="rId10"/>
    <p:sldId id="659" r:id="rId11"/>
    <p:sldId id="660" r:id="rId12"/>
    <p:sldId id="661" r:id="rId13"/>
    <p:sldId id="662" r:id="rId14"/>
    <p:sldId id="663" r:id="rId15"/>
    <p:sldId id="664" r:id="rId16"/>
    <p:sldId id="665" r:id="rId17"/>
    <p:sldId id="666" r:id="rId18"/>
    <p:sldId id="713" r:id="rId19"/>
    <p:sldId id="667" r:id="rId20"/>
    <p:sldId id="668" r:id="rId21"/>
    <p:sldId id="669" r:id="rId22"/>
    <p:sldId id="714" r:id="rId23"/>
    <p:sldId id="715" r:id="rId24"/>
    <p:sldId id="709" r:id="rId25"/>
    <p:sldId id="671" r:id="rId26"/>
    <p:sldId id="672" r:id="rId27"/>
    <p:sldId id="675" r:id="rId28"/>
    <p:sldId id="676" r:id="rId29"/>
    <p:sldId id="677" r:id="rId30"/>
    <p:sldId id="678" r:id="rId31"/>
    <p:sldId id="721" r:id="rId32"/>
    <p:sldId id="679" r:id="rId33"/>
    <p:sldId id="680" r:id="rId34"/>
    <p:sldId id="710" r:id="rId35"/>
    <p:sldId id="697" r:id="rId36"/>
    <p:sldId id="716" r:id="rId37"/>
    <p:sldId id="719" r:id="rId38"/>
    <p:sldId id="720" r:id="rId39"/>
    <p:sldId id="788" r:id="rId40"/>
    <p:sldId id="783" r:id="rId41"/>
    <p:sldId id="784" r:id="rId42"/>
    <p:sldId id="789" r:id="rId43"/>
    <p:sldId id="786" r:id="rId44"/>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9AD"/>
    <a:srgbClr val="009242"/>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8" autoAdjust="0"/>
    <p:restoredTop sz="83452" autoAdjust="0"/>
  </p:normalViewPr>
  <p:slideViewPr>
    <p:cSldViewPr>
      <p:cViewPr>
        <p:scale>
          <a:sx n="98" d="100"/>
          <a:sy n="98" d="100"/>
        </p:scale>
        <p:origin x="-78" y="-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22"/>
    </p:cViewPr>
  </p:sorterViewPr>
  <p:notesViewPr>
    <p:cSldViewPr>
      <p:cViewPr varScale="1">
        <p:scale>
          <a:sx n="72" d="100"/>
          <a:sy n="72" d="100"/>
        </p:scale>
        <p:origin x="-3198" y="-96"/>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D4F51F8F-48A5-4A9A-9BDF-6CC06CA521E1}" type="datetimeFigureOut">
              <a:rPr lang="en-US" smtClean="0"/>
              <a:pPr/>
              <a:t>9/26/2012</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80F58672-AA54-4308-9B18-A4E11B3DF93B}" type="slidenum">
              <a:rPr lang="en-US" smtClean="0"/>
              <a:pPr/>
              <a:t>‹#›</a:t>
            </a:fld>
            <a:endParaRPr lang="en-US" dirty="0"/>
          </a:p>
        </p:txBody>
      </p:sp>
    </p:spTree>
    <p:extLst>
      <p:ext uri="{BB962C8B-B14F-4D97-AF65-F5344CB8AC3E}">
        <p14:creationId xmlns:p14="http://schemas.microsoft.com/office/powerpoint/2010/main" val="1142876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5228D0FD-DAB7-41BB-9263-5E05C0279247}" type="datetimeFigureOut">
              <a:rPr lang="en-US"/>
              <a:pPr>
                <a:defRPr/>
              </a:pPr>
              <a:t>9/26/2012</a:t>
            </a:fld>
            <a:endParaRPr lang="en-US" dirty="0"/>
          </a:p>
        </p:txBody>
      </p:sp>
      <p:sp>
        <p:nvSpPr>
          <p:cNvPr id="4" name="Slide Image Placeholder 3"/>
          <p:cNvSpPr>
            <a:spLocks noGrp="1" noRot="1" noChangeAspect="1"/>
          </p:cNvSpPr>
          <p:nvPr>
            <p:ph type="sldImg" idx="2"/>
          </p:nvPr>
        </p:nvSpPr>
        <p:spPr>
          <a:xfrm>
            <a:off x="1196975" y="692150"/>
            <a:ext cx="4616450" cy="3463925"/>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652F797B-F67B-4576-84A4-F7ADE168D181}" type="slidenum">
              <a:rPr lang="en-US"/>
              <a:pPr>
                <a:defRPr/>
              </a:pPr>
              <a:t>‹#›</a:t>
            </a:fld>
            <a:endParaRPr lang="en-US" dirty="0"/>
          </a:p>
        </p:txBody>
      </p:sp>
    </p:spTree>
    <p:extLst>
      <p:ext uri="{BB962C8B-B14F-4D97-AF65-F5344CB8AC3E}">
        <p14:creationId xmlns:p14="http://schemas.microsoft.com/office/powerpoint/2010/main" val="12570996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Leading up to the SBE</a:t>
            </a:r>
            <a:r>
              <a:rPr lang="en-US" baseline="0" dirty="0" smtClean="0"/>
              <a:t> meeting on February 28, 2012, the Department of Education met several times in the preceding year with advisory and stakeholder groups, including AAAC and LPAC, and garnered input on changes that were being considered.  Key drivers of the changes included requirements in statute, scheduled changes in rule, and requirements for USED approval of Florida’s ESEA waiver application.</a:t>
            </a:r>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681038" lvl="1" indent="-215900">
              <a:buFont typeface="Arial" charset="0"/>
              <a:buNone/>
            </a:pPr>
            <a:endParaRPr lang="en-US" sz="1200" dirty="0" smtClean="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28</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29</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More assessments mean more opportunity for schools to earn credit</a:t>
            </a:r>
            <a:r>
              <a:rPr lang="en-US" sz="1200" kern="1200" baseline="0" dirty="0" smtClean="0">
                <a:solidFill>
                  <a:schemeClr val="tx1"/>
                </a:solidFill>
                <a:latin typeface="+mn-lt"/>
                <a:ea typeface="+mn-ea"/>
                <a:cs typeface="+mn-cs"/>
              </a:rPr>
              <a:t> for accelerated participation.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4</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31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32</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33</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34</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35</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36</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37</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38</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39</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40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5</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41</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42</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43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FDB6BCC7-99B7-418E-A886-D4AE8CC490A1}"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BF51CE3A-9996-4ADD-888A-B157D19249AE}"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795BFC71-5F2E-47BD-B0B3-4C645631B30F}"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4" name="TextBox 6"/>
          <p:cNvSpPr txBox="1"/>
          <p:nvPr userDrawn="1"/>
        </p:nvSpPr>
        <p:spPr>
          <a:xfrm>
            <a:off x="4267200" y="6581775"/>
            <a:ext cx="4876800" cy="368300"/>
          </a:xfrm>
          <a:prstGeom prst="rect">
            <a:avLst/>
          </a:prstGeom>
          <a:noFill/>
        </p:spPr>
        <p:txBody>
          <a:bodyPr>
            <a:spAutoFit/>
          </a:bodyPr>
          <a:lstStyle/>
          <a:p>
            <a:pPr algn="r" fontAlgn="auto">
              <a:spcBef>
                <a:spcPts val="0"/>
              </a:spcBef>
              <a:spcAft>
                <a:spcPts val="0"/>
              </a:spcAft>
              <a:defRPr/>
            </a:pPr>
            <a:r>
              <a:rPr lang="en-US" b="1" dirty="0">
                <a:solidFill>
                  <a:schemeClr val="tx2">
                    <a:lumMod val="50000"/>
                    <a:lumOff val="50000"/>
                  </a:schemeClr>
                </a:solidFill>
                <a:latin typeface="+mn-lt"/>
              </a:rPr>
              <a:t>A</a:t>
            </a:r>
            <a:r>
              <a:rPr lang="en-US" sz="1600" dirty="0">
                <a:solidFill>
                  <a:schemeClr val="tx2">
                    <a:lumMod val="50000"/>
                    <a:lumOff val="50000"/>
                  </a:schemeClr>
                </a:solidFill>
                <a:latin typeface="+mn-lt"/>
              </a:rPr>
              <a:t>ccountability </a:t>
            </a:r>
            <a:r>
              <a:rPr lang="en-US" b="1" dirty="0">
                <a:solidFill>
                  <a:schemeClr val="tx2">
                    <a:lumMod val="50000"/>
                    <a:lumOff val="50000"/>
                  </a:schemeClr>
                </a:solidFill>
                <a:latin typeface="+mn-lt"/>
              </a:rPr>
              <a:t>R</a:t>
            </a:r>
            <a:r>
              <a:rPr lang="en-US" sz="1600" dirty="0">
                <a:solidFill>
                  <a:schemeClr val="tx2">
                    <a:lumMod val="50000"/>
                    <a:lumOff val="50000"/>
                  </a:schemeClr>
                </a:solidFill>
                <a:latin typeface="+mn-lt"/>
              </a:rPr>
              <a:t>esearch and </a:t>
            </a:r>
            <a:r>
              <a:rPr lang="en-US" b="1" dirty="0">
                <a:solidFill>
                  <a:schemeClr val="tx2">
                    <a:lumMod val="50000"/>
                    <a:lumOff val="50000"/>
                  </a:schemeClr>
                </a:solidFill>
                <a:latin typeface="+mn-lt"/>
              </a:rPr>
              <a:t>M</a:t>
            </a:r>
            <a:r>
              <a:rPr lang="en-US" sz="1600" dirty="0">
                <a:solidFill>
                  <a:schemeClr val="tx2">
                    <a:lumMod val="50000"/>
                    <a:lumOff val="50000"/>
                  </a:schemeClr>
                </a:solidFill>
                <a:latin typeface="+mn-lt"/>
              </a:rPr>
              <a:t>easurement</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6" name="Content Placeholder 2"/>
          <p:cNvSpPr>
            <a:spLocks noGrp="1"/>
          </p:cNvSpPr>
          <p:nvPr>
            <p:ph idx="1"/>
          </p:nvPr>
        </p:nvSpPr>
        <p:spPr>
          <a:xfrm>
            <a:off x="457200" y="1600200"/>
            <a:ext cx="8229600" cy="4506913"/>
          </a:xfrm>
        </p:spPr>
        <p:txBody>
          <a:bodyPr/>
          <a:lstStyle>
            <a:lvl3pPr marL="914400" indent="177800">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Slide Number Placeholder 2"/>
          <p:cNvSpPr>
            <a:spLocks noGrp="1"/>
          </p:cNvSpPr>
          <p:nvPr>
            <p:ph type="sldNum" sz="quarter" idx="10"/>
          </p:nvPr>
        </p:nvSpPr>
        <p:spPr/>
        <p:txBody>
          <a:bodyPr/>
          <a:lstStyle>
            <a:lvl1pPr>
              <a:defRPr>
                <a:solidFill>
                  <a:schemeClr val="bg1">
                    <a:lumMod val="65000"/>
                  </a:schemeClr>
                </a:solidFill>
              </a:defRPr>
            </a:lvl1pPr>
          </a:lstStyle>
          <a:p>
            <a:pPr>
              <a:defRPr/>
            </a:pPr>
            <a:fld id="{F3E7D15E-EA62-4CCC-8948-4B2F6F466DE8}" type="slidenum">
              <a:rPr lang="en-US"/>
              <a:pPr>
                <a:defRPr/>
              </a:pPr>
              <a:t>‹#›</a:t>
            </a:fld>
            <a:endParaRPr lang="en-US" dirty="0"/>
          </a:p>
        </p:txBody>
      </p:sp>
    </p:spTree>
  </p:cSld>
  <p:clrMapOvr>
    <a:masterClrMapping/>
  </p:clrMapOvr>
  <p:transition spd="med"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C73194EB-A9CD-4EC6-991A-43F5C192EE83}" type="slidenum">
              <a:rPr lang="en-US" smtClean="0"/>
              <a:pPr>
                <a:defRPr/>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DD390096-1729-4BA6-988A-1571559DC140}"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206E1A13-F248-4A01-8995-35137D4CE806}" type="slidenum">
              <a:rPr lang="en-US" smtClean="0"/>
              <a:pPr>
                <a:defRPr/>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dirty="0"/>
          </a:p>
        </p:txBody>
      </p:sp>
      <p:sp>
        <p:nvSpPr>
          <p:cNvPr id="8" name="Footer Placeholder 7"/>
          <p:cNvSpPr>
            <a:spLocks noGrp="1"/>
          </p:cNvSpPr>
          <p:nvPr>
            <p:ph type="ftr" sz="quarter" idx="11"/>
          </p:nvPr>
        </p:nvSpPr>
        <p:spPr/>
        <p:txBody>
          <a:bodyPr/>
          <a:lstStyle>
            <a:extLst/>
          </a:lstStyle>
          <a:p>
            <a:pPr>
              <a:defRPr/>
            </a:pPr>
            <a:endParaRPr lang="en-US" dirty="0"/>
          </a:p>
        </p:txBody>
      </p:sp>
      <p:sp>
        <p:nvSpPr>
          <p:cNvPr id="9" name="Slide Number Placeholder 8"/>
          <p:cNvSpPr>
            <a:spLocks noGrp="1"/>
          </p:cNvSpPr>
          <p:nvPr>
            <p:ph type="sldNum" sz="quarter" idx="12"/>
          </p:nvPr>
        </p:nvSpPr>
        <p:spPr/>
        <p:txBody>
          <a:bodyPr/>
          <a:lstStyle>
            <a:extLst/>
          </a:lstStyle>
          <a:p>
            <a:pPr>
              <a:defRPr/>
            </a:pPr>
            <a:fld id="{33A5162C-348F-4843-85AA-4AE86E02002D}"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dirty="0"/>
          </a:p>
        </p:txBody>
      </p:sp>
      <p:sp>
        <p:nvSpPr>
          <p:cNvPr id="4" name="Footer Placeholder 3"/>
          <p:cNvSpPr>
            <a:spLocks noGrp="1"/>
          </p:cNvSpPr>
          <p:nvPr>
            <p:ph type="ftr" sz="quarter" idx="11"/>
          </p:nvPr>
        </p:nvSpPr>
        <p:spPr/>
        <p:txBody>
          <a:bodyPr/>
          <a:lstStyle>
            <a:extLst/>
          </a:lstStyle>
          <a:p>
            <a:pPr>
              <a:defRPr/>
            </a:pPr>
            <a:endParaRPr lang="en-US" dirty="0"/>
          </a:p>
        </p:txBody>
      </p:sp>
      <p:sp>
        <p:nvSpPr>
          <p:cNvPr id="5" name="Slide Number Placeholder 4"/>
          <p:cNvSpPr>
            <a:spLocks noGrp="1"/>
          </p:cNvSpPr>
          <p:nvPr>
            <p:ph type="sldNum" sz="quarter" idx="12"/>
          </p:nvPr>
        </p:nvSpPr>
        <p:spPr/>
        <p:txBody>
          <a:bodyPr/>
          <a:lstStyle>
            <a:extLst/>
          </a:lstStyle>
          <a:p>
            <a:pPr>
              <a:defRPr/>
            </a:pPr>
            <a:fld id="{0DB02562-AB63-4F43-B44B-2AFDE92290B9}" type="slidenum">
              <a:rPr lang="en-US" smtClean="0"/>
              <a:pPr>
                <a:defRPr/>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dirty="0"/>
          </a:p>
        </p:txBody>
      </p:sp>
      <p:sp>
        <p:nvSpPr>
          <p:cNvPr id="3" name="Footer Placeholder 2"/>
          <p:cNvSpPr>
            <a:spLocks noGrp="1"/>
          </p:cNvSpPr>
          <p:nvPr>
            <p:ph type="ftr" sz="quarter" idx="11"/>
          </p:nvPr>
        </p:nvSpPr>
        <p:spPr/>
        <p:txBody>
          <a:bodyPr/>
          <a:lstStyle>
            <a:extLst/>
          </a:lstStyle>
          <a:p>
            <a:pPr>
              <a:defRPr/>
            </a:pPr>
            <a:endParaRPr lang="en-US" dirty="0"/>
          </a:p>
        </p:txBody>
      </p:sp>
      <p:sp>
        <p:nvSpPr>
          <p:cNvPr id="4" name="Slide Number Placeholder 3"/>
          <p:cNvSpPr>
            <a:spLocks noGrp="1"/>
          </p:cNvSpPr>
          <p:nvPr>
            <p:ph type="sldNum" sz="quarter" idx="12"/>
          </p:nvPr>
        </p:nvSpPr>
        <p:spPr/>
        <p:txBody>
          <a:bodyPr/>
          <a:lstStyle>
            <a:extLst/>
          </a:lstStyle>
          <a:p>
            <a:pPr>
              <a:defRPr/>
            </a:pPr>
            <a:fld id="{0C16F8CE-E084-4451-A26D-48626ADB4269}"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2C0B7DCD-CDFA-428E-B2A7-AF19FD7B1CD1}"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397AD0E7-65C7-4EF2-A4B4-8BBACCBEF92D}"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F4EB433-676F-4639-AEC3-B1FFF3DA8A5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smtClean="0"/>
              <a:t>2012-2013 Accountability Presentation </a:t>
            </a:r>
            <a:endParaRPr lang="en-US" dirty="0"/>
          </a:p>
        </p:txBody>
      </p:sp>
      <p:sp>
        <p:nvSpPr>
          <p:cNvPr id="6" name="Subtitle 5"/>
          <p:cNvSpPr>
            <a:spLocks noGrp="1"/>
          </p:cNvSpPr>
          <p:nvPr>
            <p:ph type="subTitle" idx="1"/>
          </p:nvPr>
        </p:nvSpPr>
        <p:spPr/>
        <p:txBody>
          <a:bodyPr>
            <a:normAutofit/>
          </a:bodyPr>
          <a:lstStyle/>
          <a:p>
            <a:r>
              <a:rPr lang="en-US" dirty="0" smtClean="0"/>
              <a:t>For Middle and K-8 Schools</a:t>
            </a:r>
          </a:p>
          <a:p>
            <a:r>
              <a:rPr lang="en-US" dirty="0" smtClean="0"/>
              <a:t>September 2012</a:t>
            </a:r>
            <a:endParaRPr lang="en-US" dirty="0"/>
          </a:p>
        </p:txBody>
      </p:sp>
      <p:sp>
        <p:nvSpPr>
          <p:cNvPr id="3" name="Slide Number Placeholder 2"/>
          <p:cNvSpPr>
            <a:spLocks noGrp="1"/>
          </p:cNvSpPr>
          <p:nvPr>
            <p:ph type="sldNum" sz="quarter" idx="12"/>
          </p:nvPr>
        </p:nvSpPr>
        <p:spPr/>
        <p:txBody>
          <a:bodyPr/>
          <a:lstStyle/>
          <a:p>
            <a:pPr>
              <a:defRPr/>
            </a:pPr>
            <a:fld id="{C73194EB-A9CD-4EC6-991A-43F5C192EE83}" type="slidenum">
              <a:rPr lang="en-US" smtClean="0"/>
              <a:pPr>
                <a:defRPr/>
              </a:pPr>
              <a:t>1</a:t>
            </a:fld>
            <a:endParaRPr lang="en-US" dirty="0"/>
          </a:p>
        </p:txBody>
      </p:sp>
    </p:spTree>
    <p:extLst>
      <p:ext uri="{BB962C8B-B14F-4D97-AF65-F5344CB8AC3E}">
        <p14:creationId xmlns:p14="http://schemas.microsoft.com/office/powerpoint/2010/main" val="3999915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b="0" dirty="0" smtClean="0"/>
              <a:t> Changes for All Schools</a:t>
            </a:r>
            <a:br>
              <a:rPr lang="en-US" b="0" dirty="0" smtClean="0"/>
            </a:br>
            <a:endParaRPr lang="en-US" b="0" dirty="0"/>
          </a:p>
        </p:txBody>
      </p:sp>
      <p:sp>
        <p:nvSpPr>
          <p:cNvPr id="3" name="Content Placeholder 2"/>
          <p:cNvSpPr>
            <a:spLocks noGrp="1"/>
          </p:cNvSpPr>
          <p:nvPr>
            <p:ph idx="1"/>
          </p:nvPr>
        </p:nvSpPr>
        <p:spPr>
          <a:xfrm>
            <a:off x="457200" y="1371600"/>
            <a:ext cx="8458200" cy="4648200"/>
          </a:xfrm>
        </p:spPr>
        <p:txBody>
          <a:bodyPr>
            <a:normAutofit fontScale="85000" lnSpcReduction="20000"/>
          </a:bodyPr>
          <a:lstStyle/>
          <a:p>
            <a:pPr marL="0" indent="0">
              <a:buNone/>
            </a:pPr>
            <a:r>
              <a:rPr lang="en-US" sz="3600" dirty="0" smtClean="0"/>
              <a:t>Achievement level cut scores, 2011-12</a:t>
            </a:r>
          </a:p>
          <a:p>
            <a:pPr marL="0" indent="0">
              <a:buNone/>
            </a:pPr>
            <a:endParaRPr lang="en-US" sz="3600" dirty="0" smtClean="0"/>
          </a:p>
          <a:p>
            <a:pPr marL="681038" indent="-215900"/>
            <a:r>
              <a:rPr lang="en-US" sz="2800" dirty="0" smtClean="0"/>
              <a:t>As adopted by the State Board in Dec. 2011</a:t>
            </a:r>
          </a:p>
          <a:p>
            <a:pPr marL="681038" indent="-215900"/>
            <a:endParaRPr lang="en-US" sz="2800" dirty="0" smtClean="0"/>
          </a:p>
          <a:p>
            <a:pPr marL="681038" indent="-215900"/>
            <a:r>
              <a:rPr lang="en-US" sz="2800" dirty="0" smtClean="0"/>
              <a:t>FCAT 2.0 Reading and Mathematics</a:t>
            </a:r>
          </a:p>
          <a:p>
            <a:pPr marL="681038" indent="-215900"/>
            <a:endParaRPr lang="en-US" sz="2800" dirty="0" smtClean="0"/>
          </a:p>
          <a:p>
            <a:pPr marL="742950" indent="-277813"/>
            <a:r>
              <a:rPr lang="en-US" sz="2800" dirty="0" smtClean="0"/>
              <a:t>Algebra 1 EOC Assessment</a:t>
            </a:r>
          </a:p>
          <a:p>
            <a:pPr marL="742950" indent="-277813"/>
            <a:endParaRPr lang="en-US" sz="2800" dirty="0" smtClean="0"/>
          </a:p>
          <a:p>
            <a:pPr marL="742950" indent="-277813"/>
            <a:r>
              <a:rPr lang="en-US" sz="2800" dirty="0" smtClean="0"/>
              <a:t>Reset 2010-11 scores on new scale and achievement levels (for learning gains measures)</a:t>
            </a:r>
          </a:p>
          <a:p>
            <a:pPr marL="742950" indent="-277813"/>
            <a:endParaRPr lang="en-US" sz="2800" dirty="0" smtClean="0"/>
          </a:p>
          <a:p>
            <a:pPr marL="742950" indent="-277813"/>
            <a:r>
              <a:rPr lang="en-US" sz="2800" dirty="0" smtClean="0"/>
              <a:t>Note: No change to scales for FCAT Science or Writing in 2011-12</a:t>
            </a:r>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10</a:t>
            </a:fld>
            <a:endParaRPr lang="en-US" dirty="0"/>
          </a:p>
        </p:txBody>
      </p:sp>
    </p:spTree>
  </p:cSld>
  <p:clrMapOvr>
    <a:masterClrMapping/>
  </p:clrMapOvr>
  <p:transition spd="med" advClick="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b="0" dirty="0" smtClean="0"/>
              <a:t> Changes for All Schools</a:t>
            </a:r>
            <a:br>
              <a:rPr lang="en-US" b="0" dirty="0" smtClean="0"/>
            </a:br>
            <a:endParaRPr lang="en-US" b="0" dirty="0"/>
          </a:p>
        </p:txBody>
      </p:sp>
      <p:sp>
        <p:nvSpPr>
          <p:cNvPr id="3" name="Content Placeholder 2"/>
          <p:cNvSpPr>
            <a:spLocks noGrp="1"/>
          </p:cNvSpPr>
          <p:nvPr>
            <p:ph idx="1"/>
          </p:nvPr>
        </p:nvSpPr>
        <p:spPr>
          <a:xfrm>
            <a:off x="457200" y="1371600"/>
            <a:ext cx="8534400" cy="4572000"/>
          </a:xfrm>
        </p:spPr>
        <p:txBody>
          <a:bodyPr>
            <a:normAutofit/>
          </a:bodyPr>
          <a:lstStyle/>
          <a:p>
            <a:pPr marL="465138" indent="-465138">
              <a:buNone/>
            </a:pPr>
            <a:r>
              <a:rPr lang="en-US" sz="3100" dirty="0" smtClean="0"/>
              <a:t>Students with Disabilities (SWDs) in performance measures</a:t>
            </a:r>
          </a:p>
          <a:p>
            <a:pPr marL="465138" indent="-465138">
              <a:buNone/>
            </a:pPr>
            <a:endParaRPr lang="en-US" sz="3100" dirty="0" smtClean="0"/>
          </a:p>
          <a:p>
            <a:pPr marL="681038" indent="-215900"/>
            <a:r>
              <a:rPr lang="en-US" sz="2400" dirty="0" smtClean="0"/>
              <a:t>Now included in Reading, Math, Science, Writing</a:t>
            </a:r>
          </a:p>
          <a:p>
            <a:pPr marL="681038" indent="-215900"/>
            <a:endParaRPr lang="en-US" sz="2400" dirty="0"/>
          </a:p>
          <a:p>
            <a:pPr marL="681038" indent="-215900"/>
            <a:r>
              <a:rPr lang="en-US" sz="2400" dirty="0" smtClean="0"/>
              <a:t>No exclusions based on SWD status</a:t>
            </a:r>
          </a:p>
          <a:p>
            <a:pPr marL="742950" indent="-277813"/>
            <a:endParaRPr lang="en-US" sz="2400" dirty="0" smtClean="0"/>
          </a:p>
          <a:p>
            <a:pPr marL="742950" indent="-277813"/>
            <a:r>
              <a:rPr lang="en-US" sz="2400" dirty="0" smtClean="0"/>
              <a:t>FCAT 2.0 and FAA scores included</a:t>
            </a:r>
          </a:p>
          <a:p>
            <a:pPr marL="742950" indent="-277813"/>
            <a:endParaRPr lang="en-US" sz="2400" dirty="0" smtClean="0"/>
          </a:p>
          <a:p>
            <a:pPr marL="742950" indent="-277813"/>
            <a:r>
              <a:rPr lang="en-US" sz="2400" dirty="0" smtClean="0"/>
              <a:t>EOC assessment scores included as available</a:t>
            </a:r>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11</a:t>
            </a:fld>
            <a:endParaRPr lang="en-US" dirty="0"/>
          </a:p>
        </p:txBody>
      </p:sp>
    </p:spTree>
  </p:cSld>
  <p:clrMapOvr>
    <a:masterClrMapping/>
  </p:clrMapOvr>
  <p:transition spd="med" advClick="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Autofit/>
          </a:bodyPr>
          <a:lstStyle/>
          <a:p>
            <a:r>
              <a:rPr lang="en-US" sz="3700" b="0" dirty="0" smtClean="0"/>
              <a:t>Changes for All Schools</a:t>
            </a:r>
            <a:r>
              <a:rPr lang="en-US" sz="3700" dirty="0" smtClean="0"/>
              <a:t/>
            </a:r>
            <a:br>
              <a:rPr lang="en-US" sz="3700" dirty="0" smtClean="0"/>
            </a:br>
            <a:endParaRPr lang="en-US" sz="3700" dirty="0"/>
          </a:p>
        </p:txBody>
      </p:sp>
      <p:sp>
        <p:nvSpPr>
          <p:cNvPr id="3" name="Content Placeholder 2"/>
          <p:cNvSpPr>
            <a:spLocks noGrp="1"/>
          </p:cNvSpPr>
          <p:nvPr>
            <p:ph idx="1"/>
          </p:nvPr>
        </p:nvSpPr>
        <p:spPr>
          <a:xfrm>
            <a:off x="304800" y="1066800"/>
            <a:ext cx="8534400" cy="5105400"/>
          </a:xfrm>
        </p:spPr>
        <p:txBody>
          <a:bodyPr>
            <a:normAutofit fontScale="85000" lnSpcReduction="20000"/>
          </a:bodyPr>
          <a:lstStyle/>
          <a:p>
            <a:pPr marL="465138" indent="-465138">
              <a:buNone/>
            </a:pPr>
            <a:endParaRPr lang="en-US" sz="3400" dirty="0" smtClean="0"/>
          </a:p>
          <a:p>
            <a:pPr marL="465138" indent="-465138">
              <a:buNone/>
            </a:pPr>
            <a:r>
              <a:rPr lang="en-US" sz="3400" dirty="0" smtClean="0"/>
              <a:t>English Language Learners (ELLs) in performance measures</a:t>
            </a:r>
          </a:p>
          <a:p>
            <a:pPr marL="465138" indent="-465138">
              <a:buNone/>
            </a:pPr>
            <a:endParaRPr lang="en-US" sz="3400" dirty="0" smtClean="0"/>
          </a:p>
          <a:p>
            <a:pPr marL="681038" indent="-215900"/>
            <a:r>
              <a:rPr lang="en-US" sz="2800" dirty="0" smtClean="0"/>
              <a:t> </a:t>
            </a:r>
            <a:r>
              <a:rPr lang="en-US" sz="2600" dirty="0" smtClean="0"/>
              <a:t>2</a:t>
            </a:r>
            <a:r>
              <a:rPr lang="en-US" sz="2600" baseline="30000" dirty="0" smtClean="0"/>
              <a:t>nd</a:t>
            </a:r>
            <a:r>
              <a:rPr lang="en-US" sz="2600" dirty="0" smtClean="0"/>
              <a:t>-year ELLs (those with at least one year in instruction) are now included in Reading, Math, Science, and Writing performance. Recently arrived (first-year) ELLs (less than 365 days in school in the U.S.) are not included in performance measures.</a:t>
            </a:r>
          </a:p>
          <a:p>
            <a:pPr marL="681038" indent="-215900"/>
            <a:endParaRPr lang="en-US" sz="2600" dirty="0"/>
          </a:p>
          <a:p>
            <a:pPr marL="681038" indent="-215900"/>
            <a:r>
              <a:rPr lang="en-US" sz="2600" dirty="0" smtClean="0"/>
              <a:t>New data element: Date of Entry in School in U.S.</a:t>
            </a:r>
          </a:p>
          <a:p>
            <a:pPr marL="1143000" lvl="1" indent="-277813">
              <a:spcBef>
                <a:spcPts val="0"/>
              </a:spcBef>
            </a:pPr>
            <a:r>
              <a:rPr lang="en-US" sz="2600" dirty="0" smtClean="0"/>
              <a:t>Used for determining which ELLs are recently arrived (with less than a year in instruction)</a:t>
            </a:r>
          </a:p>
          <a:p>
            <a:pPr marL="1143000" lvl="1" indent="-277813">
              <a:spcBef>
                <a:spcPts val="0"/>
              </a:spcBef>
            </a:pPr>
            <a:r>
              <a:rPr lang="en-US" sz="2600" dirty="0" smtClean="0"/>
              <a:t>We previously used the ESOL entry date for this purpose.</a:t>
            </a:r>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12</a:t>
            </a:fld>
            <a:endParaRPr lang="en-US" dirty="0"/>
          </a:p>
        </p:txBody>
      </p:sp>
    </p:spTree>
  </p:cSld>
  <p:clrMapOvr>
    <a:masterClrMapping/>
  </p:clrMapOvr>
  <p:transition spd="med" advClick="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b="0" dirty="0" smtClean="0"/>
              <a:t> Changes for All Schools</a:t>
            </a:r>
            <a:br>
              <a:rPr lang="en-US" b="0" dirty="0" smtClean="0"/>
            </a:br>
            <a:endParaRPr lang="en-US" b="0" dirty="0"/>
          </a:p>
        </p:txBody>
      </p:sp>
      <p:sp>
        <p:nvSpPr>
          <p:cNvPr id="3" name="Content Placeholder 2"/>
          <p:cNvSpPr>
            <a:spLocks noGrp="1"/>
          </p:cNvSpPr>
          <p:nvPr>
            <p:ph idx="1"/>
          </p:nvPr>
        </p:nvSpPr>
        <p:spPr>
          <a:xfrm>
            <a:off x="457200" y="1371600"/>
            <a:ext cx="8458200" cy="4876800"/>
          </a:xfrm>
        </p:spPr>
        <p:txBody>
          <a:bodyPr>
            <a:normAutofit fontScale="92500"/>
          </a:bodyPr>
          <a:lstStyle/>
          <a:p>
            <a:pPr marL="465138" indent="-465138">
              <a:buNone/>
            </a:pPr>
            <a:r>
              <a:rPr lang="en-US" sz="3400" dirty="0" smtClean="0"/>
              <a:t>FCAT 2.0 learning gains for students remaining at level 1 or 2</a:t>
            </a:r>
          </a:p>
          <a:p>
            <a:pPr marL="465138" indent="-465138">
              <a:buNone/>
            </a:pPr>
            <a:endParaRPr lang="en-US" sz="3400" dirty="0" smtClean="0"/>
          </a:p>
          <a:p>
            <a:pPr marL="681038" indent="-215900"/>
            <a:r>
              <a:rPr lang="en-US" sz="2600" dirty="0" smtClean="0"/>
              <a:t>Level 1 students must increase their score by at least 2 scale score points beyond expected growth.</a:t>
            </a:r>
          </a:p>
          <a:p>
            <a:pPr marL="681038" indent="-215900"/>
            <a:endParaRPr lang="en-US" sz="2600" dirty="0" smtClean="0"/>
          </a:p>
          <a:p>
            <a:pPr marL="681038" indent="-215900"/>
            <a:r>
              <a:rPr lang="en-US" sz="2600" dirty="0" smtClean="0"/>
              <a:t>Level 2 students must increase their score by at least 1 scale score point beyond expected growth.</a:t>
            </a:r>
          </a:p>
          <a:p>
            <a:pPr marL="465138" indent="0">
              <a:buNone/>
            </a:pPr>
            <a:endParaRPr lang="en-US" sz="2600" dirty="0" smtClean="0"/>
          </a:p>
          <a:p>
            <a:pPr marL="681038" indent="-215900"/>
            <a:r>
              <a:rPr lang="en-US" sz="2600" dirty="0" smtClean="0"/>
              <a:t>Applies the FCAT 2.0 vertical scale (reading, math).</a:t>
            </a:r>
          </a:p>
          <a:p>
            <a:pPr marL="681038" indent="-215900">
              <a:buNone/>
            </a:pPr>
            <a:endParaRPr lang="en-US" sz="26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13</a:t>
            </a:fld>
            <a:endParaRPr lang="en-US" dirty="0"/>
          </a:p>
        </p:txBody>
      </p:sp>
    </p:spTree>
  </p:cSld>
  <p:clrMapOvr>
    <a:masterClrMapping/>
  </p:clrMapOvr>
  <p:transition spd="med" advClick="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b="0" dirty="0" smtClean="0"/>
              <a:t> Changes for All Schools</a:t>
            </a:r>
            <a:br>
              <a:rPr lang="en-US" b="0" dirty="0" smtClean="0"/>
            </a:br>
            <a:endParaRPr lang="en-US" b="0" dirty="0"/>
          </a:p>
        </p:txBody>
      </p:sp>
      <p:sp>
        <p:nvSpPr>
          <p:cNvPr id="3" name="Content Placeholder 2"/>
          <p:cNvSpPr>
            <a:spLocks noGrp="1"/>
          </p:cNvSpPr>
          <p:nvPr>
            <p:ph idx="1"/>
          </p:nvPr>
        </p:nvSpPr>
        <p:spPr>
          <a:xfrm>
            <a:off x="457200" y="1143000"/>
            <a:ext cx="8458200" cy="3657600"/>
          </a:xfrm>
        </p:spPr>
        <p:txBody>
          <a:bodyPr/>
          <a:lstStyle/>
          <a:p>
            <a:pPr marL="0" indent="0">
              <a:buNone/>
            </a:pPr>
            <a:r>
              <a:rPr lang="en-US" sz="3100" dirty="0" smtClean="0"/>
              <a:t>FCAT 2.0 learning gains for students remaining at level 1 or 2</a:t>
            </a:r>
          </a:p>
          <a:p>
            <a:pPr marL="979488" indent="-51435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37376602"/>
              </p:ext>
            </p:extLst>
          </p:nvPr>
        </p:nvGraphicFramePr>
        <p:xfrm>
          <a:off x="381000" y="3200400"/>
          <a:ext cx="8534401" cy="2873440"/>
        </p:xfrm>
        <a:graphic>
          <a:graphicData uri="http://schemas.openxmlformats.org/drawingml/2006/table">
            <a:tbl>
              <a:tblPr/>
              <a:tblGrid>
                <a:gridCol w="1447800"/>
                <a:gridCol w="838200"/>
                <a:gridCol w="1017781"/>
                <a:gridCol w="1046124"/>
                <a:gridCol w="1046124"/>
                <a:gridCol w="1046124"/>
                <a:gridCol w="1046124"/>
                <a:gridCol w="1046124"/>
              </a:tblGrid>
              <a:tr h="385776">
                <a:tc>
                  <a:txBody>
                    <a:bodyPr/>
                    <a:lstStyle/>
                    <a:p>
                      <a:pPr marL="115888" marR="0" indent="0">
                        <a:lnSpc>
                          <a:spcPct val="115000"/>
                        </a:lnSpc>
                        <a:spcBef>
                          <a:spcPts val="0"/>
                        </a:spcBef>
                        <a:spcAft>
                          <a:spcPts val="0"/>
                        </a:spcAft>
                      </a:pPr>
                      <a:r>
                        <a:rPr lang="en-US" sz="1600" b="1" dirty="0">
                          <a:latin typeface="Arial"/>
                          <a:ea typeface="Calibri"/>
                          <a:cs typeface="Times New Roman"/>
                        </a:rPr>
                        <a:t>Reading</a:t>
                      </a:r>
                      <a:endParaRPr lang="en-US" sz="1600" b="1"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600" b="1" dirty="0" smtClean="0">
                          <a:latin typeface="Arial"/>
                          <a:ea typeface="Calibri"/>
                          <a:cs typeface="Times New Roman"/>
                        </a:rPr>
                        <a:t>Gr</a:t>
                      </a:r>
                      <a:r>
                        <a:rPr lang="en-US" sz="1600" b="1" baseline="0" dirty="0" smtClean="0">
                          <a:latin typeface="Arial"/>
                          <a:ea typeface="Calibri"/>
                          <a:cs typeface="Times New Roman"/>
                        </a:rPr>
                        <a:t> </a:t>
                      </a:r>
                      <a:r>
                        <a:rPr lang="en-US" sz="1600" b="1" dirty="0" smtClean="0">
                          <a:latin typeface="Arial"/>
                          <a:ea typeface="Calibri"/>
                          <a:cs typeface="Times New Roman"/>
                        </a:rPr>
                        <a:t>3-4</a:t>
                      </a:r>
                      <a:endParaRPr lang="en-US" sz="1600" b="1"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600" b="1" dirty="0" smtClean="0">
                          <a:latin typeface="Arial"/>
                          <a:ea typeface="Calibri"/>
                          <a:cs typeface="Times New Roman"/>
                        </a:rPr>
                        <a:t>Gr</a:t>
                      </a:r>
                      <a:r>
                        <a:rPr lang="en-US" sz="1600" b="1" baseline="0" dirty="0" smtClean="0">
                          <a:latin typeface="Arial"/>
                          <a:ea typeface="Calibri"/>
                          <a:cs typeface="Times New Roman"/>
                        </a:rPr>
                        <a:t> </a:t>
                      </a:r>
                      <a:r>
                        <a:rPr lang="en-US" sz="1600" b="1" dirty="0" smtClean="0">
                          <a:latin typeface="Arial"/>
                          <a:ea typeface="Calibri"/>
                          <a:cs typeface="Times New Roman"/>
                        </a:rPr>
                        <a:t>4-5</a:t>
                      </a:r>
                      <a:endParaRPr lang="en-US" sz="1600" b="1"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600" b="1" dirty="0" smtClean="0">
                          <a:latin typeface="Arial"/>
                          <a:ea typeface="Calibri"/>
                          <a:cs typeface="Times New Roman"/>
                        </a:rPr>
                        <a:t>Gr</a:t>
                      </a:r>
                      <a:r>
                        <a:rPr lang="en-US" sz="1600" b="1" baseline="0" dirty="0" smtClean="0">
                          <a:latin typeface="Arial"/>
                          <a:ea typeface="Calibri"/>
                          <a:cs typeface="Times New Roman"/>
                        </a:rPr>
                        <a:t> </a:t>
                      </a:r>
                      <a:r>
                        <a:rPr lang="en-US" sz="1600" b="1" dirty="0" smtClean="0">
                          <a:latin typeface="Arial"/>
                          <a:ea typeface="Calibri"/>
                          <a:cs typeface="Times New Roman"/>
                        </a:rPr>
                        <a:t>5-6</a:t>
                      </a:r>
                      <a:endParaRPr lang="en-US" sz="1600" b="1"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600" b="1" dirty="0" smtClean="0">
                          <a:latin typeface="Arial"/>
                          <a:ea typeface="Calibri"/>
                          <a:cs typeface="Times New Roman"/>
                        </a:rPr>
                        <a:t>Gr</a:t>
                      </a:r>
                      <a:r>
                        <a:rPr lang="en-US" sz="1600" b="1" baseline="0" dirty="0" smtClean="0">
                          <a:latin typeface="Arial"/>
                          <a:ea typeface="Calibri"/>
                          <a:cs typeface="Times New Roman"/>
                        </a:rPr>
                        <a:t> </a:t>
                      </a:r>
                      <a:r>
                        <a:rPr lang="en-US" sz="1600" b="1" dirty="0" smtClean="0">
                          <a:latin typeface="Arial"/>
                          <a:ea typeface="Calibri"/>
                          <a:cs typeface="Times New Roman"/>
                        </a:rPr>
                        <a:t>6-7</a:t>
                      </a:r>
                      <a:endParaRPr lang="en-US" sz="1600" b="1"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600" b="1" dirty="0" smtClean="0">
                          <a:latin typeface="Arial"/>
                          <a:ea typeface="Calibri"/>
                          <a:cs typeface="Times New Roman"/>
                        </a:rPr>
                        <a:t>Gr</a:t>
                      </a:r>
                      <a:r>
                        <a:rPr lang="en-US" sz="1600" b="1" baseline="0" dirty="0" smtClean="0">
                          <a:latin typeface="Arial"/>
                          <a:ea typeface="Calibri"/>
                          <a:cs typeface="Times New Roman"/>
                        </a:rPr>
                        <a:t> </a:t>
                      </a:r>
                      <a:r>
                        <a:rPr lang="en-US" sz="1600" b="1" dirty="0" smtClean="0">
                          <a:latin typeface="Arial"/>
                          <a:ea typeface="Calibri"/>
                          <a:cs typeface="Times New Roman"/>
                        </a:rPr>
                        <a:t>7-8</a:t>
                      </a:r>
                      <a:endParaRPr lang="en-US" sz="1600" b="1"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600" b="1" dirty="0" smtClean="0">
                          <a:latin typeface="Arial"/>
                          <a:ea typeface="Calibri"/>
                          <a:cs typeface="Times New Roman"/>
                        </a:rPr>
                        <a:t>Gr </a:t>
                      </a:r>
                      <a:r>
                        <a:rPr lang="en-US" sz="1600" b="1" dirty="0">
                          <a:latin typeface="Arial"/>
                          <a:ea typeface="Calibri"/>
                          <a:cs typeface="Times New Roman"/>
                        </a:rPr>
                        <a:t>8-9</a:t>
                      </a:r>
                      <a:endParaRPr lang="en-US" sz="1600" b="1"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600" b="1" dirty="0" smtClean="0">
                          <a:latin typeface="Arial"/>
                          <a:ea typeface="Calibri"/>
                          <a:cs typeface="Times New Roman"/>
                        </a:rPr>
                        <a:t>Gr</a:t>
                      </a:r>
                      <a:r>
                        <a:rPr lang="en-US" sz="1600" b="1" baseline="0" dirty="0" smtClean="0">
                          <a:latin typeface="Arial"/>
                          <a:ea typeface="Calibri"/>
                          <a:cs typeface="Times New Roman"/>
                        </a:rPr>
                        <a:t> </a:t>
                      </a:r>
                      <a:r>
                        <a:rPr lang="en-US" sz="1600" b="1" dirty="0" smtClean="0">
                          <a:latin typeface="Arial"/>
                          <a:ea typeface="Calibri"/>
                          <a:cs typeface="Times New Roman"/>
                        </a:rPr>
                        <a:t>9-10</a:t>
                      </a:r>
                      <a:endParaRPr lang="en-US" sz="1600" b="1"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43565">
                <a:tc>
                  <a:txBody>
                    <a:bodyPr/>
                    <a:lstStyle/>
                    <a:p>
                      <a:pPr marL="115888" marR="0" indent="0">
                        <a:lnSpc>
                          <a:spcPct val="115000"/>
                        </a:lnSpc>
                        <a:spcBef>
                          <a:spcPts val="0"/>
                        </a:spcBef>
                        <a:spcAft>
                          <a:spcPts val="0"/>
                        </a:spcAft>
                      </a:pPr>
                      <a:r>
                        <a:rPr lang="en-US" sz="1800" dirty="0">
                          <a:latin typeface="Arial"/>
                          <a:ea typeface="Calibri"/>
                          <a:cs typeface="Times New Roman"/>
                        </a:rPr>
                        <a:t>Level 1</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12</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10</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9</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8</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7</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6</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8</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587">
                <a:tc>
                  <a:txBody>
                    <a:bodyPr/>
                    <a:lstStyle/>
                    <a:p>
                      <a:pPr marL="115888" marR="0" indent="0">
                        <a:lnSpc>
                          <a:spcPct val="115000"/>
                        </a:lnSpc>
                        <a:spcBef>
                          <a:spcPts val="0"/>
                        </a:spcBef>
                        <a:spcAft>
                          <a:spcPts val="0"/>
                        </a:spcAft>
                      </a:pPr>
                      <a:r>
                        <a:rPr lang="en-US" sz="1800" dirty="0">
                          <a:latin typeface="Arial"/>
                          <a:ea typeface="Calibri"/>
                          <a:cs typeface="Times New Roman"/>
                        </a:rPr>
                        <a:t>Level 2</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11</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9</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8</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7</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6</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5</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7</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1504">
                <a:tc>
                  <a:txBody>
                    <a:bodyPr/>
                    <a:lstStyle/>
                    <a:p>
                      <a:pPr marL="115888" marR="0" indent="0">
                        <a:lnSpc>
                          <a:spcPct val="115000"/>
                        </a:lnSpc>
                        <a:spcBef>
                          <a:spcPts val="0"/>
                        </a:spcBef>
                        <a:spcAft>
                          <a:spcPts val="0"/>
                        </a:spcAft>
                      </a:pPr>
                      <a:r>
                        <a:rPr lang="en-US" sz="1600" b="1" dirty="0">
                          <a:latin typeface="Arial"/>
                          <a:ea typeface="Calibri"/>
                          <a:cs typeface="Times New Roman"/>
                        </a:rPr>
                        <a:t>Mathematics</a:t>
                      </a:r>
                      <a:endParaRPr lang="en-US" sz="1600" b="1"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600" b="1" dirty="0" smtClean="0">
                          <a:latin typeface="Arial"/>
                          <a:ea typeface="Calibri"/>
                          <a:cs typeface="Times New Roman"/>
                        </a:rPr>
                        <a:t>Gr</a:t>
                      </a:r>
                      <a:r>
                        <a:rPr lang="en-US" sz="1600" b="1" baseline="0" dirty="0" smtClean="0">
                          <a:latin typeface="Arial"/>
                          <a:ea typeface="Calibri"/>
                          <a:cs typeface="Times New Roman"/>
                        </a:rPr>
                        <a:t> </a:t>
                      </a:r>
                      <a:r>
                        <a:rPr lang="en-US" sz="1600" b="1" dirty="0" smtClean="0">
                          <a:latin typeface="Arial"/>
                          <a:ea typeface="Calibri"/>
                          <a:cs typeface="Times New Roman"/>
                        </a:rPr>
                        <a:t>3-4</a:t>
                      </a:r>
                      <a:endParaRPr lang="en-US" sz="1600" b="1"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600" b="1" dirty="0" smtClean="0">
                          <a:latin typeface="Arial"/>
                          <a:ea typeface="Calibri"/>
                          <a:cs typeface="Times New Roman"/>
                        </a:rPr>
                        <a:t>Gr</a:t>
                      </a:r>
                      <a:r>
                        <a:rPr lang="en-US" sz="1600" b="1" baseline="0" dirty="0" smtClean="0">
                          <a:latin typeface="Arial"/>
                          <a:ea typeface="Calibri"/>
                          <a:cs typeface="Times New Roman"/>
                        </a:rPr>
                        <a:t> </a:t>
                      </a:r>
                      <a:r>
                        <a:rPr lang="en-US" sz="1600" b="1" dirty="0" smtClean="0">
                          <a:latin typeface="Arial"/>
                          <a:ea typeface="Calibri"/>
                          <a:cs typeface="Times New Roman"/>
                        </a:rPr>
                        <a:t>4-5</a:t>
                      </a:r>
                      <a:endParaRPr lang="en-US" sz="1600" b="1"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600" b="1" dirty="0" smtClean="0">
                          <a:latin typeface="Arial"/>
                          <a:ea typeface="Calibri"/>
                          <a:cs typeface="Times New Roman"/>
                        </a:rPr>
                        <a:t>Gr</a:t>
                      </a:r>
                      <a:r>
                        <a:rPr lang="en-US" sz="1600" b="1" baseline="0" dirty="0" smtClean="0">
                          <a:latin typeface="Arial"/>
                          <a:ea typeface="Calibri"/>
                          <a:cs typeface="Times New Roman"/>
                        </a:rPr>
                        <a:t> </a:t>
                      </a:r>
                      <a:r>
                        <a:rPr lang="en-US" sz="1600" b="1" dirty="0" smtClean="0">
                          <a:latin typeface="Arial"/>
                          <a:ea typeface="Calibri"/>
                          <a:cs typeface="Times New Roman"/>
                        </a:rPr>
                        <a:t>5-6</a:t>
                      </a:r>
                      <a:endParaRPr lang="en-US" sz="1600" b="1"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600" b="1" dirty="0" smtClean="0">
                          <a:latin typeface="Arial"/>
                          <a:ea typeface="Calibri"/>
                          <a:cs typeface="Times New Roman"/>
                        </a:rPr>
                        <a:t>Gr</a:t>
                      </a:r>
                      <a:r>
                        <a:rPr lang="en-US" sz="1600" b="1" baseline="0" dirty="0" smtClean="0">
                          <a:latin typeface="Arial"/>
                          <a:ea typeface="Calibri"/>
                          <a:cs typeface="Times New Roman"/>
                        </a:rPr>
                        <a:t> </a:t>
                      </a:r>
                      <a:r>
                        <a:rPr lang="en-US" sz="1600" b="1" dirty="0" smtClean="0">
                          <a:latin typeface="Arial"/>
                          <a:ea typeface="Calibri"/>
                          <a:cs typeface="Times New Roman"/>
                        </a:rPr>
                        <a:t> </a:t>
                      </a:r>
                      <a:r>
                        <a:rPr lang="en-US" sz="1600" b="1" dirty="0">
                          <a:latin typeface="Arial"/>
                          <a:ea typeface="Calibri"/>
                          <a:cs typeface="Times New Roman"/>
                        </a:rPr>
                        <a:t>6-7</a:t>
                      </a:r>
                      <a:endParaRPr lang="en-US" sz="1600" b="1"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600" b="1" dirty="0" smtClean="0">
                          <a:latin typeface="Arial"/>
                          <a:ea typeface="Calibri"/>
                          <a:cs typeface="Times New Roman"/>
                        </a:rPr>
                        <a:t>Gr</a:t>
                      </a:r>
                      <a:r>
                        <a:rPr lang="en-US" sz="1600" b="1" baseline="0" dirty="0" smtClean="0">
                          <a:latin typeface="Arial"/>
                          <a:ea typeface="Calibri"/>
                          <a:cs typeface="Times New Roman"/>
                        </a:rPr>
                        <a:t> </a:t>
                      </a:r>
                      <a:r>
                        <a:rPr lang="en-US" sz="1600" b="1" dirty="0" smtClean="0">
                          <a:latin typeface="Arial"/>
                          <a:ea typeface="Calibri"/>
                          <a:cs typeface="Times New Roman"/>
                        </a:rPr>
                        <a:t>7-8</a:t>
                      </a:r>
                      <a:endParaRPr lang="en-US" sz="1600" b="1"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marL="0" marR="0">
                        <a:lnSpc>
                          <a:spcPct val="115000"/>
                        </a:lnSpc>
                        <a:spcBef>
                          <a:spcPts val="0"/>
                        </a:spcBef>
                        <a:spcAft>
                          <a:spcPts val="1000"/>
                        </a:spcAft>
                      </a:pPr>
                      <a:r>
                        <a:rPr lang="en-US" sz="1600" dirty="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r>
              <a:tr h="471504">
                <a:tc>
                  <a:txBody>
                    <a:bodyPr/>
                    <a:lstStyle/>
                    <a:p>
                      <a:pPr marL="115888" marR="0" indent="0">
                        <a:lnSpc>
                          <a:spcPct val="115000"/>
                        </a:lnSpc>
                        <a:spcBef>
                          <a:spcPts val="0"/>
                        </a:spcBef>
                        <a:spcAft>
                          <a:spcPts val="0"/>
                        </a:spcAft>
                      </a:pPr>
                      <a:r>
                        <a:rPr lang="en-US" sz="1800" dirty="0">
                          <a:latin typeface="Arial"/>
                          <a:ea typeface="Calibri"/>
                          <a:cs typeface="Times New Roman"/>
                        </a:rPr>
                        <a:t>Level 1</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16</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10</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10</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9</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11</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1000"/>
                        </a:spcAft>
                      </a:pPr>
                      <a:r>
                        <a:rPr lang="en-US" sz="1600" dirty="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r>
              <a:tr h="471504">
                <a:tc>
                  <a:txBody>
                    <a:bodyPr/>
                    <a:lstStyle/>
                    <a:p>
                      <a:pPr marL="115888" marR="0" indent="0">
                        <a:lnSpc>
                          <a:spcPct val="115000"/>
                        </a:lnSpc>
                        <a:spcBef>
                          <a:spcPts val="0"/>
                        </a:spcBef>
                        <a:spcAft>
                          <a:spcPts val="0"/>
                        </a:spcAft>
                      </a:pPr>
                      <a:r>
                        <a:rPr lang="en-US" sz="1800" dirty="0">
                          <a:latin typeface="Arial"/>
                          <a:ea typeface="Calibri"/>
                          <a:cs typeface="Times New Roman"/>
                        </a:rPr>
                        <a:t>Level 2</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15</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9</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9</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8</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Arial"/>
                          <a:ea typeface="Calibri"/>
                          <a:cs typeface="Times New Roman"/>
                        </a:rPr>
                        <a:t>10</a:t>
                      </a:r>
                      <a:endParaRPr lang="en-US" sz="1800" dirty="0">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1000"/>
                        </a:spcAft>
                      </a:pPr>
                      <a:r>
                        <a:rPr lang="en-US" sz="1600" dirty="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r>
            </a:tbl>
          </a:graphicData>
        </a:graphic>
      </p:graphicFrame>
      <p:sp>
        <p:nvSpPr>
          <p:cNvPr id="47105" name="Rectangle 1"/>
          <p:cNvSpPr>
            <a:spLocks noChangeArrowheads="1"/>
          </p:cNvSpPr>
          <p:nvPr/>
        </p:nvSpPr>
        <p:spPr bwMode="auto">
          <a:xfrm>
            <a:off x="381000" y="2438400"/>
            <a:ext cx="8458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Arial" pitchFamily="34" charset="0"/>
              </a:rPr>
              <a:t>Minimum FCAT 2.0 Annual Scale Score Increases Required to Demonstrate Learning Gains </a:t>
            </a:r>
            <a:endParaRPr kumimoji="0" lang="en-US"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med" advClick="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762000"/>
          </a:xfrm>
        </p:spPr>
        <p:txBody>
          <a:bodyPr>
            <a:normAutofit fontScale="90000"/>
          </a:bodyPr>
          <a:lstStyle/>
          <a:p>
            <a:r>
              <a:rPr lang="en-US" b="0" dirty="0" smtClean="0"/>
              <a:t/>
            </a:r>
            <a:br>
              <a:rPr lang="en-US" b="0" dirty="0" smtClean="0"/>
            </a:br>
            <a:r>
              <a:rPr lang="en-US" b="0" dirty="0" smtClean="0"/>
              <a:t>Changes for All Schools</a:t>
            </a:r>
            <a:br>
              <a:rPr lang="en-US" b="0" dirty="0" smtClean="0"/>
            </a:br>
            <a:endParaRPr lang="en-US" b="0" dirty="0"/>
          </a:p>
        </p:txBody>
      </p:sp>
      <p:sp>
        <p:nvSpPr>
          <p:cNvPr id="9" name="Content Placeholder 2"/>
          <p:cNvSpPr>
            <a:spLocks noGrp="1"/>
          </p:cNvSpPr>
          <p:nvPr>
            <p:ph idx="1"/>
          </p:nvPr>
        </p:nvSpPr>
        <p:spPr>
          <a:xfrm>
            <a:off x="457200" y="1371600"/>
            <a:ext cx="8458200" cy="4800600"/>
          </a:xfrm>
        </p:spPr>
        <p:txBody>
          <a:bodyPr>
            <a:normAutofit lnSpcReduction="10000"/>
          </a:bodyPr>
          <a:lstStyle/>
          <a:p>
            <a:pPr marL="465138" indent="-465138">
              <a:buNone/>
            </a:pPr>
            <a:r>
              <a:rPr lang="en-US" sz="3100" dirty="0" smtClean="0"/>
              <a:t>FCAT 2.0 learning gains for students remaining at level 1 or 2 (Retained Students)</a:t>
            </a:r>
          </a:p>
          <a:p>
            <a:pPr marL="465138" indent="-465138">
              <a:buNone/>
            </a:pPr>
            <a:endParaRPr lang="en-US" sz="3100" dirty="0" smtClean="0"/>
          </a:p>
          <a:p>
            <a:pPr marL="681038" indent="-215900"/>
            <a:r>
              <a:rPr lang="en-US" sz="2400" dirty="0" smtClean="0"/>
              <a:t>Retained students are included.</a:t>
            </a:r>
          </a:p>
          <a:p>
            <a:pPr marL="465138" indent="0">
              <a:buNone/>
            </a:pPr>
            <a:endParaRPr lang="en-US" sz="2400" dirty="0" smtClean="0"/>
          </a:p>
          <a:p>
            <a:pPr marL="681038" indent="-215900"/>
            <a:r>
              <a:rPr lang="en-US" sz="2400" dirty="0" smtClean="0"/>
              <a:t>They must show the same amount of score increase as non-retained students at the same grade.</a:t>
            </a:r>
          </a:p>
          <a:p>
            <a:pPr marL="1081088" lvl="1" indent="-215900"/>
            <a:r>
              <a:rPr lang="en-US" sz="2400" dirty="0" smtClean="0"/>
              <a:t>For example, a retained 5</a:t>
            </a:r>
            <a:r>
              <a:rPr lang="en-US" sz="2400" baseline="30000" dirty="0" smtClean="0"/>
              <a:t>th</a:t>
            </a:r>
            <a:r>
              <a:rPr lang="en-US" sz="2400" dirty="0" smtClean="0"/>
              <a:t> grader at level 1 in reading (prior year) must increase his/her score by at least 10 scale score points.</a:t>
            </a:r>
          </a:p>
          <a:p>
            <a:pPr marL="681038" indent="-215900">
              <a:buNone/>
            </a:pPr>
            <a:endParaRPr lang="en-US" sz="24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15</a:t>
            </a:fld>
            <a:endParaRPr lang="en-US" dirty="0"/>
          </a:p>
        </p:txBody>
      </p:sp>
    </p:spTree>
  </p:cSld>
  <p:clrMapOvr>
    <a:masterClrMapping/>
  </p:clrMapOvr>
  <p:transition spd="med" advClick="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b="0" dirty="0" smtClean="0"/>
              <a:t>Changes for All Schools</a:t>
            </a:r>
            <a:br>
              <a:rPr lang="en-US" b="0" dirty="0" smtClean="0"/>
            </a:br>
            <a:endParaRPr lang="en-US" b="0" dirty="0"/>
          </a:p>
        </p:txBody>
      </p:sp>
      <p:sp>
        <p:nvSpPr>
          <p:cNvPr id="9" name="Content Placeholder 2"/>
          <p:cNvSpPr>
            <a:spLocks noGrp="1"/>
          </p:cNvSpPr>
          <p:nvPr>
            <p:ph idx="1"/>
          </p:nvPr>
        </p:nvSpPr>
        <p:spPr>
          <a:xfrm>
            <a:off x="381000" y="1219200"/>
            <a:ext cx="8458200" cy="4506913"/>
          </a:xfrm>
        </p:spPr>
        <p:txBody>
          <a:bodyPr/>
          <a:lstStyle/>
          <a:p>
            <a:pPr marL="465138" indent="-465138">
              <a:buNone/>
            </a:pPr>
            <a:r>
              <a:rPr lang="en-US" sz="3100" dirty="0" smtClean="0"/>
              <a:t>FAA learning gains for SWDs remaining in the same Emergent levels – performance levels 1, 2, or 3</a:t>
            </a:r>
          </a:p>
          <a:p>
            <a:pPr marL="465138" indent="-465138">
              <a:buNone/>
            </a:pPr>
            <a:endParaRPr lang="en-US" sz="3100" dirty="0" smtClean="0"/>
          </a:p>
          <a:p>
            <a:pPr marL="681038" indent="-215900"/>
            <a:r>
              <a:rPr lang="en-US" sz="2400" dirty="0" smtClean="0"/>
              <a:t>These students can demonstrate learning gains by achieving a defined gain in the raw score (current vs. prior year)  -- 5 points or more.</a:t>
            </a:r>
          </a:p>
          <a:p>
            <a:pPr marL="681038" indent="-215900"/>
            <a:endParaRPr lang="en-US" sz="2400" dirty="0" smtClean="0"/>
          </a:p>
          <a:p>
            <a:pPr marL="681038" indent="-215900"/>
            <a:r>
              <a:rPr lang="en-US" sz="2400" dirty="0" smtClean="0"/>
              <a:t>Prior to 2011-12, all students in this category were classified as not having made learning gains.</a:t>
            </a:r>
          </a:p>
          <a:p>
            <a:pPr marL="681038" indent="-215900">
              <a:buNone/>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16</a:t>
            </a:fld>
            <a:endParaRPr lang="en-US" dirty="0"/>
          </a:p>
        </p:txBody>
      </p:sp>
    </p:spTree>
  </p:cSld>
  <p:clrMapOvr>
    <a:masterClrMapping/>
  </p:clrMapOvr>
  <p:transition spd="med" advClick="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382000" cy="1143000"/>
          </a:xfrm>
        </p:spPr>
        <p:txBody>
          <a:bodyPr>
            <a:normAutofit fontScale="90000"/>
          </a:bodyPr>
          <a:lstStyle/>
          <a:p>
            <a:r>
              <a:rPr lang="en-US" b="0" dirty="0" smtClean="0"/>
              <a:t>Changes for All Schools</a:t>
            </a:r>
            <a:br>
              <a:rPr lang="en-US" b="0" dirty="0" smtClean="0"/>
            </a:br>
            <a:endParaRPr lang="en-US" b="0" dirty="0"/>
          </a:p>
        </p:txBody>
      </p:sp>
      <p:sp>
        <p:nvSpPr>
          <p:cNvPr id="9" name="Content Placeholder 2"/>
          <p:cNvSpPr>
            <a:spLocks noGrp="1"/>
          </p:cNvSpPr>
          <p:nvPr>
            <p:ph idx="1"/>
          </p:nvPr>
        </p:nvSpPr>
        <p:spPr>
          <a:xfrm>
            <a:off x="228600" y="1219200"/>
            <a:ext cx="8686800" cy="5029200"/>
          </a:xfrm>
        </p:spPr>
        <p:txBody>
          <a:bodyPr>
            <a:normAutofit fontScale="85000" lnSpcReduction="20000"/>
          </a:bodyPr>
          <a:lstStyle/>
          <a:p>
            <a:pPr marL="465138" indent="-465138">
              <a:buNone/>
            </a:pPr>
            <a:r>
              <a:rPr lang="en-US" sz="3400" dirty="0" smtClean="0"/>
              <a:t>Additional weighting for prior-year low performers making more than expected gains</a:t>
            </a:r>
          </a:p>
          <a:p>
            <a:pPr marL="465138" indent="-465138">
              <a:buNone/>
            </a:pPr>
            <a:endParaRPr lang="en-US" sz="2800" dirty="0" smtClean="0"/>
          </a:p>
          <a:p>
            <a:pPr marL="681038" indent="-215900">
              <a:spcBef>
                <a:spcPts val="0"/>
              </a:spcBef>
            </a:pPr>
            <a:r>
              <a:rPr lang="en-US" sz="2600" dirty="0" smtClean="0"/>
              <a:t>Applies to prior-year scores on FCAT 2.0 at levels 1 and 2, and FAA levels 1, 2, and 3.  </a:t>
            </a:r>
          </a:p>
          <a:p>
            <a:pPr marL="681038" indent="-215900">
              <a:spcBef>
                <a:spcPts val="0"/>
              </a:spcBef>
            </a:pPr>
            <a:endParaRPr lang="en-US" sz="2600" i="1" dirty="0" smtClean="0"/>
          </a:p>
          <a:p>
            <a:pPr marL="681038" lvl="1" indent="-215900">
              <a:spcBef>
                <a:spcPts val="0"/>
              </a:spcBef>
              <a:buFont typeface="Arial" charset="0"/>
              <a:buChar char="•"/>
            </a:pPr>
            <a:r>
              <a:rPr lang="en-US" sz="2600" dirty="0" smtClean="0"/>
              <a:t>Students get extra weighting in learning gains numerator if they exceed minimum amount of increase needed for gains by 33% on the FCAT 2.0 vertical scale.</a:t>
            </a:r>
          </a:p>
          <a:p>
            <a:pPr marL="681038" lvl="1" indent="-215900">
              <a:spcBef>
                <a:spcPts val="0"/>
              </a:spcBef>
              <a:buFont typeface="Arial" charset="0"/>
              <a:buChar char="•"/>
            </a:pPr>
            <a:endParaRPr lang="en-US" sz="2600" dirty="0" smtClean="0"/>
          </a:p>
          <a:p>
            <a:pPr marL="681038" lvl="1" indent="-215900">
              <a:spcBef>
                <a:spcPts val="0"/>
              </a:spcBef>
              <a:buFont typeface="Arial" charset="0"/>
              <a:buChar char="•"/>
            </a:pPr>
            <a:r>
              <a:rPr lang="en-US" sz="2600" dirty="0" smtClean="0"/>
              <a:t>For FAA students, a 7-point increase in the raw/total score is required.</a:t>
            </a:r>
          </a:p>
          <a:p>
            <a:pPr marL="681038" lvl="1" indent="-215900">
              <a:spcBef>
                <a:spcPts val="0"/>
              </a:spcBef>
              <a:buFont typeface="Arial" charset="0"/>
              <a:buChar char="•"/>
            </a:pPr>
            <a:endParaRPr lang="en-US" sz="2600" dirty="0" smtClean="0"/>
          </a:p>
          <a:p>
            <a:pPr marL="681038" lvl="1" indent="-215900">
              <a:spcBef>
                <a:spcPts val="0"/>
              </a:spcBef>
              <a:buFont typeface="Arial" charset="0"/>
              <a:buChar char="•"/>
            </a:pPr>
            <a:r>
              <a:rPr lang="en-US" sz="2600" dirty="0" smtClean="0"/>
              <a:t>Qualifying students are weighted at 1.1 instead of 1.0 in the numerator.</a:t>
            </a:r>
          </a:p>
          <a:p>
            <a:pPr marL="681038" indent="-215900">
              <a:buNone/>
            </a:pPr>
            <a:endParaRPr lang="en-US" sz="26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17</a:t>
            </a:fld>
            <a:endParaRPr lang="en-US" dirty="0"/>
          </a:p>
        </p:txBody>
      </p:sp>
    </p:spTree>
  </p:cSld>
  <p:clrMapOvr>
    <a:masterClrMapping/>
  </p:clrMapOvr>
  <p:transition spd="med" advClick="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b="0" dirty="0" smtClean="0"/>
              <a:t>Changes for All Schools</a:t>
            </a:r>
            <a:br>
              <a:rPr lang="en-US" b="0" dirty="0" smtClean="0"/>
            </a:br>
            <a:endParaRPr lang="en-US" b="0" dirty="0"/>
          </a:p>
        </p:txBody>
      </p:sp>
      <p:sp>
        <p:nvSpPr>
          <p:cNvPr id="9" name="Content Placeholder 2"/>
          <p:cNvSpPr>
            <a:spLocks noGrp="1"/>
          </p:cNvSpPr>
          <p:nvPr>
            <p:ph idx="1"/>
          </p:nvPr>
        </p:nvSpPr>
        <p:spPr>
          <a:xfrm>
            <a:off x="457200" y="1371600"/>
            <a:ext cx="8458200" cy="4506913"/>
          </a:xfrm>
        </p:spPr>
        <p:txBody>
          <a:bodyPr/>
          <a:lstStyle/>
          <a:p>
            <a:pPr marL="465138" indent="-465138">
              <a:buNone/>
            </a:pPr>
            <a:r>
              <a:rPr lang="en-US" sz="3100" dirty="0" smtClean="0"/>
              <a:t>Level 3 students in the Low 25% (FCAT 2.0)</a:t>
            </a:r>
          </a:p>
          <a:p>
            <a:pPr marL="681038" indent="-215900"/>
            <a:endParaRPr lang="en-US" sz="2400" dirty="0" smtClean="0"/>
          </a:p>
          <a:p>
            <a:pPr marL="681038" indent="-215900"/>
            <a:r>
              <a:rPr lang="en-US" sz="2400" dirty="0" smtClean="0"/>
              <a:t>Level 3 students will not be included in the Low 25% group.</a:t>
            </a:r>
          </a:p>
          <a:p>
            <a:pPr marL="681038" lvl="1" indent="-215900">
              <a:buNone/>
            </a:pPr>
            <a:endParaRPr lang="en-US" sz="2400" dirty="0" smtClean="0"/>
          </a:p>
          <a:p>
            <a:pPr marL="681038" indent="-215900">
              <a:buNone/>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18</a:t>
            </a:fld>
            <a:endParaRPr lang="en-US" dirty="0"/>
          </a:p>
        </p:txBody>
      </p:sp>
    </p:spTree>
  </p:cSld>
  <p:clrMapOvr>
    <a:masterClrMapping/>
  </p:clrMapOvr>
  <p:transition spd="med" advClick="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dirty="0" smtClean="0"/>
              <a:t> </a:t>
            </a:r>
            <a:r>
              <a:rPr lang="en-US" b="0" dirty="0" smtClean="0"/>
              <a:t>Changes for All Schools</a:t>
            </a:r>
            <a:br>
              <a:rPr lang="en-US" b="0" dirty="0" smtClean="0"/>
            </a:br>
            <a:endParaRPr lang="en-US" b="0" dirty="0"/>
          </a:p>
        </p:txBody>
      </p:sp>
      <p:sp>
        <p:nvSpPr>
          <p:cNvPr id="9" name="Content Placeholder 2"/>
          <p:cNvSpPr>
            <a:spLocks noGrp="1"/>
          </p:cNvSpPr>
          <p:nvPr>
            <p:ph idx="1"/>
          </p:nvPr>
        </p:nvSpPr>
        <p:spPr>
          <a:xfrm>
            <a:off x="457200" y="1371600"/>
            <a:ext cx="8458200" cy="4800600"/>
          </a:xfrm>
        </p:spPr>
        <p:txBody>
          <a:bodyPr>
            <a:normAutofit lnSpcReduction="10000"/>
          </a:bodyPr>
          <a:lstStyle/>
          <a:p>
            <a:pPr marL="465138" indent="-465138">
              <a:buNone/>
            </a:pPr>
            <a:r>
              <a:rPr lang="en-US" sz="3100" dirty="0" smtClean="0"/>
              <a:t>Retained students at Levels 1 and 2 in the  Low 25%</a:t>
            </a:r>
          </a:p>
          <a:p>
            <a:pPr marL="465138" indent="-465138">
              <a:buNone/>
            </a:pPr>
            <a:endParaRPr lang="en-US" sz="3100" dirty="0" smtClean="0"/>
          </a:p>
          <a:p>
            <a:pPr marL="681038" indent="-215900"/>
            <a:r>
              <a:rPr lang="en-US" sz="2400" dirty="0" smtClean="0"/>
              <a:t>After the Low 25% is calculated, retained students at prior-year levels 1 and 2 will be added to the Low 25% group.</a:t>
            </a:r>
          </a:p>
          <a:p>
            <a:pPr marL="681038" indent="-215900"/>
            <a:endParaRPr lang="en-US" sz="2400" dirty="0" smtClean="0"/>
          </a:p>
          <a:p>
            <a:pPr marL="1081088" lvl="1" indent="-215900"/>
            <a:r>
              <a:rPr lang="en-US" sz="2000" dirty="0" smtClean="0"/>
              <a:t>The Low25% will be calculated ranking all students (including retained students); </a:t>
            </a:r>
          </a:p>
          <a:p>
            <a:pPr marL="865188" lvl="1" indent="0">
              <a:buNone/>
            </a:pPr>
            <a:endParaRPr lang="en-US" sz="2000" dirty="0" smtClean="0"/>
          </a:p>
          <a:p>
            <a:pPr marL="1081088" lvl="1" indent="-215900"/>
            <a:r>
              <a:rPr lang="en-US" sz="2000" dirty="0" smtClean="0"/>
              <a:t>Any retained students at levels 1 and 2 who are left over after the initial Low25% ranking </a:t>
            </a:r>
            <a:r>
              <a:rPr lang="en-US" sz="2000" dirty="0" smtClean="0">
                <a:solidFill>
                  <a:srgbClr val="FF0000"/>
                </a:solidFill>
              </a:rPr>
              <a:t>will be added to the Low 25% group.</a:t>
            </a:r>
          </a:p>
          <a:p>
            <a:pPr marL="681038" indent="-215900">
              <a:buNone/>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19</a:t>
            </a:fld>
            <a:endParaRPr lang="en-US" dirty="0"/>
          </a:p>
        </p:txBody>
      </p:sp>
    </p:spTree>
  </p:cSld>
  <p:clrMapOvr>
    <a:masterClrMapping/>
  </p:clrMapOvr>
  <p:transition spd="med"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State Board Adoption of School Grades Changes for 2012</a:t>
            </a:r>
            <a:endParaRPr lang="en-US" sz="3600" dirty="0"/>
          </a:p>
        </p:txBody>
      </p:sp>
      <p:sp>
        <p:nvSpPr>
          <p:cNvPr id="3" name="Content Placeholder 2"/>
          <p:cNvSpPr>
            <a:spLocks noGrp="1"/>
          </p:cNvSpPr>
          <p:nvPr>
            <p:ph idx="1"/>
          </p:nvPr>
        </p:nvSpPr>
        <p:spPr>
          <a:xfrm>
            <a:off x="228600" y="1600200"/>
            <a:ext cx="8686800" cy="4506913"/>
          </a:xfrm>
        </p:spPr>
        <p:txBody>
          <a:bodyPr>
            <a:normAutofit fontScale="92500"/>
          </a:bodyPr>
          <a:lstStyle/>
          <a:p>
            <a:r>
              <a:rPr lang="en-US" sz="2400" dirty="0" smtClean="0"/>
              <a:t>On February 28, 2012, the State Board of Education considered extensive changes to the school grades rule.</a:t>
            </a:r>
          </a:p>
          <a:p>
            <a:pPr lvl="1"/>
            <a:r>
              <a:rPr lang="en-US" sz="2000" dirty="0" smtClean="0"/>
              <a:t>On that date, the Board also established a task force to make recommendations on implementing inclusion of students with disabilities, English Language Learners, and students with disabilities at ESE center schools. </a:t>
            </a:r>
          </a:p>
          <a:p>
            <a:r>
              <a:rPr lang="en-US" sz="2400" dirty="0" smtClean="0"/>
              <a:t>The Board met again on May 10, 2012, and adopted additional changes to the school grades rule based on the task force’s recommendations.</a:t>
            </a:r>
          </a:p>
          <a:p>
            <a:r>
              <a:rPr lang="en-US" sz="2400" dirty="0" smtClean="0"/>
              <a:t>The Board met once again in an emergency session on May 15, 2012, to address the FCAT Writing criterion.  A 90-day emergency rule was adopted for the writing change (expires 90 days after it goes into effect).</a:t>
            </a:r>
          </a:p>
          <a:p>
            <a:endParaRPr lang="en-US" dirty="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2</a:t>
            </a:fld>
            <a:endParaRPr lang="en-US" dirty="0"/>
          </a:p>
        </p:txBody>
      </p:sp>
    </p:spTree>
  </p:cSld>
  <p:clrMapOvr>
    <a:masterClrMapping/>
  </p:clrMapOvr>
  <p:transition spd="med" advClick="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dirty="0" smtClean="0"/>
              <a:t> </a:t>
            </a:r>
            <a:r>
              <a:rPr lang="en-US" b="0" dirty="0" smtClean="0"/>
              <a:t>Changes for All Schools</a:t>
            </a:r>
            <a:r>
              <a:rPr lang="en-US" dirty="0" smtClean="0"/>
              <a:t/>
            </a:r>
            <a:br>
              <a:rPr lang="en-US" dirty="0" smtClean="0"/>
            </a:br>
            <a:endParaRPr lang="en-US" dirty="0"/>
          </a:p>
        </p:txBody>
      </p:sp>
      <p:sp>
        <p:nvSpPr>
          <p:cNvPr id="9" name="Content Placeholder 2"/>
          <p:cNvSpPr>
            <a:spLocks noGrp="1"/>
          </p:cNvSpPr>
          <p:nvPr>
            <p:ph idx="1"/>
          </p:nvPr>
        </p:nvSpPr>
        <p:spPr>
          <a:xfrm>
            <a:off x="457200" y="1371600"/>
            <a:ext cx="8458200" cy="5029200"/>
          </a:xfrm>
        </p:spPr>
        <p:txBody>
          <a:bodyPr>
            <a:normAutofit lnSpcReduction="10000"/>
          </a:bodyPr>
          <a:lstStyle/>
          <a:p>
            <a:pPr marL="465138" indent="-465138">
              <a:buNone/>
            </a:pPr>
            <a:r>
              <a:rPr lang="en-US" sz="3100" dirty="0" smtClean="0"/>
              <a:t>Weighting for learning gains to Levels 4 and 5</a:t>
            </a:r>
          </a:p>
          <a:p>
            <a:pPr marL="465138" indent="-465138">
              <a:buNone/>
            </a:pPr>
            <a:endParaRPr lang="en-US" sz="3100" dirty="0" smtClean="0"/>
          </a:p>
          <a:p>
            <a:pPr marL="681038" indent="-215900"/>
            <a:r>
              <a:rPr lang="en-US" sz="2400" dirty="0" smtClean="0"/>
              <a:t>Add weight to learning gains for students moving into Levels 4 and 5 from lower levels (FCAT 2.0 and EOCs, as applicable).</a:t>
            </a:r>
          </a:p>
          <a:p>
            <a:pPr marL="465138" indent="0">
              <a:buNone/>
            </a:pPr>
            <a:endParaRPr lang="en-US" sz="2400" dirty="0" smtClean="0"/>
          </a:p>
          <a:p>
            <a:pPr marL="681038" indent="-215900"/>
            <a:r>
              <a:rPr lang="en-US" sz="2400" dirty="0" smtClean="0"/>
              <a:t>Students moving from any lower level to level 4 would be weighted at 1.1 in the numerator. </a:t>
            </a:r>
          </a:p>
          <a:p>
            <a:pPr marL="465138" indent="0">
              <a:buNone/>
            </a:pPr>
            <a:endParaRPr lang="en-US" sz="2400" dirty="0" smtClean="0"/>
          </a:p>
          <a:p>
            <a:pPr marL="681038" indent="-215900"/>
            <a:r>
              <a:rPr lang="en-US" sz="2400" dirty="0" smtClean="0"/>
              <a:t>Students moving from any lower level to level 5 would be weighted at 1.2 in the numerator.</a:t>
            </a:r>
          </a:p>
          <a:p>
            <a:pPr marL="681038" indent="-215900">
              <a:buNone/>
            </a:pPr>
            <a:r>
              <a:rPr lang="en-US" sz="2400" dirty="0" smtClean="0"/>
              <a:t> </a:t>
            </a:r>
          </a:p>
          <a:p>
            <a:pPr marL="681038" indent="-215900">
              <a:buNone/>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20</a:t>
            </a:fld>
            <a:endParaRPr lang="en-US" dirty="0"/>
          </a:p>
        </p:txBody>
      </p:sp>
    </p:spTree>
  </p:cSld>
  <p:clrMapOvr>
    <a:masterClrMapping/>
  </p:clrMapOvr>
  <p:transition spd="med" advClick="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b="0" dirty="0" smtClean="0"/>
              <a:t> Changes for All Schools</a:t>
            </a:r>
            <a:br>
              <a:rPr lang="en-US" b="0" dirty="0" smtClean="0"/>
            </a:br>
            <a:endParaRPr lang="en-US" b="0" dirty="0"/>
          </a:p>
        </p:txBody>
      </p:sp>
      <p:sp>
        <p:nvSpPr>
          <p:cNvPr id="9" name="Content Placeholder 2"/>
          <p:cNvSpPr>
            <a:spLocks noGrp="1"/>
          </p:cNvSpPr>
          <p:nvPr>
            <p:ph idx="1"/>
          </p:nvPr>
        </p:nvSpPr>
        <p:spPr>
          <a:xfrm>
            <a:off x="457200" y="1371600"/>
            <a:ext cx="8458200" cy="4506913"/>
          </a:xfrm>
        </p:spPr>
        <p:txBody>
          <a:bodyPr/>
          <a:lstStyle/>
          <a:p>
            <a:pPr marL="465138" indent="-465138">
              <a:buNone/>
            </a:pPr>
            <a:r>
              <a:rPr lang="en-US" sz="3100" dirty="0" smtClean="0"/>
              <a:t>Adequate progress requirement for the Low 25%</a:t>
            </a:r>
          </a:p>
          <a:p>
            <a:pPr marL="465138" indent="-465138">
              <a:buNone/>
            </a:pPr>
            <a:endParaRPr lang="en-US" sz="3100" dirty="0" smtClean="0"/>
          </a:p>
          <a:p>
            <a:pPr marL="681038" indent="-215900"/>
            <a:r>
              <a:rPr lang="en-US" sz="2400" dirty="0" smtClean="0"/>
              <a:t>Suspend the adequate progress requirements for reading and math (for 2011-12 only).</a:t>
            </a:r>
          </a:p>
          <a:p>
            <a:pPr marL="465138" indent="0">
              <a:buNone/>
            </a:pPr>
            <a:endParaRPr lang="en-US" sz="2400" dirty="0" smtClean="0"/>
          </a:p>
          <a:p>
            <a:pPr marL="681038" indent="-215900"/>
            <a:r>
              <a:rPr lang="en-US" sz="2400" dirty="0" smtClean="0"/>
              <a:t>The requirements for adequate progress of the Low 25% in reading and math will be reinstated beginning in 2012-13. </a:t>
            </a:r>
            <a:r>
              <a:rPr lang="en-US" sz="2400" dirty="0" smtClean="0">
                <a:solidFill>
                  <a:srgbClr val="FF0000"/>
                </a:solidFill>
              </a:rPr>
              <a:t>Cut score yet to be determined by FLDOE.</a:t>
            </a:r>
          </a:p>
          <a:p>
            <a:pPr marL="681038" indent="-215900">
              <a:buNone/>
            </a:pPr>
            <a:endParaRPr lang="en-US" sz="2400" dirty="0" smtClean="0"/>
          </a:p>
          <a:p>
            <a:pPr marL="681038" indent="-215900">
              <a:buNone/>
            </a:pPr>
            <a:endParaRPr lang="en-US" sz="24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21</a:t>
            </a:fld>
            <a:endParaRPr lang="en-US" dirty="0"/>
          </a:p>
        </p:txBody>
      </p:sp>
    </p:spTree>
  </p:cSld>
  <p:clrMapOvr>
    <a:masterClrMapping/>
  </p:clrMapOvr>
  <p:transition spd="med" advClick="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dirty="0" smtClean="0"/>
              <a:t> </a:t>
            </a:r>
            <a:r>
              <a:rPr lang="en-US" b="0" dirty="0" smtClean="0"/>
              <a:t>Changes for All Schools</a:t>
            </a:r>
            <a:br>
              <a:rPr lang="en-US" b="0" dirty="0" smtClean="0"/>
            </a:br>
            <a:endParaRPr lang="en-US" b="0" dirty="0"/>
          </a:p>
        </p:txBody>
      </p:sp>
      <p:sp>
        <p:nvSpPr>
          <p:cNvPr id="9" name="Content Placeholder 2"/>
          <p:cNvSpPr>
            <a:spLocks noGrp="1"/>
          </p:cNvSpPr>
          <p:nvPr>
            <p:ph idx="1"/>
          </p:nvPr>
        </p:nvSpPr>
        <p:spPr>
          <a:xfrm>
            <a:off x="457200" y="1371600"/>
            <a:ext cx="8458200" cy="5029200"/>
          </a:xfrm>
        </p:spPr>
        <p:txBody>
          <a:bodyPr>
            <a:normAutofit lnSpcReduction="10000"/>
          </a:bodyPr>
          <a:lstStyle/>
          <a:p>
            <a:pPr marL="465138" indent="-465138">
              <a:buNone/>
            </a:pPr>
            <a:r>
              <a:rPr lang="en-US" sz="3100" dirty="0" smtClean="0"/>
              <a:t>Change in FCAT Writing criterion for 2011-12</a:t>
            </a:r>
          </a:p>
          <a:p>
            <a:pPr marL="465138" indent="-465138">
              <a:buNone/>
            </a:pPr>
            <a:endParaRPr lang="en-US" sz="3100" dirty="0" smtClean="0"/>
          </a:p>
          <a:p>
            <a:pPr marL="681038" indent="-215900"/>
            <a:r>
              <a:rPr lang="en-US" sz="2400" dirty="0" smtClean="0"/>
              <a:t>Re-set to 3.0 for 2011-12 only (will revert back to 4.0 in 2012-13 if the State Board takes no further action)</a:t>
            </a:r>
          </a:p>
          <a:p>
            <a:pPr marL="681038" indent="-215900"/>
            <a:endParaRPr lang="en-US" sz="2400" dirty="0" smtClean="0"/>
          </a:p>
          <a:p>
            <a:pPr marL="681038" indent="-215900"/>
            <a:r>
              <a:rPr lang="en-US" sz="2400" dirty="0" smtClean="0"/>
              <a:t>Rule workshop held August 24, 27, and 28 to consider FCAT Writing standard for 2013 and beyond.</a:t>
            </a:r>
          </a:p>
          <a:p>
            <a:pPr marL="681038" indent="-215900"/>
            <a:endParaRPr lang="en-US" sz="2400" dirty="0" smtClean="0"/>
          </a:p>
          <a:p>
            <a:pPr marL="681038" indent="-215900"/>
            <a:r>
              <a:rPr lang="en-US" sz="2400" dirty="0" smtClean="0"/>
              <a:t>State Board meets in October to adopt a writing standard for 2013 and beyond.</a:t>
            </a:r>
          </a:p>
          <a:p>
            <a:pPr marL="681038" indent="-215900">
              <a:buNone/>
            </a:pPr>
            <a:endParaRPr lang="en-US" sz="24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22</a:t>
            </a:fld>
            <a:endParaRPr lang="en-US" dirty="0"/>
          </a:p>
        </p:txBody>
      </p:sp>
    </p:spTree>
  </p:cSld>
  <p:clrMapOvr>
    <a:masterClrMapping/>
  </p:clrMapOvr>
  <p:transition spd="med" advClick="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b="0" dirty="0" smtClean="0"/>
              <a:t>Changes for All Schools</a:t>
            </a:r>
            <a:br>
              <a:rPr lang="en-US" b="0" dirty="0" smtClean="0"/>
            </a:br>
            <a:endParaRPr lang="en-US" b="0" dirty="0"/>
          </a:p>
        </p:txBody>
      </p:sp>
      <p:sp>
        <p:nvSpPr>
          <p:cNvPr id="9" name="Content Placeholder 2"/>
          <p:cNvSpPr>
            <a:spLocks noGrp="1"/>
          </p:cNvSpPr>
          <p:nvPr>
            <p:ph idx="1"/>
          </p:nvPr>
        </p:nvSpPr>
        <p:spPr>
          <a:xfrm>
            <a:off x="457200" y="1371600"/>
            <a:ext cx="8458200" cy="4953000"/>
          </a:xfrm>
        </p:spPr>
        <p:txBody>
          <a:bodyPr>
            <a:normAutofit fontScale="85000" lnSpcReduction="20000"/>
          </a:bodyPr>
          <a:lstStyle/>
          <a:p>
            <a:pPr marL="465138" indent="-465138">
              <a:buNone/>
            </a:pPr>
            <a:r>
              <a:rPr lang="en-US" sz="3400" dirty="0" smtClean="0"/>
              <a:t>One-letter-grade drop limit on school grade  declines for 2011-12</a:t>
            </a:r>
          </a:p>
          <a:p>
            <a:pPr marL="465138" indent="-465138">
              <a:buNone/>
            </a:pPr>
            <a:endParaRPr lang="en-US" sz="3400" dirty="0" smtClean="0"/>
          </a:p>
          <a:p>
            <a:pPr marL="681038" indent="-215900"/>
            <a:r>
              <a:rPr lang="en-US" sz="2600" dirty="0" smtClean="0"/>
              <a:t>By rule, no school will be assigned a final grade that is more than one letter grade lower than in the previous year. </a:t>
            </a:r>
          </a:p>
          <a:p>
            <a:pPr marL="1081088" lvl="1" indent="-215900"/>
            <a:r>
              <a:rPr lang="en-US" sz="2600" dirty="0" smtClean="0"/>
              <a:t>For schools that would otherwise drop more than one letter grade, any difference between points earned and points needed to earn a letter grade that is no more than one grade lower than the prior year’s grade will be added to the performance measures for reading, math, and writing to bring the school back up to an adjusted points total that meets the rule requirement.</a:t>
            </a:r>
          </a:p>
          <a:p>
            <a:pPr marL="1081088" lvl="1" indent="-215900"/>
            <a:endParaRPr lang="en-US" sz="2600" dirty="0" smtClean="0"/>
          </a:p>
          <a:p>
            <a:pPr marL="681038" indent="-215900"/>
            <a:r>
              <a:rPr lang="en-US" sz="2600" dirty="0" smtClean="0"/>
              <a:t>Provision applies for one year only 2011-12.</a:t>
            </a:r>
          </a:p>
          <a:p>
            <a:pPr marL="681038" indent="-215900">
              <a:buNone/>
            </a:pPr>
            <a:endParaRPr lang="en-US" sz="2600" dirty="0" smtClean="0"/>
          </a:p>
          <a:p>
            <a:pPr marL="681038" indent="-215900">
              <a:buNone/>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23</a:t>
            </a:fld>
            <a:endParaRPr lang="en-US" dirty="0"/>
          </a:p>
        </p:txBody>
      </p:sp>
    </p:spTree>
  </p:cSld>
  <p:clrMapOvr>
    <a:masterClrMapping/>
  </p:clrMapOvr>
  <p:transition spd="med" advClick="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685800"/>
          </a:xfrm>
        </p:spPr>
        <p:txBody>
          <a:bodyPr>
            <a:normAutofit fontScale="90000"/>
          </a:bodyPr>
          <a:lstStyle/>
          <a:p>
            <a:r>
              <a:rPr lang="en-US" b="0" dirty="0" smtClean="0"/>
              <a:t>Changes for All Schools</a:t>
            </a:r>
            <a:br>
              <a:rPr lang="en-US" b="0" dirty="0" smtClean="0"/>
            </a:br>
            <a:endParaRPr lang="en-US" b="0" dirty="0"/>
          </a:p>
        </p:txBody>
      </p:sp>
      <p:sp>
        <p:nvSpPr>
          <p:cNvPr id="9" name="Content Placeholder 2"/>
          <p:cNvSpPr>
            <a:spLocks noGrp="1"/>
          </p:cNvSpPr>
          <p:nvPr>
            <p:ph idx="1"/>
          </p:nvPr>
        </p:nvSpPr>
        <p:spPr>
          <a:xfrm>
            <a:off x="228600" y="1371600"/>
            <a:ext cx="8686800" cy="4800600"/>
          </a:xfrm>
        </p:spPr>
        <p:txBody>
          <a:bodyPr>
            <a:normAutofit fontScale="85000" lnSpcReduction="20000"/>
          </a:bodyPr>
          <a:lstStyle/>
          <a:p>
            <a:pPr marL="465138" indent="-465138">
              <a:buNone/>
            </a:pPr>
            <a:r>
              <a:rPr lang="en-US" sz="3400" dirty="0" smtClean="0"/>
              <a:t>Reading performance requirement (“threshold”)</a:t>
            </a:r>
          </a:p>
          <a:p>
            <a:pPr marL="465138" indent="-465138">
              <a:buNone/>
            </a:pPr>
            <a:endParaRPr lang="en-US" sz="2800" dirty="0" smtClean="0"/>
          </a:p>
          <a:p>
            <a:pPr marL="681038" indent="-215900"/>
            <a:r>
              <a:rPr lang="en-US" sz="2400" b="1" dirty="0" smtClean="0"/>
              <a:t>Not applicable for 2011-12</a:t>
            </a:r>
            <a:r>
              <a:rPr lang="en-US" sz="2400" dirty="0" smtClean="0"/>
              <a:t>.</a:t>
            </a:r>
          </a:p>
          <a:p>
            <a:pPr marL="681038" indent="-215900"/>
            <a:endParaRPr lang="en-US" sz="2400" dirty="0" smtClean="0"/>
          </a:p>
          <a:p>
            <a:pPr marL="681038" indent="-215900"/>
            <a:r>
              <a:rPr lang="en-US" sz="2400" dirty="0" smtClean="0">
                <a:solidFill>
                  <a:srgbClr val="FF0000"/>
                </a:solidFill>
              </a:rPr>
              <a:t>Beginning in 2012-13</a:t>
            </a:r>
            <a:r>
              <a:rPr lang="en-US" sz="2400" dirty="0" smtClean="0"/>
              <a:t>, schools that do not have at least 25% of students reading at grade level (level 3 for the FCAT 2.0; level 4 for the FAA) will be assigned a final grade that is one grade lower than the school would have earned based on total points.  </a:t>
            </a:r>
          </a:p>
          <a:p>
            <a:pPr marL="681038" indent="-215900"/>
            <a:endParaRPr lang="en-US" sz="2400" dirty="0" smtClean="0"/>
          </a:p>
          <a:p>
            <a:pPr marL="681038" indent="-215900"/>
            <a:r>
              <a:rPr lang="en-US" sz="2400" dirty="0" smtClean="0"/>
              <a:t>This applies to schools that would be graded A, B, C, or D based on total points.   (So, a “D” could be lowered to an “F.”)</a:t>
            </a:r>
          </a:p>
          <a:p>
            <a:pPr marL="465138" indent="0">
              <a:buNone/>
            </a:pPr>
            <a:endParaRPr lang="en-US" sz="2400" dirty="0" smtClean="0"/>
          </a:p>
          <a:p>
            <a:pPr marL="681038" indent="-215900"/>
            <a:r>
              <a:rPr lang="en-US" sz="2400" dirty="0" smtClean="0"/>
              <a:t>Schools that have their grade lowered for not meeting other targets (e.g., adequate progress of the Low25%, at-risk graduation rate) will not have their grade lowered further.</a:t>
            </a:r>
          </a:p>
          <a:p>
            <a:pPr marL="681038" indent="-215900"/>
            <a:endParaRPr lang="en-US" sz="2000" dirty="0" smtClean="0"/>
          </a:p>
          <a:p>
            <a:pPr marL="681038" indent="-215900">
              <a:buNone/>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24</a:t>
            </a:fld>
            <a:endParaRPr lang="en-US" dirty="0"/>
          </a:p>
        </p:txBody>
      </p:sp>
    </p:spTree>
  </p:cSld>
  <p:clrMapOvr>
    <a:masterClrMapping/>
  </p:clrMapOvr>
  <p:transition spd="med" advClick="0">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382000" cy="533400"/>
          </a:xfrm>
        </p:spPr>
        <p:txBody>
          <a:bodyPr>
            <a:normAutofit fontScale="90000"/>
          </a:bodyPr>
          <a:lstStyle/>
          <a:p>
            <a:r>
              <a:rPr lang="en-US" dirty="0" smtClean="0"/>
              <a:t> </a:t>
            </a:r>
            <a:br>
              <a:rPr lang="en-US" dirty="0" smtClean="0"/>
            </a:br>
            <a:r>
              <a:rPr lang="en-US" b="0" dirty="0" smtClean="0"/>
              <a:t>Changes for Middle Schools</a:t>
            </a:r>
            <a:r>
              <a:rPr lang="en-US" dirty="0" smtClean="0"/>
              <a:t/>
            </a:r>
            <a:br>
              <a:rPr lang="en-US" dirty="0" smtClean="0"/>
            </a:br>
            <a:endParaRPr lang="en-US" dirty="0"/>
          </a:p>
        </p:txBody>
      </p:sp>
      <p:sp>
        <p:nvSpPr>
          <p:cNvPr id="9" name="Content Placeholder 2"/>
          <p:cNvSpPr>
            <a:spLocks noGrp="1"/>
          </p:cNvSpPr>
          <p:nvPr>
            <p:ph idx="1"/>
          </p:nvPr>
        </p:nvSpPr>
        <p:spPr>
          <a:xfrm>
            <a:off x="152400" y="1066800"/>
            <a:ext cx="8763000" cy="5410200"/>
          </a:xfrm>
        </p:spPr>
        <p:txBody>
          <a:bodyPr>
            <a:normAutofit fontScale="85000" lnSpcReduction="20000"/>
          </a:bodyPr>
          <a:lstStyle/>
          <a:p>
            <a:pPr marL="688975" indent="-688975">
              <a:buNone/>
            </a:pPr>
            <a:r>
              <a:rPr lang="en-US" sz="3600" dirty="0" smtClean="0"/>
              <a:t>Use of more rigorous assessments in place of FCAT 2.0</a:t>
            </a:r>
          </a:p>
          <a:p>
            <a:pPr marL="681038" indent="-215900"/>
            <a:r>
              <a:rPr lang="en-US" sz="2400" dirty="0" smtClean="0"/>
              <a:t>Allows the use of EOC (e.g., Algebra 1) scores in the middle school math components of school grades (learning gains, performance).</a:t>
            </a:r>
          </a:p>
          <a:p>
            <a:pPr marL="1081088" lvl="1" indent="-215900"/>
            <a:r>
              <a:rPr lang="en-US" sz="1600" dirty="0" smtClean="0"/>
              <a:t>Change in state legislation (2012) gives districts the flexibility to test middle school students on only one state assessment in the subject area (e.g., Algebra 1 in place of FCAT 2.0 Math or Geometry in place of FCAT 2.0 Math), but does not require that districts test students on only one state assessment in the subject area.</a:t>
            </a:r>
          </a:p>
          <a:p>
            <a:pPr marL="681038" indent="-215900"/>
            <a:r>
              <a:rPr lang="en-US" sz="2400" dirty="0" smtClean="0"/>
              <a:t>2011-12 - If a student has both an FCAT 2.0 Mathematics score and one or more EOC scores in a math subject, the higher/highest score is used (limited to first-time scores for EOC assessments).</a:t>
            </a:r>
          </a:p>
          <a:p>
            <a:pPr marL="681038" indent="-215900"/>
            <a:r>
              <a:rPr lang="en-US" sz="2400" dirty="0" smtClean="0"/>
              <a:t>2011-12 Learning gains – if both FCAT 2.0 and Algebra 1 are matched to a student in the current year, the higher outcome applies.</a:t>
            </a:r>
          </a:p>
          <a:p>
            <a:pPr marL="681038" indent="-215900"/>
            <a:r>
              <a:rPr lang="en-US" sz="2400" dirty="0" smtClean="0"/>
              <a:t>2011-12 For middle school students, the first EOC assessment score earned </a:t>
            </a:r>
            <a:r>
              <a:rPr lang="en-US" sz="2400" u="sng" dirty="0" smtClean="0"/>
              <a:t>during the school year</a:t>
            </a:r>
            <a:r>
              <a:rPr lang="en-US" sz="2400" dirty="0" smtClean="0"/>
              <a:t> is used for performance and learning gains unless the student has a higher FCAT score.</a:t>
            </a:r>
          </a:p>
          <a:p>
            <a:pPr marL="681038" indent="-215900">
              <a:buNone/>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25</a:t>
            </a:fld>
            <a:endParaRPr lang="en-US" dirty="0"/>
          </a:p>
        </p:txBody>
      </p:sp>
    </p:spTree>
  </p:cSld>
  <p:clrMapOvr>
    <a:masterClrMapping/>
  </p:clrMapOvr>
  <p:transition spd="med" advClick="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2000" cy="1143000"/>
          </a:xfrm>
        </p:spPr>
        <p:txBody>
          <a:bodyPr>
            <a:normAutofit fontScale="90000"/>
          </a:bodyPr>
          <a:lstStyle/>
          <a:p>
            <a:r>
              <a:rPr lang="en-US" b="0" dirty="0" smtClean="0"/>
              <a:t>Changes for Middle Schools</a:t>
            </a:r>
            <a:br>
              <a:rPr lang="en-US" b="0" dirty="0" smtClean="0"/>
            </a:br>
            <a:endParaRPr lang="en-US" b="0" dirty="0"/>
          </a:p>
        </p:txBody>
      </p:sp>
      <p:sp>
        <p:nvSpPr>
          <p:cNvPr id="9" name="Content Placeholder 2"/>
          <p:cNvSpPr>
            <a:spLocks noGrp="1"/>
          </p:cNvSpPr>
          <p:nvPr>
            <p:ph idx="1"/>
          </p:nvPr>
        </p:nvSpPr>
        <p:spPr>
          <a:xfrm>
            <a:off x="152400" y="838200"/>
            <a:ext cx="8610600" cy="5257800"/>
          </a:xfrm>
        </p:spPr>
        <p:txBody>
          <a:bodyPr>
            <a:normAutofit fontScale="77500" lnSpcReduction="20000"/>
          </a:bodyPr>
          <a:lstStyle/>
          <a:p>
            <a:pPr marL="688975" indent="-688975">
              <a:spcBef>
                <a:spcPts val="400"/>
              </a:spcBef>
              <a:buNone/>
            </a:pPr>
            <a:r>
              <a:rPr lang="en-US" sz="3400" dirty="0" smtClean="0"/>
              <a:t>Use of more rigorous assessments in place of FCAT 2.0 (continued)</a:t>
            </a:r>
          </a:p>
          <a:p>
            <a:pPr marL="688975" indent="-688975">
              <a:spcBef>
                <a:spcPts val="400"/>
              </a:spcBef>
              <a:buNone/>
            </a:pPr>
            <a:endParaRPr lang="en-US" sz="2600" dirty="0" smtClean="0"/>
          </a:p>
          <a:p>
            <a:pPr marL="681038" indent="-215900">
              <a:spcBef>
                <a:spcPts val="400"/>
              </a:spcBef>
            </a:pPr>
            <a:r>
              <a:rPr lang="en-US" sz="2600" dirty="0" smtClean="0"/>
              <a:t>Learning gains for Algebra 1 (from prior year FCAT 2.0) are made if:</a:t>
            </a:r>
          </a:p>
          <a:p>
            <a:pPr marL="465138" indent="0">
              <a:spcBef>
                <a:spcPts val="400"/>
              </a:spcBef>
              <a:buNone/>
            </a:pPr>
            <a:endParaRPr lang="en-US" sz="2600" dirty="0" smtClean="0"/>
          </a:p>
          <a:p>
            <a:pPr marL="1081088" lvl="1" indent="-215900">
              <a:spcBef>
                <a:spcPts val="0"/>
              </a:spcBef>
            </a:pPr>
            <a:r>
              <a:rPr lang="en-US" sz="2600" dirty="0" smtClean="0"/>
              <a:t>The student increases an achievement level.</a:t>
            </a:r>
          </a:p>
          <a:p>
            <a:pPr marL="1081088" lvl="1" indent="-215900">
              <a:spcBef>
                <a:spcPts val="0"/>
              </a:spcBef>
            </a:pPr>
            <a:r>
              <a:rPr lang="en-US" sz="2600" dirty="0" smtClean="0"/>
              <a:t>The student stays at level 3 or higher.</a:t>
            </a:r>
          </a:p>
          <a:p>
            <a:pPr marL="1081088" lvl="1" indent="-215900">
              <a:spcBef>
                <a:spcPts val="0"/>
              </a:spcBef>
            </a:pPr>
            <a:r>
              <a:rPr lang="en-US" sz="2600" dirty="0" smtClean="0"/>
              <a:t>Or, for students remaining at level 1 or level 2, the student’s common scale score increases.</a:t>
            </a:r>
          </a:p>
          <a:p>
            <a:pPr marL="1081088" lvl="1" indent="-215900">
              <a:spcBef>
                <a:spcPts val="0"/>
              </a:spcBef>
            </a:pPr>
            <a:endParaRPr lang="en-US" sz="2600" dirty="0" smtClean="0"/>
          </a:p>
          <a:p>
            <a:pPr marL="681038" indent="-215900">
              <a:spcBef>
                <a:spcPts val="400"/>
              </a:spcBef>
            </a:pPr>
            <a:r>
              <a:rPr lang="en-US" sz="2600" dirty="0" smtClean="0"/>
              <a:t>Deriving a common scale score (T-score) for Prior Year FCAT 2.0 score </a:t>
            </a:r>
          </a:p>
          <a:p>
            <a:pPr marL="681038" indent="-215900">
              <a:spcBef>
                <a:spcPts val="400"/>
              </a:spcBef>
            </a:pPr>
            <a:endParaRPr lang="en-US" sz="2600" dirty="0" smtClean="0"/>
          </a:p>
          <a:p>
            <a:pPr marL="1081088" lvl="1" indent="-215900">
              <a:spcBef>
                <a:spcPts val="0"/>
              </a:spcBef>
            </a:pPr>
            <a:r>
              <a:rPr lang="en-US" sz="2600" dirty="0" smtClean="0"/>
              <a:t>Compares scores for populations of students who took Algebra 1 and have a prior-year FCAT 2.0 Math score.  </a:t>
            </a:r>
          </a:p>
          <a:p>
            <a:pPr marL="1081088" lvl="1" indent="-215900">
              <a:spcBef>
                <a:spcPts val="0"/>
              </a:spcBef>
            </a:pPr>
            <a:r>
              <a:rPr lang="en-US" sz="2600" dirty="0" smtClean="0"/>
              <a:t>Sets a common scale for both assessments in order to allow for relative comparison of individual student performance on each assessment.</a:t>
            </a:r>
          </a:p>
          <a:p>
            <a:pPr marL="1081088" lvl="1" indent="-215900"/>
            <a:endParaRPr lang="en-US" sz="1600" dirty="0" smtClean="0"/>
          </a:p>
          <a:p>
            <a:pPr marL="681038" indent="-215900">
              <a:buNone/>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26</a:t>
            </a:fld>
            <a:endParaRPr lang="en-US" dirty="0"/>
          </a:p>
        </p:txBody>
      </p:sp>
    </p:spTree>
  </p:cSld>
  <p:clrMapOvr>
    <a:masterClrMapping/>
  </p:clrMapOvr>
  <p:transition spd="med" advClick="0">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458200" cy="1295400"/>
          </a:xfrm>
        </p:spPr>
        <p:txBody>
          <a:bodyPr>
            <a:normAutofit fontScale="90000"/>
          </a:bodyPr>
          <a:lstStyle/>
          <a:p>
            <a:r>
              <a:rPr lang="en-US" b="0" dirty="0" smtClean="0"/>
              <a:t>Changes for Middle Schools</a:t>
            </a:r>
            <a:br>
              <a:rPr lang="en-US" b="0" dirty="0" smtClean="0"/>
            </a:br>
            <a:endParaRPr lang="en-US" b="0" dirty="0"/>
          </a:p>
        </p:txBody>
      </p:sp>
      <p:sp>
        <p:nvSpPr>
          <p:cNvPr id="9" name="Content Placeholder 2"/>
          <p:cNvSpPr>
            <a:spLocks noGrp="1"/>
          </p:cNvSpPr>
          <p:nvPr>
            <p:ph idx="1"/>
          </p:nvPr>
        </p:nvSpPr>
        <p:spPr>
          <a:xfrm>
            <a:off x="0" y="1219200"/>
            <a:ext cx="9144000" cy="4953000"/>
          </a:xfrm>
        </p:spPr>
        <p:txBody>
          <a:bodyPr>
            <a:normAutofit fontScale="77500" lnSpcReduction="20000"/>
          </a:bodyPr>
          <a:lstStyle/>
          <a:p>
            <a:pPr marL="688975" indent="-688975">
              <a:buNone/>
            </a:pPr>
            <a:r>
              <a:rPr lang="en-US" sz="2800" dirty="0" smtClean="0"/>
              <a:t> </a:t>
            </a:r>
            <a:r>
              <a:rPr lang="en-US" sz="3400" dirty="0" smtClean="0"/>
              <a:t>Acceleration component for middle schools</a:t>
            </a:r>
          </a:p>
          <a:p>
            <a:pPr marL="688975" indent="-688975">
              <a:buNone/>
            </a:pPr>
            <a:endParaRPr lang="en-US" sz="3400" dirty="0" smtClean="0"/>
          </a:p>
          <a:p>
            <a:pPr marL="1023938" indent="-342900"/>
            <a:r>
              <a:rPr lang="en-US" sz="2800" dirty="0" smtClean="0"/>
              <a:t>50 points for participation and 50 points for performance</a:t>
            </a:r>
          </a:p>
          <a:p>
            <a:pPr marL="681038" indent="0">
              <a:buNone/>
            </a:pPr>
            <a:r>
              <a:rPr lang="en-US" sz="2800" dirty="0" smtClean="0"/>
              <a:t>	 </a:t>
            </a:r>
          </a:p>
          <a:p>
            <a:pPr marL="1023938" indent="-342900"/>
            <a:r>
              <a:rPr lang="en-US" sz="2800" dirty="0" smtClean="0"/>
              <a:t>For 2011-12 only, schools were “held harmless” for the participation measure.  School grades were calculated with the participation component and without the participation component, and were assigned the higher points total of the two calculations.</a:t>
            </a:r>
          </a:p>
          <a:p>
            <a:pPr marL="681038" indent="0">
              <a:buNone/>
            </a:pPr>
            <a:endParaRPr lang="en-US" sz="2800" dirty="0" smtClean="0"/>
          </a:p>
          <a:p>
            <a:pPr marL="963613" indent="-282575"/>
            <a:r>
              <a:rPr lang="en-US" sz="2800" dirty="0" smtClean="0"/>
              <a:t>When the school grade is calculated without the EOC participation component, the resulting total points is multiplied by a factor of 1.059 to bring the final total points up to a 900-point scale equivalent value. </a:t>
            </a:r>
          </a:p>
          <a:p>
            <a:pPr marL="1081088" lvl="1" indent="-215900"/>
            <a:endParaRPr lang="en-US" sz="2800" dirty="0" smtClean="0"/>
          </a:p>
          <a:p>
            <a:pPr marL="681038" indent="-215900">
              <a:buNone/>
            </a:pPr>
            <a:endParaRPr lang="en-US" sz="2000" dirty="0" smtClean="0"/>
          </a:p>
          <a:p>
            <a:pPr marL="1081088" lvl="1" indent="-215900">
              <a:buNone/>
            </a:pPr>
            <a:endParaRPr lang="en-US" sz="1600" dirty="0" smtClean="0"/>
          </a:p>
          <a:p>
            <a:pPr marL="1081088" lvl="1" indent="-215900"/>
            <a:endParaRPr lang="en-US" sz="1600" dirty="0" smtClean="0"/>
          </a:p>
          <a:p>
            <a:pPr marL="681038" indent="-215900">
              <a:buNone/>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27</a:t>
            </a:fld>
            <a:endParaRPr lang="en-US" dirty="0"/>
          </a:p>
        </p:txBody>
      </p:sp>
    </p:spTree>
  </p:cSld>
  <p:clrMapOvr>
    <a:masterClrMapping/>
  </p:clrMapOvr>
  <p:transition spd="med" advClick="0">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b="0" dirty="0" smtClean="0"/>
              <a:t>Changes for Middle Schools</a:t>
            </a:r>
            <a:br>
              <a:rPr lang="en-US" b="0" dirty="0" smtClean="0"/>
            </a:br>
            <a:endParaRPr lang="en-US" b="0" dirty="0"/>
          </a:p>
        </p:txBody>
      </p:sp>
      <p:sp>
        <p:nvSpPr>
          <p:cNvPr id="9" name="Content Placeholder 2"/>
          <p:cNvSpPr>
            <a:spLocks noGrp="1"/>
          </p:cNvSpPr>
          <p:nvPr>
            <p:ph idx="1"/>
          </p:nvPr>
        </p:nvSpPr>
        <p:spPr>
          <a:xfrm>
            <a:off x="304800" y="1371600"/>
            <a:ext cx="8686800" cy="4506913"/>
          </a:xfrm>
        </p:spPr>
        <p:txBody>
          <a:bodyPr/>
          <a:lstStyle/>
          <a:p>
            <a:pPr marL="688975" indent="-688975">
              <a:buNone/>
            </a:pPr>
            <a:r>
              <a:rPr lang="en-US" sz="3100" dirty="0" smtClean="0"/>
              <a:t>Acceleration participation requirements:</a:t>
            </a:r>
          </a:p>
          <a:p>
            <a:pPr marL="688975" indent="-688975">
              <a:buNone/>
            </a:pPr>
            <a:endParaRPr lang="en-US" sz="2800" dirty="0" smtClean="0"/>
          </a:p>
          <a:p>
            <a:pPr marL="681038" indent="-215900"/>
            <a:r>
              <a:rPr lang="en-US" sz="2400" dirty="0" smtClean="0"/>
              <a:t>Full-year-enrolled students only</a:t>
            </a:r>
          </a:p>
          <a:p>
            <a:pPr marL="465138" indent="0">
              <a:buNone/>
            </a:pPr>
            <a:endParaRPr lang="en-US" sz="2400" dirty="0" smtClean="0"/>
          </a:p>
          <a:p>
            <a:pPr marL="681038" indent="-215900"/>
            <a:r>
              <a:rPr lang="en-US" sz="2400" dirty="0" smtClean="0"/>
              <a:t>For 2011-12, only Algebra 1 scores were used. </a:t>
            </a:r>
          </a:p>
          <a:p>
            <a:pPr marL="465138" indent="0">
              <a:buNone/>
            </a:pPr>
            <a:endParaRPr lang="en-US" sz="2400" dirty="0" smtClean="0"/>
          </a:p>
          <a:p>
            <a:pPr marL="681038" indent="-215900"/>
            <a:r>
              <a:rPr lang="en-US" sz="2400" dirty="0" smtClean="0"/>
              <a:t>If a student takes the exam more than once during the year, only the first administration is used.</a:t>
            </a:r>
          </a:p>
          <a:p>
            <a:pPr marL="681038" indent="-215900">
              <a:buNone/>
            </a:pPr>
            <a:endParaRPr lang="en-US" sz="2000" dirty="0" smtClean="0"/>
          </a:p>
          <a:p>
            <a:pPr marL="1081088" lvl="1" indent="-215900">
              <a:buNone/>
            </a:pPr>
            <a:endParaRPr lang="en-US" sz="1600" dirty="0" smtClean="0"/>
          </a:p>
          <a:p>
            <a:pPr marL="1081088" lvl="1" indent="-215900"/>
            <a:endParaRPr lang="en-US" sz="1600" dirty="0" smtClean="0"/>
          </a:p>
          <a:p>
            <a:pPr marL="681038" indent="-215900">
              <a:buNone/>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28</a:t>
            </a:fld>
            <a:endParaRPr lang="en-US" dirty="0"/>
          </a:p>
        </p:txBody>
      </p:sp>
    </p:spTree>
  </p:cSld>
  <p:clrMapOvr>
    <a:masterClrMapping/>
  </p:clrMapOvr>
  <p:transition spd="med" advClick="0">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smtClean="0"/>
              <a:t> </a:t>
            </a:r>
            <a:r>
              <a:rPr lang="en-US" b="0" dirty="0" smtClean="0"/>
              <a:t>Changes for Middle Schools</a:t>
            </a:r>
            <a:r>
              <a:rPr lang="en-US" dirty="0" smtClean="0"/>
              <a:t/>
            </a:r>
            <a:br>
              <a:rPr lang="en-US" dirty="0" smtClean="0"/>
            </a:br>
            <a:endParaRPr lang="en-US" dirty="0"/>
          </a:p>
        </p:txBody>
      </p:sp>
      <p:sp>
        <p:nvSpPr>
          <p:cNvPr id="9" name="Content Placeholder 2"/>
          <p:cNvSpPr>
            <a:spLocks noGrp="1"/>
          </p:cNvSpPr>
          <p:nvPr>
            <p:ph idx="1"/>
          </p:nvPr>
        </p:nvSpPr>
        <p:spPr>
          <a:xfrm>
            <a:off x="457200" y="1295400"/>
            <a:ext cx="8686800" cy="4114800"/>
          </a:xfrm>
        </p:spPr>
        <p:txBody>
          <a:bodyPr>
            <a:normAutofit fontScale="92500" lnSpcReduction="20000"/>
          </a:bodyPr>
          <a:lstStyle/>
          <a:p>
            <a:pPr marL="688975" indent="-688975">
              <a:spcBef>
                <a:spcPts val="400"/>
              </a:spcBef>
              <a:buNone/>
            </a:pPr>
            <a:r>
              <a:rPr lang="en-US" sz="3100" dirty="0" smtClean="0"/>
              <a:t>Acceleration participation denominator:</a:t>
            </a:r>
          </a:p>
          <a:p>
            <a:pPr marL="688975" indent="-688975">
              <a:spcBef>
                <a:spcPts val="400"/>
              </a:spcBef>
              <a:buNone/>
            </a:pPr>
            <a:endParaRPr lang="en-US" sz="3100" dirty="0" smtClean="0"/>
          </a:p>
          <a:p>
            <a:pPr marL="688975" indent="-350838">
              <a:spcBef>
                <a:spcPts val="400"/>
              </a:spcBef>
            </a:pPr>
            <a:r>
              <a:rPr lang="en-US" sz="2400" dirty="0" smtClean="0"/>
              <a:t>The count of 8th graders in the school year who scored at Achievement Level 3 or higher on their grade 7 FCAT 2.0 assessment in mathematics*; </a:t>
            </a:r>
            <a:r>
              <a:rPr lang="en-US" sz="2400" u="sng" dirty="0" smtClean="0"/>
              <a:t>plus</a:t>
            </a:r>
          </a:p>
          <a:p>
            <a:pPr marL="688975" indent="-350838">
              <a:spcBef>
                <a:spcPts val="400"/>
              </a:spcBef>
            </a:pPr>
            <a:endParaRPr lang="en-US" sz="2400" dirty="0" smtClean="0"/>
          </a:p>
          <a:p>
            <a:pPr marL="688975" indent="-350838">
              <a:spcBef>
                <a:spcPts val="400"/>
              </a:spcBef>
            </a:pPr>
            <a:r>
              <a:rPr lang="en-US" sz="2400" dirty="0" smtClean="0"/>
              <a:t>Any other middle school students with an EOC record and a course record in </a:t>
            </a:r>
            <a:r>
              <a:rPr lang="en-US" sz="2400" dirty="0" smtClean="0"/>
              <a:t>the </a:t>
            </a:r>
            <a:r>
              <a:rPr lang="en-US" sz="2400" dirty="0" smtClean="0"/>
              <a:t>current year (all grades 6-8).</a:t>
            </a:r>
          </a:p>
          <a:p>
            <a:pPr marL="1089025" lvl="1" indent="-350838">
              <a:spcBef>
                <a:spcPts val="400"/>
              </a:spcBef>
            </a:pPr>
            <a:endParaRPr lang="en-US" sz="2000" dirty="0" smtClean="0"/>
          </a:p>
          <a:p>
            <a:pPr marL="1089025" lvl="1" indent="-350838">
              <a:spcBef>
                <a:spcPts val="400"/>
              </a:spcBef>
            </a:pPr>
            <a:endParaRPr lang="en-US" sz="2000" dirty="0" smtClean="0"/>
          </a:p>
          <a:p>
            <a:pPr marL="857250" lvl="1" indent="-168275">
              <a:spcBef>
                <a:spcPts val="400"/>
              </a:spcBef>
              <a:buNone/>
            </a:pPr>
            <a:r>
              <a:rPr lang="en-US" sz="2000" dirty="0" smtClean="0"/>
              <a:t>*	Students who earned Algebra 1 credit toward graduation in an earlier year and who are current-year 8</a:t>
            </a:r>
            <a:r>
              <a:rPr lang="en-US" sz="2000" baseline="30000" dirty="0" smtClean="0"/>
              <a:t>th</a:t>
            </a:r>
            <a:r>
              <a:rPr lang="en-US" sz="2000" dirty="0" smtClean="0"/>
              <a:t> graders will be removed from the denominator.</a:t>
            </a:r>
          </a:p>
          <a:p>
            <a:pPr marL="1081088" lvl="1" indent="-215900"/>
            <a:endParaRPr lang="en-US" sz="1600" dirty="0" smtClean="0"/>
          </a:p>
          <a:p>
            <a:pPr marL="681038" indent="-215900">
              <a:buNone/>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29</a:t>
            </a:fld>
            <a:endParaRPr lang="en-US" dirty="0"/>
          </a:p>
        </p:txBody>
      </p:sp>
    </p:spTree>
  </p:cSld>
  <p:clrMapOvr>
    <a:masterClrMapping/>
  </p:clrMapOvr>
  <p:transition spd="med" advClick="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School Grade Models for K-8 and Middle Schools</a:t>
            </a:r>
            <a:endParaRPr lang="en-US" sz="4000" dirty="0"/>
          </a:p>
        </p:txBody>
      </p:sp>
      <p:sp>
        <p:nvSpPr>
          <p:cNvPr id="4" name="Slide Number Placeholder 3"/>
          <p:cNvSpPr>
            <a:spLocks noGrp="1"/>
          </p:cNvSpPr>
          <p:nvPr>
            <p:ph type="sldNum" sz="quarter" idx="12"/>
          </p:nvPr>
        </p:nvSpPr>
        <p:spPr/>
        <p:txBody>
          <a:bodyPr/>
          <a:lstStyle/>
          <a:p>
            <a:pPr>
              <a:defRPr/>
            </a:pPr>
            <a:fld id="{F3E7D15E-EA62-4CCC-8948-4B2F6F466DE8}" type="slidenum">
              <a:rPr lang="en-US" smtClean="0"/>
              <a:pPr>
                <a:defRPr/>
              </a:pPr>
              <a:t>3</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dirty="0" smtClean="0"/>
              <a:t> </a:t>
            </a:r>
            <a:r>
              <a:rPr lang="en-US" b="0" dirty="0" smtClean="0"/>
              <a:t>Changes for Middle Schools</a:t>
            </a:r>
            <a:br>
              <a:rPr lang="en-US" b="0" dirty="0" smtClean="0"/>
            </a:br>
            <a:endParaRPr lang="en-US" b="0" dirty="0"/>
          </a:p>
        </p:txBody>
      </p:sp>
      <p:sp>
        <p:nvSpPr>
          <p:cNvPr id="9" name="Content Placeholder 2"/>
          <p:cNvSpPr>
            <a:spLocks noGrp="1"/>
          </p:cNvSpPr>
          <p:nvPr>
            <p:ph idx="1"/>
          </p:nvPr>
        </p:nvSpPr>
        <p:spPr>
          <a:xfrm>
            <a:off x="228600" y="1371600"/>
            <a:ext cx="8686800" cy="4659313"/>
          </a:xfrm>
        </p:spPr>
        <p:txBody>
          <a:bodyPr>
            <a:normAutofit/>
          </a:bodyPr>
          <a:lstStyle/>
          <a:p>
            <a:pPr marL="688975" indent="-688975">
              <a:buNone/>
            </a:pPr>
            <a:r>
              <a:rPr lang="en-US" sz="2800" dirty="0"/>
              <a:t>Acceleration participation </a:t>
            </a:r>
            <a:r>
              <a:rPr lang="en-US" sz="2800" dirty="0" smtClean="0"/>
              <a:t>denominator (</a:t>
            </a:r>
            <a:r>
              <a:rPr lang="en-US" sz="2800" dirty="0" err="1" smtClean="0"/>
              <a:t>cont</a:t>
            </a:r>
            <a:r>
              <a:rPr lang="en-US" sz="2800" dirty="0" smtClean="0"/>
              <a:t>):</a:t>
            </a:r>
            <a:endParaRPr lang="en-US" sz="2800" dirty="0"/>
          </a:p>
          <a:p>
            <a:pPr marL="688975" indent="-688975">
              <a:buNone/>
            </a:pPr>
            <a:endParaRPr lang="en-US" sz="2800" dirty="0" smtClean="0"/>
          </a:p>
          <a:p>
            <a:pPr marL="688975" indent="-688975"/>
            <a:r>
              <a:rPr lang="en-US" sz="2400" dirty="0" smtClean="0"/>
              <a:t>The denominator will be calculated the same in 2012-13, when Geometry, Biology, and Industry Certifications are added to the acceleration model.</a:t>
            </a:r>
          </a:p>
          <a:p>
            <a:pPr marL="688975" indent="-688975"/>
            <a:endParaRPr lang="en-US" sz="2400" dirty="0" smtClean="0"/>
          </a:p>
          <a:p>
            <a:pPr marL="688975" indent="-688975"/>
            <a:r>
              <a:rPr lang="en-US" sz="2400" dirty="0" smtClean="0"/>
              <a:t>Students in grades 7 or lower, or grade 8 students who did not score at level 3 or higher on FCAT 2.0 Math, would still need a course record to be included. </a:t>
            </a:r>
          </a:p>
          <a:p>
            <a:pPr marL="688975" indent="-688975">
              <a:buNone/>
            </a:pPr>
            <a:endParaRPr lang="en-US" sz="3600" dirty="0" smtClean="0"/>
          </a:p>
          <a:p>
            <a:pPr marL="688975" indent="-688975">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30</a:t>
            </a:fld>
            <a:endParaRPr lang="en-US" dirty="0"/>
          </a:p>
        </p:txBody>
      </p:sp>
    </p:spTree>
  </p:cSld>
  <p:clrMapOvr>
    <a:masterClrMapping/>
  </p:clrMapOvr>
  <p:transition spd="med" advClick="0">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305800" cy="914400"/>
          </a:xfrm>
        </p:spPr>
        <p:txBody>
          <a:bodyPr>
            <a:normAutofit fontScale="90000"/>
          </a:bodyPr>
          <a:lstStyle/>
          <a:p>
            <a:r>
              <a:rPr lang="en-US" dirty="0" smtClean="0"/>
              <a:t>Changes for Middle Schools</a:t>
            </a:r>
            <a:br>
              <a:rPr lang="en-US" dirty="0" smtClean="0"/>
            </a:br>
            <a:endParaRPr lang="en-US" dirty="0"/>
          </a:p>
        </p:txBody>
      </p:sp>
      <p:sp>
        <p:nvSpPr>
          <p:cNvPr id="9" name="Content Placeholder 2"/>
          <p:cNvSpPr>
            <a:spLocks noGrp="1"/>
          </p:cNvSpPr>
          <p:nvPr>
            <p:ph idx="1"/>
          </p:nvPr>
        </p:nvSpPr>
        <p:spPr>
          <a:xfrm>
            <a:off x="228600" y="1524000"/>
            <a:ext cx="8686800" cy="4506913"/>
          </a:xfrm>
        </p:spPr>
        <p:txBody>
          <a:bodyPr/>
          <a:lstStyle/>
          <a:p>
            <a:pPr marL="688975" indent="-688975">
              <a:buNone/>
            </a:pPr>
            <a:r>
              <a:rPr lang="en-US" sz="3100" dirty="0" smtClean="0"/>
              <a:t>Acceleration participation numerator:</a:t>
            </a:r>
          </a:p>
          <a:p>
            <a:pPr marL="688975" indent="-688975">
              <a:buNone/>
            </a:pPr>
            <a:endParaRPr lang="en-US" sz="2800" dirty="0" smtClean="0"/>
          </a:p>
          <a:p>
            <a:pPr marL="688975" indent="-350838"/>
            <a:r>
              <a:rPr lang="en-US" sz="2400" dirty="0" smtClean="0"/>
              <a:t>Students from the denominator who took an EOC assessment or Industry Certification.</a:t>
            </a:r>
          </a:p>
          <a:p>
            <a:pPr marL="688975" indent="-350838"/>
            <a:endParaRPr lang="en-US" sz="2400" dirty="0" smtClean="0"/>
          </a:p>
          <a:p>
            <a:pPr marL="1089025" lvl="1" indent="-350838"/>
            <a:r>
              <a:rPr lang="en-US" sz="2400" dirty="0" smtClean="0"/>
              <a:t>Extra weighting of 0.1 for each assessment or Industry Certification after the first one.</a:t>
            </a:r>
          </a:p>
          <a:p>
            <a:pPr marL="1081088" lvl="1" indent="-215900"/>
            <a:endParaRPr lang="en-US" sz="2400" dirty="0" smtClean="0"/>
          </a:p>
          <a:p>
            <a:pPr marL="681038" indent="-215900">
              <a:buNone/>
            </a:pPr>
            <a:endParaRPr lang="en-US" sz="24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31</a:t>
            </a:fld>
            <a:endParaRPr lang="en-US" dirty="0"/>
          </a:p>
        </p:txBody>
      </p:sp>
    </p:spTree>
  </p:cSld>
  <p:clrMapOvr>
    <a:masterClrMapping/>
  </p:clrMapOvr>
  <p:transition spd="med" advClick="0">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b="0" dirty="0" smtClean="0"/>
              <a:t>Changes for Middle Schools</a:t>
            </a:r>
            <a:br>
              <a:rPr lang="en-US" b="0" dirty="0" smtClean="0"/>
            </a:br>
            <a:endParaRPr lang="en-US" b="0" dirty="0"/>
          </a:p>
        </p:txBody>
      </p:sp>
      <p:sp>
        <p:nvSpPr>
          <p:cNvPr id="9" name="Content Placeholder 2"/>
          <p:cNvSpPr>
            <a:spLocks noGrp="1"/>
          </p:cNvSpPr>
          <p:nvPr>
            <p:ph idx="1"/>
          </p:nvPr>
        </p:nvSpPr>
        <p:spPr>
          <a:xfrm>
            <a:off x="304800" y="1371600"/>
            <a:ext cx="8686800" cy="4648200"/>
          </a:xfrm>
        </p:spPr>
        <p:txBody>
          <a:bodyPr>
            <a:normAutofit fontScale="92500" lnSpcReduction="10000"/>
          </a:bodyPr>
          <a:lstStyle/>
          <a:p>
            <a:pPr marL="688975" indent="-688975">
              <a:buNone/>
            </a:pPr>
            <a:r>
              <a:rPr lang="en-US" sz="3100" dirty="0" smtClean="0"/>
              <a:t>Acceleration performance:</a:t>
            </a:r>
          </a:p>
          <a:p>
            <a:pPr marL="688975" indent="-688975">
              <a:buNone/>
            </a:pPr>
            <a:endParaRPr lang="en-US" sz="2800" dirty="0" smtClean="0"/>
          </a:p>
          <a:p>
            <a:pPr marL="688975" indent="-350838"/>
            <a:r>
              <a:rPr lang="en-US" sz="2200" dirty="0" smtClean="0"/>
              <a:t>Denominator</a:t>
            </a:r>
          </a:p>
          <a:p>
            <a:pPr marL="688975" indent="-350838"/>
            <a:endParaRPr lang="en-US" sz="2200" dirty="0" smtClean="0"/>
          </a:p>
          <a:p>
            <a:pPr marL="1089025" lvl="1" indent="-350838"/>
            <a:r>
              <a:rPr lang="en-US" sz="2200" dirty="0" smtClean="0"/>
              <a:t>Unweighted count of students from the numerator of the participation component who have a valid score.  </a:t>
            </a:r>
          </a:p>
          <a:p>
            <a:pPr marL="738187" lvl="1" indent="0">
              <a:buNone/>
            </a:pPr>
            <a:endParaRPr lang="en-US" sz="2200" dirty="0" smtClean="0"/>
          </a:p>
          <a:p>
            <a:pPr marL="688975" indent="-350838"/>
            <a:r>
              <a:rPr lang="en-US" sz="2200" dirty="0" smtClean="0"/>
              <a:t>Numerator</a:t>
            </a:r>
          </a:p>
          <a:p>
            <a:pPr marL="688975" indent="-350838"/>
            <a:endParaRPr lang="en-US" sz="2200" dirty="0" smtClean="0"/>
          </a:p>
          <a:p>
            <a:pPr marL="1089025" lvl="1" indent="-350838"/>
            <a:r>
              <a:rPr lang="en-US" sz="2200" dirty="0" smtClean="0"/>
              <a:t>Students scoring at level 3 or higher on an EOC assessment.</a:t>
            </a:r>
          </a:p>
          <a:p>
            <a:pPr marL="1089025" lvl="1" indent="-350838"/>
            <a:r>
              <a:rPr lang="en-US" sz="2200" dirty="0" smtClean="0"/>
              <a:t>Students with a “Passing” code for Industry Certification outcomes (beginning 2013).</a:t>
            </a:r>
          </a:p>
          <a:p>
            <a:pPr marL="1089025" lvl="1" indent="-350838">
              <a:buNone/>
            </a:pPr>
            <a:r>
              <a:rPr lang="en-US" sz="2200" dirty="0" smtClean="0"/>
              <a:t> </a:t>
            </a:r>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32</a:t>
            </a:fld>
            <a:endParaRPr lang="en-US" dirty="0"/>
          </a:p>
        </p:txBody>
      </p:sp>
    </p:spTree>
  </p:cSld>
  <p:clrMapOvr>
    <a:masterClrMapping/>
  </p:clrMapOvr>
  <p:transition spd="med" advClick="0">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b="0" dirty="0" smtClean="0"/>
              <a:t>Changes for Middle Schools</a:t>
            </a:r>
            <a:br>
              <a:rPr lang="en-US" b="0" dirty="0" smtClean="0"/>
            </a:br>
            <a:endParaRPr lang="en-US" b="0" dirty="0"/>
          </a:p>
        </p:txBody>
      </p:sp>
      <p:sp>
        <p:nvSpPr>
          <p:cNvPr id="9" name="Content Placeholder 2"/>
          <p:cNvSpPr>
            <a:spLocks noGrp="1"/>
          </p:cNvSpPr>
          <p:nvPr>
            <p:ph idx="1"/>
          </p:nvPr>
        </p:nvSpPr>
        <p:spPr>
          <a:xfrm>
            <a:off x="304800" y="1371600"/>
            <a:ext cx="8686800" cy="4953000"/>
          </a:xfrm>
        </p:spPr>
        <p:txBody>
          <a:bodyPr>
            <a:normAutofit fontScale="92500"/>
          </a:bodyPr>
          <a:lstStyle/>
          <a:p>
            <a:pPr marL="688975" indent="-688975">
              <a:buNone/>
            </a:pPr>
            <a:r>
              <a:rPr lang="en-US" sz="3100" dirty="0" smtClean="0"/>
              <a:t>Revised Middle School Grading Scale (2011-12)</a:t>
            </a:r>
          </a:p>
          <a:p>
            <a:pPr marL="688975" indent="-688975">
              <a:buNone/>
            </a:pPr>
            <a:endParaRPr lang="en-US" sz="3100" dirty="0" smtClean="0"/>
          </a:p>
          <a:p>
            <a:pPr marL="681038" indent="-215900"/>
            <a:r>
              <a:rPr lang="en-US" sz="2400" dirty="0" smtClean="0"/>
              <a:t>For 2011-12 through 2013-14, a 900-point scale applies:</a:t>
            </a:r>
          </a:p>
          <a:p>
            <a:pPr lvl="1">
              <a:buNone/>
            </a:pPr>
            <a:r>
              <a:rPr lang="en-US" sz="2400" dirty="0" smtClean="0"/>
              <a:t>	A = at least 590 points</a:t>
            </a:r>
          </a:p>
          <a:p>
            <a:pPr lvl="1">
              <a:buNone/>
            </a:pPr>
            <a:r>
              <a:rPr lang="en-US" sz="2400" dirty="0" smtClean="0"/>
              <a:t>	B = 560 to 589 points</a:t>
            </a:r>
          </a:p>
          <a:p>
            <a:pPr lvl="1">
              <a:buNone/>
            </a:pPr>
            <a:r>
              <a:rPr lang="en-US" sz="2400" dirty="0" smtClean="0"/>
              <a:t>	C = 490 to 559 points</a:t>
            </a:r>
          </a:p>
          <a:p>
            <a:pPr lvl="1">
              <a:buNone/>
            </a:pPr>
            <a:r>
              <a:rPr lang="en-US" sz="2400" dirty="0" smtClean="0"/>
              <a:t>	D = 445 to 489 points</a:t>
            </a:r>
          </a:p>
          <a:p>
            <a:pPr lvl="1">
              <a:buNone/>
            </a:pPr>
            <a:r>
              <a:rPr lang="en-US" sz="2400" dirty="0" smtClean="0"/>
              <a:t>	F = less than 445 points</a:t>
            </a:r>
          </a:p>
          <a:p>
            <a:pPr marL="1081088" lvl="1" indent="-215900"/>
            <a:endParaRPr lang="en-US" sz="1600" dirty="0" smtClean="0"/>
          </a:p>
          <a:p>
            <a:pPr marL="681038" indent="-215900">
              <a:buNone/>
            </a:pPr>
            <a:endParaRPr lang="en-US" sz="2800" dirty="0" smtClean="0"/>
          </a:p>
          <a:p>
            <a:pPr marL="681038" indent="-631825">
              <a:buNone/>
            </a:pPr>
            <a:r>
              <a:rPr lang="en-US" sz="2200" dirty="0" smtClean="0"/>
              <a:t>	</a:t>
            </a:r>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33</a:t>
            </a:fld>
            <a:endParaRPr lang="en-US" dirty="0"/>
          </a:p>
        </p:txBody>
      </p:sp>
      <p:sp>
        <p:nvSpPr>
          <p:cNvPr id="68609" name="Rectangle 1"/>
          <p:cNvSpPr>
            <a:spLocks noChangeArrowheads="1"/>
          </p:cNvSpPr>
          <p:nvPr/>
        </p:nvSpPr>
        <p:spPr bwMode="auto">
          <a:xfrm>
            <a:off x="601494" y="5105400"/>
            <a:ext cx="7391400"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2713" marR="0" lvl="0" indent="-112713"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 grading scales for elementary schools and high schools are unchanged for 2011-12.)</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a:p>
            <a:pPr marL="112713" indent="-112713"/>
            <a:r>
              <a:rPr lang="en-US" sz="2000" dirty="0"/>
              <a:t>Civics  (not applicable for 2011-12 or 2012-13)</a:t>
            </a:r>
          </a:p>
          <a:p>
            <a:pPr marL="112713" marR="0" lvl="0" indent="-112713"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advClick="0">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382000" cy="1143000"/>
          </a:xfrm>
        </p:spPr>
        <p:txBody>
          <a:bodyPr>
            <a:normAutofit fontScale="90000"/>
          </a:bodyPr>
          <a:lstStyle/>
          <a:p>
            <a:r>
              <a:rPr lang="en-US" sz="3100" b="0" dirty="0" smtClean="0"/>
              <a:t>Other Changes not Addressed in Rule But Required by Florida Legislation or ESEA</a:t>
            </a:r>
            <a:br>
              <a:rPr lang="en-US" sz="3100" b="0" dirty="0" smtClean="0"/>
            </a:br>
            <a:endParaRPr lang="en-US" sz="3100" b="0" dirty="0"/>
          </a:p>
        </p:txBody>
      </p:sp>
      <p:sp>
        <p:nvSpPr>
          <p:cNvPr id="9" name="Content Placeholder 2"/>
          <p:cNvSpPr>
            <a:spLocks noGrp="1"/>
          </p:cNvSpPr>
          <p:nvPr>
            <p:ph idx="1"/>
          </p:nvPr>
        </p:nvSpPr>
        <p:spPr>
          <a:xfrm>
            <a:off x="228600" y="1752600"/>
            <a:ext cx="8686800" cy="4724400"/>
          </a:xfrm>
        </p:spPr>
        <p:txBody>
          <a:bodyPr>
            <a:normAutofit lnSpcReduction="10000"/>
          </a:bodyPr>
          <a:lstStyle/>
          <a:p>
            <a:pPr marL="688975" lvl="0" indent="-688975">
              <a:buNone/>
            </a:pPr>
            <a:r>
              <a:rPr lang="en-US" sz="2200" dirty="0" smtClean="0"/>
              <a:t>Reassigning scores for Hospital/Homebound students to home schools for inclusion in the home school’s school grade</a:t>
            </a:r>
          </a:p>
          <a:p>
            <a:pPr marL="688975" lvl="0" indent="-688975">
              <a:buNone/>
            </a:pPr>
            <a:endParaRPr lang="en-US" sz="2200" dirty="0" smtClean="0"/>
          </a:p>
          <a:p>
            <a:pPr marL="688975" indent="-225425"/>
            <a:r>
              <a:rPr lang="en-US" sz="1900" dirty="0" smtClean="0"/>
              <a:t>Required in statute -- s. 1008.34(3)(c)4, F.S. – but not addressed in rule.</a:t>
            </a:r>
          </a:p>
          <a:p>
            <a:pPr marL="1089025" lvl="1" indent="-225425"/>
            <a:r>
              <a:rPr lang="en-US" sz="1900" dirty="0" smtClean="0"/>
              <a:t>What the statute says:  “Student assessment data for students designated as hospital- or homebound shall be assigned to their home school for the purposes of school grades. “</a:t>
            </a:r>
          </a:p>
          <a:p>
            <a:pPr marL="688975" indent="-225425"/>
            <a:r>
              <a:rPr lang="en-US" sz="1900" dirty="0" smtClean="0"/>
              <a:t>Applies to students who are full-year-enrolled at hospital/homebound centers with a separate school number.</a:t>
            </a:r>
          </a:p>
          <a:p>
            <a:pPr marL="688975" indent="-225425"/>
            <a:r>
              <a:rPr lang="en-US" sz="1900" dirty="0" smtClean="0"/>
              <a:t>Assigned to all school grade measures for performance and learning gains.</a:t>
            </a:r>
          </a:p>
          <a:p>
            <a:pPr marL="688975" indent="-225425"/>
            <a:r>
              <a:rPr lang="en-US" sz="1900" dirty="0" smtClean="0"/>
              <a:t>Home school data is reported on Survey 3, using the “zoned school” data element.</a:t>
            </a:r>
          </a:p>
          <a:p>
            <a:pPr marL="688975" indent="-225425">
              <a:buNone/>
            </a:pPr>
            <a:endParaRPr lang="en-US" sz="2400" dirty="0" smtClean="0"/>
          </a:p>
          <a:p>
            <a:pPr marL="688975" indent="-225425">
              <a:buNone/>
            </a:pPr>
            <a:endParaRPr lang="en-US" sz="2400" dirty="0" smtClean="0"/>
          </a:p>
          <a:p>
            <a:pPr marL="688975" indent="-225425"/>
            <a:endParaRPr lang="en-US" sz="2400" dirty="0" smtClean="0"/>
          </a:p>
          <a:p>
            <a:pPr marL="681038" indent="-215900">
              <a:buNone/>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34</a:t>
            </a:fld>
            <a:endParaRPr lang="en-US" dirty="0"/>
          </a:p>
        </p:txBody>
      </p:sp>
    </p:spTree>
  </p:cSld>
  <p:clrMapOvr>
    <a:masterClrMapping/>
  </p:clrMapOvr>
  <p:transition spd="med" advClick="0">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228600" y="1295400"/>
            <a:ext cx="8458200" cy="4711891"/>
          </a:xfrm>
        </p:spPr>
        <p:txBody>
          <a:bodyPr>
            <a:normAutofit fontScale="62500" lnSpcReduction="20000"/>
          </a:bodyPr>
          <a:lstStyle/>
          <a:p>
            <a:pPr marL="688975" lvl="0" indent="-688975">
              <a:buNone/>
            </a:pPr>
            <a:endParaRPr lang="en-US" sz="2400" dirty="0" smtClean="0"/>
          </a:p>
          <a:p>
            <a:pPr marL="688975" indent="-225425"/>
            <a:r>
              <a:rPr lang="en-US" sz="3100" dirty="0" smtClean="0"/>
              <a:t>ESE centers will now be eligible to receive a school grade with full inclusion of SWDs in performance measures.</a:t>
            </a:r>
          </a:p>
          <a:p>
            <a:pPr marL="688975" indent="-225425"/>
            <a:endParaRPr lang="en-US" sz="3100" dirty="0" smtClean="0"/>
          </a:p>
          <a:p>
            <a:pPr marL="688975" indent="-225425"/>
            <a:r>
              <a:rPr lang="en-US" sz="3100" dirty="0" smtClean="0"/>
              <a:t>ESE centers are treated similar to alternative schools for accountability purposes – able to select a regular school grade or a school improvement rating. </a:t>
            </a:r>
          </a:p>
          <a:p>
            <a:pPr marL="688975" indent="-225425"/>
            <a:endParaRPr lang="en-US" sz="3100" dirty="0" smtClean="0"/>
          </a:p>
          <a:p>
            <a:pPr marL="688975" indent="-225425"/>
            <a:r>
              <a:rPr lang="en-US" sz="3100" dirty="0" smtClean="0"/>
              <a:t>A separate process for identifying ESE centers as alternative schools has been processed through the Department of Education.  </a:t>
            </a:r>
          </a:p>
          <a:p>
            <a:pPr marL="688975" indent="-225425"/>
            <a:endParaRPr lang="en-US" sz="3100" dirty="0" smtClean="0"/>
          </a:p>
          <a:p>
            <a:pPr marL="688975" indent="-225425"/>
            <a:r>
              <a:rPr lang="en-US" sz="3100" dirty="0" smtClean="0"/>
              <a:t>If the ESE center elects to receive a school improvement rating instead of a school grade, the scores for ESE center students are not only used in the ESE center’s school improvement rating but are also credited back to home schools for inclusion in performance measures and learning gains for the home schools’ grades.</a:t>
            </a:r>
          </a:p>
          <a:p>
            <a:pPr marL="681038" indent="-215900">
              <a:buNone/>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2"/>
          </p:nvPr>
        </p:nvSpPr>
        <p:spPr/>
        <p:txBody>
          <a:bodyPr/>
          <a:lstStyle/>
          <a:p>
            <a:pPr>
              <a:defRPr/>
            </a:pPr>
            <a:fld id="{F3E7D15E-EA62-4CCC-8948-4B2F6F466DE8}" type="slidenum">
              <a:rPr lang="en-US" smtClean="0"/>
              <a:pPr>
                <a:defRPr/>
              </a:pPr>
              <a:t>35</a:t>
            </a:fld>
            <a:endParaRPr lang="en-US" dirty="0"/>
          </a:p>
        </p:txBody>
      </p:sp>
      <p:sp>
        <p:nvSpPr>
          <p:cNvPr id="2" name="Title 1"/>
          <p:cNvSpPr>
            <a:spLocks noGrp="1"/>
          </p:cNvSpPr>
          <p:nvPr>
            <p:ph type="title"/>
          </p:nvPr>
        </p:nvSpPr>
        <p:spPr>
          <a:xfrm>
            <a:off x="457200" y="381000"/>
            <a:ext cx="8229600" cy="990600"/>
          </a:xfrm>
        </p:spPr>
        <p:txBody>
          <a:bodyPr>
            <a:normAutofit fontScale="90000"/>
          </a:bodyPr>
          <a:lstStyle/>
          <a:p>
            <a:r>
              <a:rPr lang="en-US" sz="3600" b="0" dirty="0" smtClean="0"/>
              <a:t>Changes for ESE Centers</a:t>
            </a:r>
            <a:r>
              <a:rPr lang="en-US" b="0" dirty="0" smtClean="0"/>
              <a:t/>
            </a:r>
            <a:br>
              <a:rPr lang="en-US" b="0" dirty="0" smtClean="0"/>
            </a:br>
            <a:endParaRPr lang="en-US" b="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dirty="0" smtClean="0"/>
              <a:t> </a:t>
            </a:r>
            <a:br>
              <a:rPr lang="en-US" dirty="0" smtClean="0"/>
            </a:br>
            <a:r>
              <a:rPr lang="en-US" sz="3600" b="0" dirty="0" smtClean="0"/>
              <a:t>Alternative Charter Schools; ESE Center Charter Schools</a:t>
            </a:r>
            <a:r>
              <a:rPr lang="en-US" dirty="0" smtClean="0"/>
              <a:t/>
            </a:r>
            <a:br>
              <a:rPr lang="en-US" dirty="0" smtClean="0"/>
            </a:br>
            <a:endParaRPr lang="en-US" dirty="0"/>
          </a:p>
        </p:txBody>
      </p:sp>
      <p:sp>
        <p:nvSpPr>
          <p:cNvPr id="9" name="Content Placeholder 2"/>
          <p:cNvSpPr>
            <a:spLocks noGrp="1"/>
          </p:cNvSpPr>
          <p:nvPr>
            <p:ph idx="1"/>
          </p:nvPr>
        </p:nvSpPr>
        <p:spPr>
          <a:xfrm>
            <a:off x="152400" y="1676400"/>
            <a:ext cx="8686800" cy="3821113"/>
          </a:xfrm>
        </p:spPr>
        <p:txBody>
          <a:bodyPr/>
          <a:lstStyle/>
          <a:p>
            <a:pPr marL="688975" lvl="0" indent="-688975">
              <a:buNone/>
            </a:pPr>
            <a:endParaRPr lang="en-US" sz="2400" dirty="0" smtClean="0"/>
          </a:p>
          <a:p>
            <a:pPr marL="688975" indent="-225425"/>
            <a:r>
              <a:rPr lang="en-US" sz="2400" dirty="0" smtClean="0"/>
              <a:t>For alternative schools that are charter schools, scores for students are not credited back to home schools.   (new for 2011-12).</a:t>
            </a:r>
          </a:p>
          <a:p>
            <a:pPr marL="463550" indent="0">
              <a:buNone/>
            </a:pPr>
            <a:endParaRPr lang="en-US" sz="2400" dirty="0" smtClean="0"/>
          </a:p>
          <a:p>
            <a:pPr marL="688975" indent="-225425"/>
            <a:r>
              <a:rPr lang="en-US" sz="2400" dirty="0" smtClean="0"/>
              <a:t>For ESE centers that are charter schools, the same exemption applies.  Scores are not credited back.</a:t>
            </a:r>
          </a:p>
          <a:p>
            <a:pPr marL="681038" indent="-215900">
              <a:buNone/>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36</a:t>
            </a:fld>
            <a:endParaRPr lang="en-US" dirty="0"/>
          </a:p>
        </p:txBody>
      </p:sp>
    </p:spTree>
  </p:cSld>
  <p:clrMapOvr>
    <a:masterClrMapping/>
  </p:clrMapOvr>
  <p:transition spd="med" advClick="0">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32004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sz="4900" dirty="0" smtClean="0"/>
              <a:t/>
            </a:r>
            <a:br>
              <a:rPr lang="en-US" sz="4900" dirty="0" smtClean="0"/>
            </a:br>
            <a:r>
              <a:rPr lang="en-US" sz="4900" dirty="0" smtClean="0"/>
              <a:t>School Grade Changes </a:t>
            </a:r>
            <a:br>
              <a:rPr lang="en-US" sz="4900" dirty="0" smtClean="0"/>
            </a:br>
            <a:r>
              <a:rPr lang="en-US" sz="5300" dirty="0" smtClean="0"/>
              <a:t>for </a:t>
            </a:r>
            <a:br>
              <a:rPr lang="en-US" sz="5300" dirty="0" smtClean="0"/>
            </a:br>
            <a:r>
              <a:rPr lang="en-US" sz="5300" dirty="0" smtClean="0"/>
              <a:t>2012-2013</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37</a:t>
            </a:fld>
            <a:endParaRPr lang="en-US" dirty="0"/>
          </a:p>
        </p:txBody>
      </p:sp>
    </p:spTree>
  </p:cSld>
  <p:clrMapOvr>
    <a:masterClrMapping/>
  </p:clrMapOvr>
  <p:transition spd="med" advClick="0">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dirty="0" smtClean="0"/>
              <a:t>School Grades Changes for 2012-2013</a:t>
            </a:r>
            <a:endParaRPr lang="en-US" sz="3200" dirty="0"/>
          </a:p>
        </p:txBody>
      </p:sp>
      <p:sp>
        <p:nvSpPr>
          <p:cNvPr id="3" name="Content Placeholder 2"/>
          <p:cNvSpPr>
            <a:spLocks noGrp="1"/>
          </p:cNvSpPr>
          <p:nvPr>
            <p:ph idx="1"/>
          </p:nvPr>
        </p:nvSpPr>
        <p:spPr>
          <a:xfrm>
            <a:off x="304800" y="1143000"/>
            <a:ext cx="8610600" cy="5105400"/>
          </a:xfrm>
        </p:spPr>
        <p:txBody>
          <a:bodyPr>
            <a:normAutofit lnSpcReduction="10000"/>
          </a:bodyPr>
          <a:lstStyle/>
          <a:p>
            <a:r>
              <a:rPr lang="en-US" sz="2000" dirty="0" smtClean="0"/>
              <a:t>FCAT Writing Standard </a:t>
            </a:r>
          </a:p>
          <a:p>
            <a:pPr lvl="1"/>
            <a:r>
              <a:rPr lang="en-US" sz="2000" dirty="0" smtClean="0"/>
              <a:t>State Board review in October 2012 </a:t>
            </a:r>
          </a:p>
          <a:p>
            <a:pPr lvl="1"/>
            <a:endParaRPr lang="en-US" sz="2000" dirty="0" smtClean="0"/>
          </a:p>
          <a:p>
            <a:r>
              <a:rPr lang="en-US" sz="2000" dirty="0" smtClean="0"/>
              <a:t>Scores credited back from students at alternative schools</a:t>
            </a:r>
          </a:p>
          <a:p>
            <a:pPr lvl="1"/>
            <a:r>
              <a:rPr lang="en-US" sz="2000" dirty="0" smtClean="0"/>
              <a:t>State Board review in October 2012 </a:t>
            </a:r>
          </a:p>
          <a:p>
            <a:pPr lvl="1"/>
            <a:endParaRPr lang="en-US" sz="2000" dirty="0" smtClean="0"/>
          </a:p>
          <a:p>
            <a:r>
              <a:rPr lang="en-US" sz="2000" dirty="0" smtClean="0"/>
              <a:t>Reading performance threshold (25%) begins. </a:t>
            </a:r>
          </a:p>
          <a:p>
            <a:endParaRPr lang="en-US" sz="2000" dirty="0" smtClean="0"/>
          </a:p>
          <a:p>
            <a:r>
              <a:rPr lang="en-US" sz="2000" dirty="0" smtClean="0"/>
              <a:t>One-letter-grade drop limit expires (unless renewed by the State Board). </a:t>
            </a:r>
          </a:p>
          <a:p>
            <a:endParaRPr lang="en-US" sz="2000" dirty="0" smtClean="0"/>
          </a:p>
          <a:p>
            <a:r>
              <a:rPr lang="en-US" sz="2000" dirty="0" smtClean="0"/>
              <a:t>Adequate progress requirement for the Low 25% in reading and math resumes.  (Cut score not yet determined)</a:t>
            </a:r>
          </a:p>
          <a:p>
            <a:endParaRPr lang="en-US" sz="2000" dirty="0" smtClean="0"/>
          </a:p>
          <a:p>
            <a:r>
              <a:rPr lang="en-US" sz="2000" dirty="0" smtClean="0"/>
              <a:t>New assessments (EOCs) and achievement levels – Biology, Geometry</a:t>
            </a:r>
          </a:p>
          <a:p>
            <a:endParaRPr lang="en-US" sz="2000" dirty="0" smtClean="0"/>
          </a:p>
          <a:p>
            <a:endParaRPr lang="en-US" sz="2400" dirty="0" smtClean="0"/>
          </a:p>
          <a:p>
            <a:endParaRPr lang="en-US" dirty="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38</a:t>
            </a:fld>
            <a:endParaRPr lang="en-US" dirty="0"/>
          </a:p>
        </p:txBody>
      </p:sp>
    </p:spTree>
  </p:cSld>
  <p:clrMapOvr>
    <a:masterClrMapping/>
  </p:clrMapOvr>
  <p:transition spd="med" advClick="0">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dirty="0" smtClean="0"/>
              <a:t>School Grades Changes for 2012-2013</a:t>
            </a:r>
            <a:endParaRPr lang="en-US" sz="3200" dirty="0"/>
          </a:p>
        </p:txBody>
      </p:sp>
      <p:sp>
        <p:nvSpPr>
          <p:cNvPr id="3" name="Content Placeholder 2"/>
          <p:cNvSpPr>
            <a:spLocks noGrp="1"/>
          </p:cNvSpPr>
          <p:nvPr>
            <p:ph idx="1"/>
          </p:nvPr>
        </p:nvSpPr>
        <p:spPr>
          <a:xfrm>
            <a:off x="304800" y="1143000"/>
            <a:ext cx="8610600" cy="5257800"/>
          </a:xfrm>
        </p:spPr>
        <p:txBody>
          <a:bodyPr>
            <a:normAutofit/>
          </a:bodyPr>
          <a:lstStyle/>
          <a:p>
            <a:r>
              <a:rPr lang="en-US" sz="2000" dirty="0" smtClean="0"/>
              <a:t>Additional EOCs and Industry Certifications are included in middle school acceleration. </a:t>
            </a:r>
          </a:p>
          <a:p>
            <a:endParaRPr lang="en-US" sz="2000" dirty="0" smtClean="0"/>
          </a:p>
          <a:p>
            <a:r>
              <a:rPr lang="en-US" sz="2000" dirty="0" smtClean="0"/>
              <a:t>Geometry and Biology EOCs are included in math and science performance measures. </a:t>
            </a:r>
          </a:p>
          <a:p>
            <a:endParaRPr lang="en-US" sz="2000" dirty="0" smtClean="0"/>
          </a:p>
          <a:p>
            <a:pPr lvl="1"/>
            <a:r>
              <a:rPr lang="en-US" sz="2000" dirty="0" smtClean="0"/>
              <a:t>Biology provides points for science for high schools. </a:t>
            </a:r>
          </a:p>
          <a:p>
            <a:pPr lvl="1"/>
            <a:endParaRPr lang="en-US" sz="2000" dirty="0" smtClean="0"/>
          </a:p>
          <a:p>
            <a:r>
              <a:rPr lang="en-US" sz="2000" dirty="0" smtClean="0"/>
              <a:t>Geometry is included in learning gains calculations for math.</a:t>
            </a:r>
          </a:p>
          <a:p>
            <a:pPr marL="109728" indent="0">
              <a:buNone/>
            </a:pPr>
            <a:endParaRPr lang="en-US" sz="2000" dirty="0" smtClean="0"/>
          </a:p>
          <a:p>
            <a:r>
              <a:rPr lang="en-US" sz="2000" dirty="0" smtClean="0"/>
              <a:t>Algebra 1 is included in determining Low 25% group for math. </a:t>
            </a:r>
          </a:p>
          <a:p>
            <a:endParaRPr lang="en-US" sz="2000" dirty="0" smtClean="0"/>
          </a:p>
          <a:p>
            <a:r>
              <a:rPr lang="en-US" sz="2000" dirty="0" smtClean="0"/>
              <a:t>Increased grade scale values for high schools in 2013 (points for an A, for a B, etc.)?  Contingent on HS grades for 2012 – whether 75% make A’s or B’s.</a:t>
            </a:r>
          </a:p>
          <a:p>
            <a:pPr>
              <a:buFont typeface="Arial" pitchFamily="34" charset="0"/>
              <a:buChar char="•"/>
            </a:pPr>
            <a:endParaRPr lang="en-US" sz="1800" dirty="0" smtClean="0"/>
          </a:p>
          <a:p>
            <a:endParaRPr lang="en-US" sz="2400" dirty="0" smtClean="0"/>
          </a:p>
          <a:p>
            <a:endParaRPr lang="en-US" sz="2400" dirty="0" smtClean="0"/>
          </a:p>
          <a:p>
            <a:endParaRPr lang="en-US" dirty="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39</a:t>
            </a:fld>
            <a:endParaRPr lang="en-US" dirty="0"/>
          </a:p>
        </p:txBody>
      </p:sp>
    </p:spTree>
    <p:extLst>
      <p:ext uri="{BB962C8B-B14F-4D97-AF65-F5344CB8AC3E}">
        <p14:creationId xmlns:p14="http://schemas.microsoft.com/office/powerpoint/2010/main" val="2429516649"/>
      </p:ext>
    </p:extLst>
  </p:cSld>
  <p:clrMapOvr>
    <a:masterClrMapping/>
  </p:clrMapOvr>
  <p:transition spd="med" advClick="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15962"/>
          </a:xfrm>
        </p:spPr>
        <p:txBody>
          <a:bodyPr>
            <a:normAutofit fontScale="90000"/>
          </a:bodyPr>
          <a:lstStyle/>
          <a:p>
            <a:r>
              <a:rPr lang="en-US" dirty="0" smtClean="0"/>
              <a:t>Middle Schools</a:t>
            </a:r>
            <a:br>
              <a:rPr lang="en-US" dirty="0" smtClean="0"/>
            </a:br>
            <a:r>
              <a:rPr lang="en-US" sz="2000" dirty="0" smtClean="0"/>
              <a:t>(Text in </a:t>
            </a:r>
            <a:r>
              <a:rPr lang="en-US" sz="2000" u="sng" dirty="0" smtClean="0">
                <a:solidFill>
                  <a:srgbClr val="FF0000"/>
                </a:solidFill>
              </a:rPr>
              <a:t>red</a:t>
            </a:r>
            <a:r>
              <a:rPr lang="en-US" sz="2000" dirty="0" smtClean="0">
                <a:solidFill>
                  <a:srgbClr val="FF0000"/>
                </a:solidFill>
              </a:rPr>
              <a:t> [underscored] </a:t>
            </a:r>
            <a:r>
              <a:rPr lang="en-US" sz="2000" dirty="0" smtClean="0"/>
              <a:t>indicates a new or changed requirement.)</a:t>
            </a:r>
            <a:endParaRPr lang="en-US" sz="2000" dirty="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4</a:t>
            </a:fld>
            <a:endParaRPr lang="en-US" dirty="0"/>
          </a:p>
        </p:txBody>
      </p:sp>
      <p:graphicFrame>
        <p:nvGraphicFramePr>
          <p:cNvPr id="27" name="Table 26"/>
          <p:cNvGraphicFramePr>
            <a:graphicFrameLocks noGrp="1"/>
          </p:cNvGraphicFramePr>
          <p:nvPr>
            <p:extLst>
              <p:ext uri="{D42A27DB-BD31-4B8C-83A1-F6EECF244321}">
                <p14:modId xmlns:p14="http://schemas.microsoft.com/office/powerpoint/2010/main" val="1406018257"/>
              </p:ext>
            </p:extLst>
          </p:nvPr>
        </p:nvGraphicFramePr>
        <p:xfrm>
          <a:off x="381000" y="1143000"/>
          <a:ext cx="8458200" cy="5643357"/>
        </p:xfrm>
        <a:graphic>
          <a:graphicData uri="http://schemas.openxmlformats.org/drawingml/2006/table">
            <a:tbl>
              <a:tblPr/>
              <a:tblGrid>
                <a:gridCol w="1353124"/>
                <a:gridCol w="1421015"/>
                <a:gridCol w="1340661"/>
                <a:gridCol w="1430320"/>
                <a:gridCol w="1492065"/>
                <a:gridCol w="1421015"/>
              </a:tblGrid>
              <a:tr h="311728">
                <a:tc>
                  <a:txBody>
                    <a:bodyPr/>
                    <a:lstStyle/>
                    <a:p>
                      <a:pPr marL="0" marR="0" algn="ctr">
                        <a:lnSpc>
                          <a:spcPct val="115000"/>
                        </a:lnSpc>
                        <a:spcBef>
                          <a:spcPts val="0"/>
                        </a:spcBef>
                        <a:spcAft>
                          <a:spcPts val="0"/>
                        </a:spcAft>
                      </a:pPr>
                      <a:r>
                        <a:rPr lang="en-US" sz="1400" b="1" dirty="0">
                          <a:latin typeface="Arial" pitchFamily="34" charset="0"/>
                          <a:ea typeface="Calibri"/>
                          <a:cs typeface="Arial" pitchFamily="34" charset="0"/>
                        </a:rPr>
                        <a:t>Reading </a:t>
                      </a:r>
                      <a:endParaRPr lang="en-US" sz="1400" dirty="0">
                        <a:latin typeface="Arial" pitchFamily="34" charset="0"/>
                        <a:ea typeface="Calibri"/>
                        <a:cs typeface="Arial" pitchFamily="34" charset="0"/>
                      </a:endParaRPr>
                    </a:p>
                  </a:txBody>
                  <a:tcPr marL="53504" marR="53504" marT="85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400" b="1" dirty="0">
                          <a:latin typeface="Arial" pitchFamily="34" charset="0"/>
                          <a:ea typeface="Calibri"/>
                          <a:cs typeface="Arial" pitchFamily="34" charset="0"/>
                        </a:rPr>
                        <a:t>Math </a:t>
                      </a:r>
                      <a:endParaRPr lang="en-US" sz="1400" dirty="0">
                        <a:latin typeface="Arial" pitchFamily="34" charset="0"/>
                        <a:ea typeface="Calibri"/>
                        <a:cs typeface="Arial" pitchFamily="34" charset="0"/>
                      </a:endParaRPr>
                    </a:p>
                  </a:txBody>
                  <a:tcPr marL="53504" marR="53504" marT="85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400" b="1" dirty="0">
                          <a:latin typeface="Arial" pitchFamily="34" charset="0"/>
                          <a:ea typeface="Calibri"/>
                          <a:cs typeface="Arial" pitchFamily="34" charset="0"/>
                        </a:rPr>
                        <a:t>Writing </a:t>
                      </a:r>
                      <a:endParaRPr lang="en-US" sz="1400" dirty="0">
                        <a:latin typeface="Arial" pitchFamily="34" charset="0"/>
                        <a:ea typeface="Calibri"/>
                        <a:cs typeface="Arial" pitchFamily="34" charset="0"/>
                      </a:endParaRPr>
                    </a:p>
                  </a:txBody>
                  <a:tcPr marL="53504" marR="53504" marT="85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400" b="1" dirty="0">
                          <a:latin typeface="Arial" pitchFamily="34" charset="0"/>
                          <a:ea typeface="Calibri"/>
                          <a:cs typeface="Arial" pitchFamily="34" charset="0"/>
                        </a:rPr>
                        <a:t>Science </a:t>
                      </a:r>
                      <a:endParaRPr lang="en-US" sz="1400" dirty="0">
                        <a:latin typeface="Arial" pitchFamily="34" charset="0"/>
                        <a:ea typeface="Calibri"/>
                        <a:cs typeface="Arial" pitchFamily="34" charset="0"/>
                      </a:endParaRPr>
                    </a:p>
                  </a:txBody>
                  <a:tcPr marL="9107" marR="9107" marT="9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400" b="1" u="sng" dirty="0">
                          <a:solidFill>
                            <a:srgbClr val="C00000"/>
                          </a:solidFill>
                          <a:latin typeface="Arial" pitchFamily="34" charset="0"/>
                          <a:ea typeface="Calibri"/>
                          <a:cs typeface="Arial" pitchFamily="34" charset="0"/>
                        </a:rPr>
                        <a:t>Civics</a:t>
                      </a:r>
                      <a:r>
                        <a:rPr lang="en-US" sz="1400" b="1" dirty="0">
                          <a:solidFill>
                            <a:srgbClr val="C00000"/>
                          </a:solidFill>
                          <a:latin typeface="Arial" pitchFamily="34" charset="0"/>
                          <a:ea typeface="Calibri"/>
                          <a:cs typeface="Arial" pitchFamily="34" charset="0"/>
                        </a:rPr>
                        <a:t> </a:t>
                      </a:r>
                      <a:endParaRPr lang="en-US" sz="1400" dirty="0">
                        <a:solidFill>
                          <a:srgbClr val="C00000"/>
                        </a:solidFill>
                        <a:latin typeface="Arial" pitchFamily="34" charset="0"/>
                        <a:ea typeface="Calibri"/>
                        <a:cs typeface="Arial" pitchFamily="34" charset="0"/>
                      </a:endParaRPr>
                    </a:p>
                  </a:txBody>
                  <a:tcPr marL="53504" marR="53504" marT="85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marL="0" marR="0" algn="ctr">
                        <a:lnSpc>
                          <a:spcPct val="115000"/>
                        </a:lnSpc>
                        <a:spcBef>
                          <a:spcPts val="0"/>
                        </a:spcBef>
                        <a:spcAft>
                          <a:spcPts val="0"/>
                        </a:spcAft>
                      </a:pPr>
                      <a:r>
                        <a:rPr lang="en-US" sz="1400" b="1" u="sng" dirty="0" smtClean="0">
                          <a:solidFill>
                            <a:srgbClr val="C00000"/>
                          </a:solidFill>
                          <a:latin typeface="Arial" pitchFamily="34" charset="0"/>
                          <a:ea typeface="Calibri"/>
                          <a:cs typeface="Arial" pitchFamily="34" charset="0"/>
                        </a:rPr>
                        <a:t>Acceleration</a:t>
                      </a:r>
                      <a:endParaRPr lang="en-US" sz="1400" u="sng" dirty="0">
                        <a:solidFill>
                          <a:srgbClr val="C00000"/>
                        </a:solidFill>
                        <a:latin typeface="Arial" pitchFamily="34" charset="0"/>
                        <a:ea typeface="Calibri"/>
                        <a:cs typeface="Arial" pitchFamily="34" charset="0"/>
                      </a:endParaRPr>
                    </a:p>
                  </a:txBody>
                  <a:tcPr marL="9107" marR="9107" marT="9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311728">
                <a:tc gridSpan="5">
                  <a:txBody>
                    <a:bodyPr/>
                    <a:lstStyle/>
                    <a:p>
                      <a:pPr marL="0" marR="0">
                        <a:lnSpc>
                          <a:spcPct val="115000"/>
                        </a:lnSpc>
                        <a:spcBef>
                          <a:spcPts val="0"/>
                        </a:spcBef>
                        <a:spcAft>
                          <a:spcPts val="0"/>
                        </a:spcAft>
                      </a:pPr>
                      <a:r>
                        <a:rPr lang="en-US" sz="1400" b="1" dirty="0" smtClean="0">
                          <a:latin typeface="Arial" pitchFamily="34" charset="0"/>
                          <a:ea typeface="Calibri"/>
                          <a:cs typeface="Arial" pitchFamily="34" charset="0"/>
                        </a:rPr>
                        <a:t> Performance </a:t>
                      </a:r>
                      <a:endParaRPr lang="en-US" sz="1400" dirty="0">
                        <a:latin typeface="Arial" pitchFamily="34" charset="0"/>
                        <a:ea typeface="Calibri"/>
                        <a:cs typeface="Arial" pitchFamily="34" charset="0"/>
                      </a:endParaRPr>
                    </a:p>
                  </a:txBody>
                  <a:tcPr marL="9107" marR="9107" marT="9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6">
                  <a:txBody>
                    <a:bodyPr/>
                    <a:lstStyle/>
                    <a:p>
                      <a:pPr marL="0" marR="0" algn="ctr">
                        <a:lnSpc>
                          <a:spcPct val="115000"/>
                        </a:lnSpc>
                        <a:spcBef>
                          <a:spcPts val="0"/>
                        </a:spcBef>
                        <a:spcAft>
                          <a:spcPts val="0"/>
                        </a:spcAft>
                      </a:pPr>
                      <a:r>
                        <a:rPr lang="en-US" sz="1400" u="sng" dirty="0">
                          <a:solidFill>
                            <a:srgbClr val="FF0000"/>
                          </a:solidFill>
                          <a:latin typeface="Arial" pitchFamily="34" charset="0"/>
                          <a:ea typeface="Calibri"/>
                          <a:cs typeface="Arial" pitchFamily="34" charset="0"/>
                        </a:rPr>
                        <a:t>2011-12</a:t>
                      </a:r>
                      <a:endParaRPr lang="en-US" sz="1400" u="sng" dirty="0">
                        <a:latin typeface="Arial" pitchFamily="34" charset="0"/>
                        <a:ea typeface="Calibri"/>
                        <a:cs typeface="Arial" pitchFamily="34" charset="0"/>
                      </a:endParaRPr>
                    </a:p>
                    <a:p>
                      <a:pPr marL="0" marR="0" algn="ctr">
                        <a:lnSpc>
                          <a:spcPct val="115000"/>
                        </a:lnSpc>
                        <a:spcBef>
                          <a:spcPts val="0"/>
                        </a:spcBef>
                        <a:spcAft>
                          <a:spcPts val="0"/>
                        </a:spcAft>
                      </a:pPr>
                      <a:r>
                        <a:rPr lang="en-US" sz="1400" u="sng" dirty="0">
                          <a:solidFill>
                            <a:srgbClr val="FF0000"/>
                          </a:solidFill>
                          <a:latin typeface="Arial" pitchFamily="34" charset="0"/>
                          <a:ea typeface="Calibri"/>
                          <a:cs typeface="Arial" pitchFamily="34" charset="0"/>
                        </a:rPr>
                        <a:t>High School EOC’s (Industry Certifications</a:t>
                      </a:r>
                      <a:endParaRPr lang="en-US" sz="1400" u="sng" dirty="0">
                        <a:latin typeface="Arial" pitchFamily="34" charset="0"/>
                        <a:ea typeface="Calibri"/>
                        <a:cs typeface="Arial" pitchFamily="34" charset="0"/>
                      </a:endParaRPr>
                    </a:p>
                    <a:p>
                      <a:pPr marL="0" marR="0" algn="ctr">
                        <a:lnSpc>
                          <a:spcPct val="115000"/>
                        </a:lnSpc>
                        <a:spcBef>
                          <a:spcPts val="0"/>
                        </a:spcBef>
                        <a:spcAft>
                          <a:spcPts val="0"/>
                        </a:spcAft>
                      </a:pPr>
                      <a:r>
                        <a:rPr lang="en-US" sz="1400" u="sng" dirty="0">
                          <a:solidFill>
                            <a:srgbClr val="FF0000"/>
                          </a:solidFill>
                          <a:latin typeface="Arial" pitchFamily="34" charset="0"/>
                          <a:ea typeface="Calibri"/>
                          <a:cs typeface="Arial" pitchFamily="34" charset="0"/>
                        </a:rPr>
                        <a:t>2012-13)</a:t>
                      </a:r>
                      <a:endParaRPr lang="en-US" sz="1400" u="sng" dirty="0">
                        <a:latin typeface="Arial" pitchFamily="34" charset="0"/>
                        <a:ea typeface="Calibri"/>
                        <a:cs typeface="Arial" pitchFamily="34" charset="0"/>
                      </a:endParaRPr>
                    </a:p>
                    <a:p>
                      <a:pPr marL="0" marR="0" algn="ctr">
                        <a:lnSpc>
                          <a:spcPct val="115000"/>
                        </a:lnSpc>
                        <a:spcBef>
                          <a:spcPts val="0"/>
                        </a:spcBef>
                        <a:spcAft>
                          <a:spcPts val="0"/>
                        </a:spcAft>
                      </a:pPr>
                      <a:r>
                        <a:rPr lang="en-US" sz="1400" u="sng" dirty="0">
                          <a:solidFill>
                            <a:srgbClr val="FF0000"/>
                          </a:solidFill>
                          <a:latin typeface="Arial" pitchFamily="34" charset="0"/>
                          <a:ea typeface="Calibri"/>
                          <a:cs typeface="Arial" pitchFamily="34" charset="0"/>
                        </a:rPr>
                        <a:t>(100 points</a:t>
                      </a:r>
                      <a:r>
                        <a:rPr lang="en-US" sz="1400" u="sng" dirty="0" smtClean="0">
                          <a:solidFill>
                            <a:srgbClr val="FF0000"/>
                          </a:solidFill>
                          <a:latin typeface="Arial" pitchFamily="34" charset="0"/>
                          <a:ea typeface="Calibri"/>
                          <a:cs typeface="Arial" pitchFamily="34" charset="0"/>
                        </a:rPr>
                        <a:t>)</a:t>
                      </a:r>
                      <a:endParaRPr lang="en-US" sz="1400" u="sng" dirty="0">
                        <a:latin typeface="Arial" pitchFamily="34" charset="0"/>
                        <a:ea typeface="Calibri"/>
                        <a:cs typeface="Arial" pitchFamily="34" charset="0"/>
                      </a:endParaRPr>
                    </a:p>
                  </a:txBody>
                  <a:tcPr marL="9107" marR="9107" marT="9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r>
              <a:tr h="906181">
                <a:tc>
                  <a:txBody>
                    <a:bodyPr/>
                    <a:lstStyle/>
                    <a:p>
                      <a:pPr marL="0" marR="0" algn="ctr">
                        <a:lnSpc>
                          <a:spcPct val="115000"/>
                        </a:lnSpc>
                        <a:spcBef>
                          <a:spcPts val="0"/>
                        </a:spcBef>
                        <a:spcAft>
                          <a:spcPts val="0"/>
                        </a:spcAft>
                      </a:pPr>
                      <a:r>
                        <a:rPr lang="en-US" sz="1400" dirty="0">
                          <a:latin typeface="Arial" pitchFamily="34" charset="0"/>
                          <a:ea typeface="Calibri"/>
                          <a:cs typeface="Arial" pitchFamily="34" charset="0"/>
                        </a:rPr>
                        <a:t>FCAT </a:t>
                      </a:r>
                      <a:r>
                        <a:rPr lang="en-US" sz="1400" dirty="0" smtClean="0">
                          <a:latin typeface="Arial" pitchFamily="34" charset="0"/>
                          <a:ea typeface="Calibri"/>
                          <a:cs typeface="Arial" pitchFamily="34" charset="0"/>
                        </a:rPr>
                        <a:t>2.0, </a:t>
                      </a:r>
                      <a:r>
                        <a:rPr lang="en-US" sz="1400" u="sng" dirty="0" smtClean="0">
                          <a:solidFill>
                            <a:srgbClr val="FF0000"/>
                          </a:solidFill>
                          <a:latin typeface="Arial" pitchFamily="34" charset="0"/>
                          <a:ea typeface="Calibri"/>
                          <a:cs typeface="Arial" pitchFamily="34" charset="0"/>
                        </a:rPr>
                        <a:t>FAA</a:t>
                      </a:r>
                      <a:endParaRPr lang="en-US" sz="1600" u="none" dirty="0">
                        <a:solidFill>
                          <a:srgbClr val="FF0000"/>
                        </a:solidFill>
                        <a:latin typeface="Arial" pitchFamily="34" charset="0"/>
                        <a:ea typeface="Calibri"/>
                        <a:cs typeface="Arial" pitchFamily="34" charset="0"/>
                      </a:endParaRPr>
                    </a:p>
                    <a:p>
                      <a:pPr marL="0" marR="0" algn="ctr">
                        <a:lnSpc>
                          <a:spcPct val="115000"/>
                        </a:lnSpc>
                        <a:spcBef>
                          <a:spcPts val="0"/>
                        </a:spcBef>
                        <a:spcAft>
                          <a:spcPts val="0"/>
                        </a:spcAft>
                      </a:pPr>
                      <a:r>
                        <a:rPr lang="en-US" sz="1400" dirty="0">
                          <a:latin typeface="Arial" pitchFamily="34" charset="0"/>
                          <a:ea typeface="Calibri"/>
                          <a:cs typeface="Arial" pitchFamily="34" charset="0"/>
                        </a:rPr>
                        <a:t>(100 points)</a:t>
                      </a:r>
                    </a:p>
                  </a:txBody>
                  <a:tcPr marL="53504" marR="53504"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400" dirty="0">
                          <a:latin typeface="Arial" pitchFamily="34" charset="0"/>
                          <a:ea typeface="Calibri"/>
                          <a:cs typeface="Arial" pitchFamily="34" charset="0"/>
                        </a:rPr>
                        <a:t>FCAT </a:t>
                      </a:r>
                      <a:r>
                        <a:rPr lang="en-US" sz="1400" dirty="0" smtClean="0">
                          <a:latin typeface="Arial" pitchFamily="34" charset="0"/>
                          <a:ea typeface="Calibri"/>
                          <a:cs typeface="Arial" pitchFamily="34" charset="0"/>
                        </a:rPr>
                        <a:t>2.0, </a:t>
                      </a:r>
                      <a:r>
                        <a:rPr lang="en-US" sz="1400" u="sng" dirty="0" smtClean="0">
                          <a:solidFill>
                            <a:srgbClr val="FF0000"/>
                          </a:solidFill>
                          <a:latin typeface="Arial" pitchFamily="34" charset="0"/>
                          <a:ea typeface="Calibri"/>
                          <a:cs typeface="Arial" pitchFamily="34" charset="0"/>
                        </a:rPr>
                        <a:t>EOCs, FAA</a:t>
                      </a:r>
                      <a:endParaRPr lang="en-US" sz="1600" u="none" dirty="0">
                        <a:solidFill>
                          <a:srgbClr val="FF0000"/>
                        </a:solidFill>
                        <a:latin typeface="Arial" pitchFamily="34" charset="0"/>
                        <a:ea typeface="Calibri"/>
                        <a:cs typeface="Arial" pitchFamily="34" charset="0"/>
                      </a:endParaRPr>
                    </a:p>
                    <a:p>
                      <a:pPr marL="0" marR="0" algn="ctr">
                        <a:lnSpc>
                          <a:spcPct val="115000"/>
                        </a:lnSpc>
                        <a:spcBef>
                          <a:spcPts val="0"/>
                        </a:spcBef>
                        <a:spcAft>
                          <a:spcPts val="0"/>
                        </a:spcAft>
                      </a:pPr>
                      <a:r>
                        <a:rPr lang="en-US" sz="1400" dirty="0">
                          <a:latin typeface="Arial" pitchFamily="34" charset="0"/>
                          <a:ea typeface="Calibri"/>
                          <a:cs typeface="Arial" pitchFamily="34" charset="0"/>
                        </a:rPr>
                        <a:t>(100 points)</a:t>
                      </a:r>
                    </a:p>
                  </a:txBody>
                  <a:tcPr marL="53504" marR="53504"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400" dirty="0" smtClean="0">
                          <a:latin typeface="Arial" pitchFamily="34" charset="0"/>
                          <a:ea typeface="Calibri"/>
                          <a:cs typeface="Arial" pitchFamily="34" charset="0"/>
                        </a:rPr>
                        <a:t>FCAT, </a:t>
                      </a:r>
                      <a:r>
                        <a:rPr lang="en-US" sz="1400" u="sng" dirty="0" smtClean="0">
                          <a:solidFill>
                            <a:srgbClr val="FF0000"/>
                          </a:solidFill>
                          <a:latin typeface="Arial" pitchFamily="34" charset="0"/>
                          <a:ea typeface="Calibri"/>
                          <a:cs typeface="Arial" pitchFamily="34" charset="0"/>
                        </a:rPr>
                        <a:t>FAA</a:t>
                      </a:r>
                      <a:endParaRPr lang="en-US" sz="1400" u="sng" dirty="0">
                        <a:solidFill>
                          <a:srgbClr val="FF0000"/>
                        </a:solidFill>
                        <a:latin typeface="Arial" pitchFamily="34" charset="0"/>
                        <a:ea typeface="Calibri"/>
                        <a:cs typeface="Arial" pitchFamily="34" charset="0"/>
                      </a:endParaRPr>
                    </a:p>
                    <a:p>
                      <a:pPr marL="0" marR="0" algn="ctr">
                        <a:lnSpc>
                          <a:spcPct val="115000"/>
                        </a:lnSpc>
                        <a:spcBef>
                          <a:spcPts val="0"/>
                        </a:spcBef>
                        <a:spcAft>
                          <a:spcPts val="0"/>
                        </a:spcAft>
                      </a:pPr>
                      <a:r>
                        <a:rPr lang="en-US" sz="1400" dirty="0">
                          <a:latin typeface="Arial" pitchFamily="34" charset="0"/>
                          <a:ea typeface="Calibri"/>
                          <a:cs typeface="Arial" pitchFamily="34" charset="0"/>
                        </a:rPr>
                        <a:t>(100 points)</a:t>
                      </a:r>
                    </a:p>
                  </a:txBody>
                  <a:tcPr marL="53504" marR="53504"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400" dirty="0" smtClean="0">
                          <a:latin typeface="Arial" pitchFamily="34" charset="0"/>
                          <a:ea typeface="Calibri"/>
                          <a:cs typeface="Arial" pitchFamily="34" charset="0"/>
                        </a:rPr>
                        <a:t>FCAT 2.0, </a:t>
                      </a:r>
                      <a:r>
                        <a:rPr lang="en-US" sz="1400" u="sng" dirty="0" smtClean="0">
                          <a:solidFill>
                            <a:srgbClr val="FF0000"/>
                          </a:solidFill>
                          <a:latin typeface="Arial" pitchFamily="34" charset="0"/>
                          <a:ea typeface="Calibri"/>
                          <a:cs typeface="Arial" pitchFamily="34" charset="0"/>
                        </a:rPr>
                        <a:t>FAA</a:t>
                      </a:r>
                      <a:endParaRPr lang="en-US" sz="1400" u="sng" dirty="0">
                        <a:solidFill>
                          <a:srgbClr val="FF0000"/>
                        </a:solidFill>
                        <a:latin typeface="Arial" pitchFamily="34" charset="0"/>
                        <a:ea typeface="Calibri"/>
                        <a:cs typeface="Arial" pitchFamily="34" charset="0"/>
                      </a:endParaRPr>
                    </a:p>
                    <a:p>
                      <a:pPr marL="0" marR="0" algn="ctr">
                        <a:lnSpc>
                          <a:spcPct val="115000"/>
                        </a:lnSpc>
                        <a:spcBef>
                          <a:spcPts val="0"/>
                        </a:spcBef>
                        <a:spcAft>
                          <a:spcPts val="0"/>
                        </a:spcAft>
                      </a:pPr>
                      <a:r>
                        <a:rPr lang="en-US" sz="1400" dirty="0">
                          <a:latin typeface="Arial" pitchFamily="34" charset="0"/>
                          <a:ea typeface="Calibri"/>
                          <a:cs typeface="Arial" pitchFamily="34" charset="0"/>
                        </a:rPr>
                        <a:t>(100 points)</a:t>
                      </a:r>
                    </a:p>
                  </a:txBody>
                  <a:tcPr marL="9107" marR="9107" marT="9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400" u="sng" dirty="0">
                          <a:solidFill>
                            <a:srgbClr val="FF0000"/>
                          </a:solidFill>
                          <a:latin typeface="Arial" pitchFamily="34" charset="0"/>
                          <a:ea typeface="Calibri"/>
                          <a:cs typeface="Arial" pitchFamily="34" charset="0"/>
                        </a:rPr>
                        <a:t>2014-15 </a:t>
                      </a:r>
                      <a:endParaRPr lang="en-US" sz="1400" u="sng" dirty="0">
                        <a:latin typeface="Arial" pitchFamily="34" charset="0"/>
                        <a:ea typeface="Calibri"/>
                        <a:cs typeface="Arial" pitchFamily="34" charset="0"/>
                      </a:endParaRPr>
                    </a:p>
                    <a:p>
                      <a:pPr marL="0" marR="0" algn="ctr">
                        <a:lnSpc>
                          <a:spcPct val="115000"/>
                        </a:lnSpc>
                        <a:spcBef>
                          <a:spcPts val="0"/>
                        </a:spcBef>
                        <a:spcAft>
                          <a:spcPts val="0"/>
                        </a:spcAft>
                      </a:pPr>
                      <a:r>
                        <a:rPr lang="en-US" sz="1400" u="sng" dirty="0">
                          <a:solidFill>
                            <a:srgbClr val="FF0000"/>
                          </a:solidFill>
                          <a:latin typeface="Arial" pitchFamily="34" charset="0"/>
                          <a:ea typeface="Calibri"/>
                          <a:cs typeface="Arial" pitchFamily="34" charset="0"/>
                        </a:rPr>
                        <a:t>EOC </a:t>
                      </a:r>
                      <a:endParaRPr lang="en-US" sz="1400" u="sng" dirty="0">
                        <a:latin typeface="Arial" pitchFamily="34" charset="0"/>
                        <a:ea typeface="Calibri"/>
                        <a:cs typeface="Arial" pitchFamily="34" charset="0"/>
                      </a:endParaRPr>
                    </a:p>
                    <a:p>
                      <a:pPr marL="0" marR="0" algn="ctr">
                        <a:lnSpc>
                          <a:spcPct val="115000"/>
                        </a:lnSpc>
                        <a:spcBef>
                          <a:spcPts val="0"/>
                        </a:spcBef>
                        <a:spcAft>
                          <a:spcPts val="0"/>
                        </a:spcAft>
                      </a:pPr>
                      <a:r>
                        <a:rPr lang="en-US" sz="1400" u="sng" dirty="0">
                          <a:solidFill>
                            <a:srgbClr val="FF0000"/>
                          </a:solidFill>
                          <a:latin typeface="Arial" pitchFamily="34" charset="0"/>
                          <a:ea typeface="Calibri"/>
                          <a:cs typeface="Arial" pitchFamily="34" charset="0"/>
                        </a:rPr>
                        <a:t>(100 points</a:t>
                      </a:r>
                      <a:r>
                        <a:rPr lang="en-US" sz="1400" u="sng" dirty="0" smtClean="0">
                          <a:solidFill>
                            <a:srgbClr val="FF0000"/>
                          </a:solidFill>
                          <a:latin typeface="Arial" pitchFamily="34" charset="0"/>
                          <a:ea typeface="Calibri"/>
                          <a:cs typeface="Arial" pitchFamily="34" charset="0"/>
                        </a:rPr>
                        <a:t>)</a:t>
                      </a:r>
                      <a:endParaRPr lang="en-US" sz="1400" u="none" dirty="0">
                        <a:latin typeface="Arial" pitchFamily="34" charset="0"/>
                        <a:ea typeface="Calibri"/>
                        <a:cs typeface="Arial" pitchFamily="34" charset="0"/>
                      </a:endParaRPr>
                    </a:p>
                  </a:txBody>
                  <a:tcPr marL="53504" marR="53504"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vMerge="1">
                  <a:txBody>
                    <a:bodyPr/>
                    <a:lstStyle/>
                    <a:p>
                      <a:endParaRPr lang="en-US"/>
                    </a:p>
                  </a:txBody>
                  <a:tcPr/>
                </a:tc>
              </a:tr>
              <a:tr h="310849">
                <a:tc gridSpan="2">
                  <a:txBody>
                    <a:bodyPr/>
                    <a:lstStyle/>
                    <a:p>
                      <a:pPr marL="0" marR="0">
                        <a:lnSpc>
                          <a:spcPct val="115000"/>
                        </a:lnSpc>
                        <a:spcBef>
                          <a:spcPts val="0"/>
                        </a:spcBef>
                        <a:spcAft>
                          <a:spcPts val="0"/>
                        </a:spcAft>
                      </a:pPr>
                      <a:r>
                        <a:rPr lang="en-US" sz="1400" b="1" dirty="0">
                          <a:latin typeface="Arial" pitchFamily="34" charset="0"/>
                          <a:ea typeface="Calibri"/>
                          <a:cs typeface="Arial" pitchFamily="34" charset="0"/>
                        </a:rPr>
                        <a:t>Learning Gains All Students</a:t>
                      </a:r>
                      <a:r>
                        <a:rPr lang="en-US" sz="1400" dirty="0">
                          <a:latin typeface="Arial" pitchFamily="34" charset="0"/>
                          <a:ea typeface="Calibri"/>
                          <a:cs typeface="Arial" pitchFamily="34" charset="0"/>
                        </a:rPr>
                        <a:t> </a:t>
                      </a:r>
                    </a:p>
                  </a:txBody>
                  <a:tcPr marL="53504" marR="53504"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rowSpan="4">
                  <a:txBody>
                    <a:bodyPr/>
                    <a:lstStyle/>
                    <a:p>
                      <a:pPr>
                        <a:lnSpc>
                          <a:spcPct val="115000"/>
                        </a:lnSpc>
                      </a:pPr>
                      <a:endParaRPr lang="en-US" sz="1400" dirty="0">
                        <a:latin typeface="Arial" pitchFamily="34" charset="0"/>
                        <a:cs typeface="Arial" pitchFamily="34" charset="0"/>
                      </a:endParaRPr>
                    </a:p>
                  </a:txBody>
                  <a:tcPr marL="9107" marR="9107" marT="91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rowSpan="4" gridSpan="2">
                  <a:txBody>
                    <a:bodyPr/>
                    <a:lstStyle/>
                    <a:p>
                      <a:endParaRPr lang="en-US"/>
                    </a:p>
                  </a:txBody>
                  <a:tcPr marL="53504" marR="53504" marT="85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rowSpan="4" hMerge="1">
                  <a:txBody>
                    <a:bodyPr/>
                    <a:lstStyle/>
                    <a:p>
                      <a:endParaRPr lang="en-US"/>
                    </a:p>
                  </a:txBody>
                  <a:tcPr/>
                </a:tc>
                <a:tc vMerge="1">
                  <a:txBody>
                    <a:bodyPr/>
                    <a:lstStyle/>
                    <a:p>
                      <a:endParaRPr lang="en-US"/>
                    </a:p>
                  </a:txBody>
                  <a:tcPr/>
                </a:tc>
              </a:tr>
              <a:tr h="608515">
                <a:tc>
                  <a:txBody>
                    <a:bodyPr/>
                    <a:lstStyle/>
                    <a:p>
                      <a:pPr marL="0" marR="0" algn="ctr">
                        <a:lnSpc>
                          <a:spcPct val="115000"/>
                        </a:lnSpc>
                        <a:spcBef>
                          <a:spcPts val="0"/>
                        </a:spcBef>
                        <a:spcAft>
                          <a:spcPts val="0"/>
                        </a:spcAft>
                      </a:pPr>
                      <a:r>
                        <a:rPr lang="en-US" sz="1400" dirty="0">
                          <a:latin typeface="Arial" pitchFamily="34" charset="0"/>
                          <a:ea typeface="Calibri"/>
                          <a:cs typeface="Arial" pitchFamily="34" charset="0"/>
                        </a:rPr>
                        <a:t>FCAT </a:t>
                      </a:r>
                      <a:r>
                        <a:rPr lang="en-US" sz="1400" dirty="0" smtClean="0">
                          <a:latin typeface="Arial" pitchFamily="34" charset="0"/>
                          <a:ea typeface="Calibri"/>
                          <a:cs typeface="Arial" pitchFamily="34" charset="0"/>
                        </a:rPr>
                        <a:t>2.0, FAA</a:t>
                      </a:r>
                      <a:endParaRPr lang="en-US" sz="1400" dirty="0">
                        <a:latin typeface="Arial" pitchFamily="34" charset="0"/>
                        <a:ea typeface="Calibri"/>
                        <a:cs typeface="Arial" pitchFamily="34" charset="0"/>
                      </a:endParaRPr>
                    </a:p>
                    <a:p>
                      <a:pPr marL="0" marR="0" algn="ctr">
                        <a:lnSpc>
                          <a:spcPct val="115000"/>
                        </a:lnSpc>
                        <a:spcBef>
                          <a:spcPts val="0"/>
                        </a:spcBef>
                        <a:spcAft>
                          <a:spcPts val="0"/>
                        </a:spcAft>
                      </a:pPr>
                      <a:r>
                        <a:rPr lang="en-US" sz="1400" dirty="0">
                          <a:latin typeface="Arial" pitchFamily="34" charset="0"/>
                          <a:ea typeface="Calibri"/>
                          <a:cs typeface="Arial" pitchFamily="34" charset="0"/>
                        </a:rPr>
                        <a:t>(100 points)</a:t>
                      </a:r>
                    </a:p>
                  </a:txBody>
                  <a:tcPr marL="53504" marR="53504"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400" dirty="0">
                          <a:latin typeface="Arial" pitchFamily="34" charset="0"/>
                          <a:ea typeface="Calibri"/>
                          <a:cs typeface="Arial" pitchFamily="34" charset="0"/>
                        </a:rPr>
                        <a:t>FCAT </a:t>
                      </a:r>
                      <a:r>
                        <a:rPr lang="en-US" sz="1400" dirty="0" smtClean="0">
                          <a:latin typeface="Arial" pitchFamily="34" charset="0"/>
                          <a:ea typeface="Calibri"/>
                          <a:cs typeface="Arial" pitchFamily="34" charset="0"/>
                        </a:rPr>
                        <a:t>2.0, </a:t>
                      </a:r>
                      <a:r>
                        <a:rPr lang="en-US" sz="1400" u="sng" dirty="0" smtClean="0">
                          <a:solidFill>
                            <a:srgbClr val="FF0000"/>
                          </a:solidFill>
                          <a:latin typeface="Arial" pitchFamily="34" charset="0"/>
                          <a:ea typeface="Calibri"/>
                          <a:cs typeface="Arial" pitchFamily="34" charset="0"/>
                        </a:rPr>
                        <a:t>EOCs</a:t>
                      </a:r>
                      <a:r>
                        <a:rPr lang="en-US" sz="1600" u="none" dirty="0" smtClean="0">
                          <a:solidFill>
                            <a:srgbClr val="FF0000"/>
                          </a:solidFill>
                          <a:latin typeface="Arial" pitchFamily="34" charset="0"/>
                          <a:ea typeface="Calibri"/>
                          <a:cs typeface="Arial" pitchFamily="34" charset="0"/>
                        </a:rPr>
                        <a:t>,</a:t>
                      </a:r>
                      <a:r>
                        <a:rPr lang="en-US" sz="1400" dirty="0" smtClean="0">
                          <a:solidFill>
                            <a:srgbClr val="FF0000"/>
                          </a:solidFill>
                          <a:latin typeface="Arial" pitchFamily="34" charset="0"/>
                          <a:ea typeface="Calibri"/>
                          <a:cs typeface="Arial" pitchFamily="34" charset="0"/>
                        </a:rPr>
                        <a:t> </a:t>
                      </a:r>
                      <a:r>
                        <a:rPr lang="en-US" sz="1400" dirty="0" smtClean="0">
                          <a:latin typeface="Arial" pitchFamily="34" charset="0"/>
                          <a:ea typeface="Calibri"/>
                          <a:cs typeface="Arial" pitchFamily="34" charset="0"/>
                        </a:rPr>
                        <a:t>FAA</a:t>
                      </a:r>
                      <a:endParaRPr lang="en-US" sz="1400" dirty="0">
                        <a:latin typeface="Arial" pitchFamily="34" charset="0"/>
                        <a:ea typeface="Calibri"/>
                        <a:cs typeface="Arial" pitchFamily="34" charset="0"/>
                      </a:endParaRPr>
                    </a:p>
                    <a:p>
                      <a:pPr marL="0" marR="0" algn="ctr">
                        <a:lnSpc>
                          <a:spcPct val="115000"/>
                        </a:lnSpc>
                        <a:spcBef>
                          <a:spcPts val="0"/>
                        </a:spcBef>
                        <a:spcAft>
                          <a:spcPts val="0"/>
                        </a:spcAft>
                      </a:pPr>
                      <a:r>
                        <a:rPr lang="en-US" sz="1400" dirty="0">
                          <a:latin typeface="Arial" pitchFamily="34" charset="0"/>
                          <a:ea typeface="Calibri"/>
                          <a:cs typeface="Arial" pitchFamily="34" charset="0"/>
                        </a:rPr>
                        <a:t>(100 points)</a:t>
                      </a:r>
                    </a:p>
                  </a:txBody>
                  <a:tcPr marL="53504" marR="53504"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r>
              <a:tr h="310849">
                <a:tc gridSpan="2">
                  <a:txBody>
                    <a:bodyPr/>
                    <a:lstStyle/>
                    <a:p>
                      <a:pPr marL="0" marR="0">
                        <a:lnSpc>
                          <a:spcPct val="115000"/>
                        </a:lnSpc>
                        <a:spcBef>
                          <a:spcPts val="0"/>
                        </a:spcBef>
                        <a:spcAft>
                          <a:spcPts val="0"/>
                        </a:spcAft>
                      </a:pPr>
                      <a:r>
                        <a:rPr lang="en-US" sz="1400" b="1" dirty="0">
                          <a:latin typeface="Arial" pitchFamily="34" charset="0"/>
                          <a:ea typeface="Calibri"/>
                          <a:cs typeface="Arial" pitchFamily="34" charset="0"/>
                        </a:rPr>
                        <a:t>Low 25% Learning Gains</a:t>
                      </a:r>
                      <a:r>
                        <a:rPr lang="en-US" sz="1400" dirty="0">
                          <a:latin typeface="Arial" pitchFamily="34" charset="0"/>
                          <a:ea typeface="Calibri"/>
                          <a:cs typeface="Arial" pitchFamily="34" charset="0"/>
                        </a:rPr>
                        <a:t> </a:t>
                      </a:r>
                    </a:p>
                  </a:txBody>
                  <a:tcPr marL="53504" marR="53504"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r>
              <a:tr h="608515">
                <a:tc>
                  <a:txBody>
                    <a:bodyPr/>
                    <a:lstStyle/>
                    <a:p>
                      <a:pPr marL="0" marR="0" algn="ctr">
                        <a:lnSpc>
                          <a:spcPct val="115000"/>
                        </a:lnSpc>
                        <a:spcBef>
                          <a:spcPts val="0"/>
                        </a:spcBef>
                        <a:spcAft>
                          <a:spcPts val="0"/>
                        </a:spcAft>
                      </a:pPr>
                      <a:r>
                        <a:rPr lang="en-US" sz="1400" dirty="0">
                          <a:latin typeface="Arial" pitchFamily="34" charset="0"/>
                          <a:ea typeface="Calibri"/>
                          <a:cs typeface="Arial" pitchFamily="34" charset="0"/>
                        </a:rPr>
                        <a:t>FCAT </a:t>
                      </a:r>
                      <a:r>
                        <a:rPr lang="en-US" sz="1400" dirty="0" smtClean="0">
                          <a:latin typeface="Arial" pitchFamily="34" charset="0"/>
                          <a:ea typeface="Calibri"/>
                          <a:cs typeface="Arial" pitchFamily="34" charset="0"/>
                        </a:rPr>
                        <a:t>2.0</a:t>
                      </a:r>
                      <a:endParaRPr lang="en-US" sz="1400" dirty="0">
                        <a:latin typeface="Arial" pitchFamily="34" charset="0"/>
                        <a:ea typeface="Calibri"/>
                        <a:cs typeface="Arial" pitchFamily="34" charset="0"/>
                      </a:endParaRPr>
                    </a:p>
                    <a:p>
                      <a:pPr marL="0" marR="0" algn="ctr">
                        <a:lnSpc>
                          <a:spcPct val="115000"/>
                        </a:lnSpc>
                        <a:spcBef>
                          <a:spcPts val="0"/>
                        </a:spcBef>
                        <a:spcAft>
                          <a:spcPts val="0"/>
                        </a:spcAft>
                      </a:pPr>
                      <a:r>
                        <a:rPr lang="en-US" sz="1400" dirty="0">
                          <a:latin typeface="Arial" pitchFamily="34" charset="0"/>
                          <a:ea typeface="Calibri"/>
                          <a:cs typeface="Arial" pitchFamily="34" charset="0"/>
                        </a:rPr>
                        <a:t>(100 points)</a:t>
                      </a:r>
                    </a:p>
                  </a:txBody>
                  <a:tcPr marL="53504" marR="53504"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400" dirty="0">
                          <a:latin typeface="Arial" pitchFamily="34" charset="0"/>
                          <a:ea typeface="Calibri"/>
                          <a:cs typeface="Arial" pitchFamily="34" charset="0"/>
                        </a:rPr>
                        <a:t>FCAT </a:t>
                      </a:r>
                      <a:r>
                        <a:rPr lang="en-US" sz="1400" dirty="0" smtClean="0">
                          <a:latin typeface="Arial" pitchFamily="34" charset="0"/>
                          <a:ea typeface="Calibri"/>
                          <a:cs typeface="Arial" pitchFamily="34" charset="0"/>
                        </a:rPr>
                        <a:t>2.0</a:t>
                      </a:r>
                    </a:p>
                    <a:p>
                      <a:pPr marL="0" marR="0" indent="0" algn="ctr" defTabSz="914400" rtl="0" eaLnBrk="1" fontAlgn="auto" latinLnBrk="0" hangingPunct="1">
                        <a:lnSpc>
                          <a:spcPct val="115000"/>
                        </a:lnSpc>
                        <a:spcBef>
                          <a:spcPts val="0"/>
                        </a:spcBef>
                        <a:spcAft>
                          <a:spcPts val="0"/>
                        </a:spcAft>
                        <a:buClrTx/>
                        <a:buSzTx/>
                        <a:buFontTx/>
                        <a:buNone/>
                        <a:tabLst/>
                        <a:defRPr/>
                      </a:pPr>
                      <a:r>
                        <a:rPr lang="en-US" sz="1400" u="sng" dirty="0" smtClean="0">
                          <a:solidFill>
                            <a:srgbClr val="FF0000"/>
                          </a:solidFill>
                          <a:latin typeface="Arial" pitchFamily="34" charset="0"/>
                          <a:ea typeface="Calibri"/>
                          <a:cs typeface="Arial" pitchFamily="34" charset="0"/>
                        </a:rPr>
                        <a:t>EOCs</a:t>
                      </a:r>
                      <a:endParaRPr lang="en-US" sz="1400" dirty="0">
                        <a:latin typeface="Arial" pitchFamily="34" charset="0"/>
                        <a:ea typeface="Calibri"/>
                        <a:cs typeface="Arial" pitchFamily="34" charset="0"/>
                      </a:endParaRPr>
                    </a:p>
                    <a:p>
                      <a:pPr marL="0" marR="0" algn="ctr">
                        <a:lnSpc>
                          <a:spcPct val="115000"/>
                        </a:lnSpc>
                        <a:spcBef>
                          <a:spcPts val="0"/>
                        </a:spcBef>
                        <a:spcAft>
                          <a:spcPts val="0"/>
                        </a:spcAft>
                      </a:pPr>
                      <a:r>
                        <a:rPr lang="en-US" sz="1400" dirty="0">
                          <a:latin typeface="Arial" pitchFamily="34" charset="0"/>
                          <a:ea typeface="Calibri"/>
                          <a:cs typeface="Arial" pitchFamily="34" charset="0"/>
                        </a:rPr>
                        <a:t>(100 points)</a:t>
                      </a:r>
                    </a:p>
                  </a:txBody>
                  <a:tcPr marL="53504" marR="53504"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r>
              <a:tr h="311728">
                <a:tc>
                  <a:txBody>
                    <a:bodyPr/>
                    <a:lstStyle/>
                    <a:p>
                      <a:pPr marL="0" marR="0" algn="ctr">
                        <a:lnSpc>
                          <a:spcPct val="115000"/>
                        </a:lnSpc>
                        <a:spcBef>
                          <a:spcPts val="0"/>
                        </a:spcBef>
                        <a:spcAft>
                          <a:spcPts val="0"/>
                        </a:spcAft>
                      </a:pPr>
                      <a:r>
                        <a:rPr lang="en-US" sz="1400" dirty="0">
                          <a:latin typeface="Arial" pitchFamily="34" charset="0"/>
                          <a:ea typeface="Calibri"/>
                          <a:cs typeface="Arial" pitchFamily="34" charset="0"/>
                        </a:rPr>
                        <a:t>(300 points)</a:t>
                      </a:r>
                    </a:p>
                  </a:txBody>
                  <a:tcPr marL="53504" marR="53504"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pitchFamily="34" charset="0"/>
                          <a:ea typeface="Calibri"/>
                          <a:cs typeface="Arial" pitchFamily="34" charset="0"/>
                        </a:rPr>
                        <a:t>(300 points)</a:t>
                      </a:r>
                    </a:p>
                  </a:txBody>
                  <a:tcPr marL="53504" marR="53504"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pitchFamily="34" charset="0"/>
                          <a:ea typeface="Calibri"/>
                          <a:cs typeface="Arial" pitchFamily="34" charset="0"/>
                        </a:rPr>
                        <a:t>(100 points)</a:t>
                      </a:r>
                    </a:p>
                  </a:txBody>
                  <a:tcPr marL="53504" marR="53504"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pitchFamily="34" charset="0"/>
                          <a:ea typeface="Calibri"/>
                          <a:cs typeface="Arial" pitchFamily="34" charset="0"/>
                        </a:rPr>
                        <a:t>(100 points)</a:t>
                      </a:r>
                    </a:p>
                  </a:txBody>
                  <a:tcPr marL="9107" marR="9107" marT="9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u="sng" dirty="0">
                          <a:solidFill>
                            <a:srgbClr val="FF0000"/>
                          </a:solidFill>
                          <a:latin typeface="Arial" pitchFamily="34" charset="0"/>
                          <a:ea typeface="Calibri"/>
                          <a:cs typeface="Arial" pitchFamily="34" charset="0"/>
                        </a:rPr>
                        <a:t>(100 points</a:t>
                      </a:r>
                      <a:r>
                        <a:rPr lang="en-US" sz="1400" u="sng" dirty="0" smtClean="0">
                          <a:solidFill>
                            <a:srgbClr val="FF0000"/>
                          </a:solidFill>
                          <a:latin typeface="Arial" pitchFamily="34" charset="0"/>
                          <a:ea typeface="Calibri"/>
                          <a:cs typeface="Arial" pitchFamily="34" charset="0"/>
                        </a:rPr>
                        <a:t>)</a:t>
                      </a:r>
                      <a:endParaRPr lang="en-US" sz="1400" u="sng" dirty="0">
                        <a:latin typeface="Arial" pitchFamily="34" charset="0"/>
                        <a:ea typeface="Calibri"/>
                        <a:cs typeface="Arial" pitchFamily="34" charset="0"/>
                      </a:endParaRPr>
                    </a:p>
                  </a:txBody>
                  <a:tcPr marL="53504" marR="53504"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FF0000"/>
                          </a:solidFill>
                          <a:latin typeface="Arial" pitchFamily="34" charset="0"/>
                          <a:ea typeface="Calibri"/>
                          <a:cs typeface="Arial" pitchFamily="34" charset="0"/>
                        </a:rPr>
                        <a:t>(</a:t>
                      </a:r>
                      <a:r>
                        <a:rPr lang="en-US" sz="1400" u="sng" dirty="0">
                          <a:solidFill>
                            <a:srgbClr val="FF0000"/>
                          </a:solidFill>
                          <a:latin typeface="Arial" pitchFamily="34" charset="0"/>
                          <a:ea typeface="Calibri"/>
                          <a:cs typeface="Arial" pitchFamily="34" charset="0"/>
                        </a:rPr>
                        <a:t>100 points</a:t>
                      </a:r>
                      <a:r>
                        <a:rPr lang="en-US" sz="1400" u="sng" dirty="0" smtClean="0">
                          <a:solidFill>
                            <a:srgbClr val="FF0000"/>
                          </a:solidFill>
                          <a:latin typeface="Arial" pitchFamily="34" charset="0"/>
                          <a:ea typeface="Calibri"/>
                          <a:cs typeface="Arial" pitchFamily="34" charset="0"/>
                        </a:rPr>
                        <a:t>)</a:t>
                      </a:r>
                      <a:endParaRPr lang="en-US" sz="1400" u="sng" dirty="0">
                        <a:latin typeface="Arial" pitchFamily="34" charset="0"/>
                        <a:ea typeface="Calibri"/>
                        <a:cs typeface="Arial" pitchFamily="34" charset="0"/>
                      </a:endParaRPr>
                    </a:p>
                  </a:txBody>
                  <a:tcPr marL="9107" marR="9107" marT="9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1513">
                <a:tc gridSpan="6">
                  <a:txBody>
                    <a:bodyPr/>
                    <a:lstStyle/>
                    <a:p>
                      <a:pPr marL="0" marR="0">
                        <a:lnSpc>
                          <a:spcPct val="115000"/>
                        </a:lnSpc>
                        <a:spcBef>
                          <a:spcPts val="0"/>
                        </a:spcBef>
                        <a:spcAft>
                          <a:spcPts val="0"/>
                        </a:spcAft>
                      </a:pPr>
                      <a:r>
                        <a:rPr lang="en-US" sz="1400" dirty="0" smtClean="0">
                          <a:latin typeface="+mn-lt"/>
                          <a:ea typeface="Calibri"/>
                          <a:cs typeface="Times New Roman"/>
                        </a:rPr>
                        <a:t>Additional Requirements:</a:t>
                      </a:r>
                    </a:p>
                    <a:p>
                      <a:pPr marL="342900" marR="0" lvl="0" indent="-342900">
                        <a:lnSpc>
                          <a:spcPct val="115000"/>
                        </a:lnSpc>
                        <a:spcBef>
                          <a:spcPts val="0"/>
                        </a:spcBef>
                        <a:spcAft>
                          <a:spcPts val="0"/>
                        </a:spcAft>
                        <a:buFont typeface="Symbol"/>
                        <a:buChar char=""/>
                      </a:pPr>
                      <a:r>
                        <a:rPr lang="en-US" sz="1600" u="sng" dirty="0" smtClean="0">
                          <a:solidFill>
                            <a:srgbClr val="FF0000"/>
                          </a:solidFill>
                          <a:latin typeface="+mn-lt"/>
                          <a:ea typeface="Calibri"/>
                          <a:cs typeface="Times New Roman"/>
                        </a:rPr>
                        <a:t>For 2011-12 only, the adequate progress requirement for the Low 25% will not be applied. </a:t>
                      </a:r>
                      <a:endParaRPr lang="en-US" sz="1600" u="none" dirty="0" smtClean="0">
                        <a:latin typeface="+mn-lt"/>
                        <a:ea typeface="Calibri"/>
                        <a:cs typeface="Times New Roman"/>
                      </a:endParaRPr>
                    </a:p>
                    <a:p>
                      <a:pPr marL="342900" marR="0" lvl="0" indent="-342900">
                        <a:lnSpc>
                          <a:spcPct val="115000"/>
                        </a:lnSpc>
                        <a:spcBef>
                          <a:spcPts val="0"/>
                        </a:spcBef>
                        <a:spcAft>
                          <a:spcPts val="0"/>
                        </a:spcAft>
                        <a:buFont typeface="Symbol"/>
                        <a:buChar char=""/>
                      </a:pPr>
                      <a:r>
                        <a:rPr lang="en-US" sz="1600" dirty="0" smtClean="0">
                          <a:latin typeface="+mn-lt"/>
                          <a:ea typeface="Calibri"/>
                          <a:cs typeface="Times New Roman"/>
                        </a:rPr>
                        <a:t>Test at Least 90% of students, 95% to earn an “A.”</a:t>
                      </a:r>
                    </a:p>
                    <a:p>
                      <a:pPr marL="342900" marR="0" lvl="0" indent="-342900">
                        <a:lnSpc>
                          <a:spcPct val="115000"/>
                        </a:lnSpc>
                        <a:spcBef>
                          <a:spcPts val="0"/>
                        </a:spcBef>
                        <a:spcAft>
                          <a:spcPts val="0"/>
                        </a:spcAft>
                        <a:buFont typeface="Symbol"/>
                        <a:buChar char=""/>
                      </a:pPr>
                      <a:r>
                        <a:rPr lang="en-US" sz="1600" u="sng" dirty="0" smtClean="0">
                          <a:solidFill>
                            <a:srgbClr val="FF0000"/>
                          </a:solidFill>
                          <a:latin typeface="+mn-lt"/>
                          <a:ea typeface="Calibri"/>
                          <a:cs typeface="Times New Roman"/>
                        </a:rPr>
                        <a:t>Beginning in 2012-13 – A</a:t>
                      </a:r>
                      <a:r>
                        <a:rPr lang="en-US" sz="1600" u="sng" baseline="0" dirty="0" smtClean="0">
                          <a:solidFill>
                            <a:srgbClr val="FF0000"/>
                          </a:solidFill>
                          <a:latin typeface="+mn-lt"/>
                          <a:ea typeface="Calibri"/>
                          <a:cs typeface="Times New Roman"/>
                        </a:rPr>
                        <a:t> p</a:t>
                      </a:r>
                      <a:r>
                        <a:rPr lang="en-US" sz="1600" u="sng" dirty="0" smtClean="0">
                          <a:solidFill>
                            <a:srgbClr val="FF0000"/>
                          </a:solidFill>
                          <a:latin typeface="+mn-lt"/>
                          <a:ea typeface="Calibri"/>
                          <a:cs typeface="Times New Roman"/>
                        </a:rPr>
                        <a:t>erformance threshold in Reading (25%) will be</a:t>
                      </a:r>
                      <a:r>
                        <a:rPr lang="en-US" sz="1600" u="sng" baseline="0" dirty="0" smtClean="0">
                          <a:solidFill>
                            <a:srgbClr val="FF0000"/>
                          </a:solidFill>
                          <a:latin typeface="+mn-lt"/>
                          <a:ea typeface="Calibri"/>
                          <a:cs typeface="Times New Roman"/>
                        </a:rPr>
                        <a:t> applied </a:t>
                      </a:r>
                      <a:r>
                        <a:rPr lang="en-US" sz="1600" u="sng" dirty="0" smtClean="0">
                          <a:solidFill>
                            <a:srgbClr val="FF0000"/>
                          </a:solidFill>
                          <a:latin typeface="+mn-lt"/>
                          <a:ea typeface="Calibri"/>
                          <a:cs typeface="Times New Roman"/>
                        </a:rPr>
                        <a:t> - Grade lowered one letter grade if not met .</a:t>
                      </a:r>
                      <a:endParaRPr lang="en-US" sz="1600" dirty="0">
                        <a:latin typeface="+mn-lt"/>
                        <a:ea typeface="Calibri"/>
                        <a:cs typeface="Times New Roman"/>
                      </a:endParaRPr>
                    </a:p>
                  </a:txBody>
                  <a:tcPr marL="53504" marR="53504"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spd="med" advClick="0">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82000" cy="1143000"/>
          </a:xfrm>
        </p:spPr>
        <p:txBody>
          <a:bodyPr>
            <a:normAutofit/>
          </a:bodyPr>
          <a:lstStyle/>
          <a:p>
            <a:r>
              <a:rPr lang="en-US" sz="3600" dirty="0" smtClean="0"/>
              <a:t>School Grades Changes for 2013</a:t>
            </a:r>
            <a:endParaRPr lang="en-US" sz="3600" dirty="0"/>
          </a:p>
        </p:txBody>
      </p:sp>
      <p:sp>
        <p:nvSpPr>
          <p:cNvPr id="3" name="Content Placeholder 2"/>
          <p:cNvSpPr>
            <a:spLocks noGrp="1"/>
          </p:cNvSpPr>
          <p:nvPr>
            <p:ph idx="1"/>
          </p:nvPr>
        </p:nvSpPr>
        <p:spPr>
          <a:xfrm>
            <a:off x="304800" y="914400"/>
            <a:ext cx="8534400" cy="5486400"/>
          </a:xfrm>
        </p:spPr>
        <p:txBody>
          <a:bodyPr>
            <a:normAutofit/>
          </a:bodyPr>
          <a:lstStyle/>
          <a:p>
            <a:pPr lvl="1" indent="-742950">
              <a:buNone/>
            </a:pPr>
            <a:r>
              <a:rPr lang="en-US" sz="3000" dirty="0" smtClean="0"/>
              <a:t>Issues:  A Closer Look at Select Areas</a:t>
            </a:r>
          </a:p>
          <a:p>
            <a:pPr>
              <a:buFont typeface="Wingdings" pitchFamily="2" charset="2"/>
              <a:buChar char="Ø"/>
            </a:pPr>
            <a:endParaRPr lang="en-US" sz="1800" dirty="0" smtClean="0"/>
          </a:p>
          <a:p>
            <a:pPr>
              <a:buFont typeface="Wingdings" pitchFamily="2" charset="2"/>
              <a:buChar char="Ø"/>
            </a:pPr>
            <a:r>
              <a:rPr lang="en-US" sz="1800" dirty="0" smtClean="0"/>
              <a:t>Five-year graduation rate – special diplomas in numerator – ongoing discussion with USED</a:t>
            </a:r>
          </a:p>
          <a:p>
            <a:pPr>
              <a:buFont typeface="Arial" pitchFamily="34" charset="0"/>
              <a:buChar char="•"/>
            </a:pPr>
            <a:endParaRPr lang="en-US" sz="1800" dirty="0" smtClean="0"/>
          </a:p>
          <a:p>
            <a:pPr>
              <a:buFont typeface="Wingdings" pitchFamily="2" charset="2"/>
              <a:buChar char="Ø"/>
            </a:pPr>
            <a:r>
              <a:rPr lang="en-US" sz="1800" dirty="0" smtClean="0"/>
              <a:t>Adequate progress calculation for the Low 25%:  If rule is not changed, calculation would be based on percent making learning gains rather than learning gains</a:t>
            </a:r>
            <a:r>
              <a:rPr lang="en-US" sz="1800" i="1" dirty="0" smtClean="0"/>
              <a:t> points</a:t>
            </a:r>
            <a:r>
              <a:rPr lang="en-US" sz="1800" dirty="0" smtClean="0"/>
              <a:t>.</a:t>
            </a:r>
          </a:p>
          <a:p>
            <a:pPr>
              <a:buFont typeface="Wingdings" pitchFamily="2" charset="2"/>
              <a:buChar char="Ø"/>
            </a:pPr>
            <a:endParaRPr lang="en-US" sz="1800" dirty="0" smtClean="0"/>
          </a:p>
          <a:p>
            <a:pPr>
              <a:buFont typeface="Wingdings" pitchFamily="2" charset="2"/>
              <a:buChar char="Ø"/>
            </a:pPr>
            <a:r>
              <a:rPr lang="en-US" sz="1800" dirty="0" smtClean="0"/>
              <a:t>Lowest 25% composition (Math):</a:t>
            </a:r>
          </a:p>
          <a:p>
            <a:pPr lvl="1">
              <a:buFont typeface="Wingdings" pitchFamily="2" charset="2"/>
              <a:buChar char="Ø"/>
            </a:pPr>
            <a:r>
              <a:rPr lang="en-US" sz="1800" dirty="0" smtClean="0"/>
              <a:t>Algebra 1 scores included in ranking of prior-year scores </a:t>
            </a:r>
          </a:p>
          <a:p>
            <a:pPr lvl="1">
              <a:buFont typeface="Wingdings" pitchFamily="2" charset="2"/>
              <a:buChar char="Ø"/>
            </a:pPr>
            <a:r>
              <a:rPr lang="en-US" sz="1800" dirty="0" smtClean="0"/>
              <a:t>One ranking for FCAT 2.0 scores (by grade level); another ranking for Algebra 1 scores (all); then the Lowest 25% from each are combined</a:t>
            </a:r>
          </a:p>
          <a:p>
            <a:pPr lvl="1">
              <a:buFont typeface="Wingdings" pitchFamily="2" charset="2"/>
              <a:buChar char="Ø"/>
            </a:pPr>
            <a:r>
              <a:rPr lang="en-US" sz="1800" dirty="0" smtClean="0"/>
              <a:t>Algebra 1 to Algebra 1 learning gains  (comparison of achievement levels)</a:t>
            </a:r>
          </a:p>
          <a:p>
            <a:pPr>
              <a:buFont typeface="Arial" pitchFamily="34" charset="0"/>
              <a:buChar char="•"/>
            </a:pPr>
            <a:endParaRPr lang="en-US" sz="2400" dirty="0" smtClean="0"/>
          </a:p>
          <a:p>
            <a:pPr lvl="1">
              <a:buNone/>
            </a:pPr>
            <a:endParaRPr lang="en-US" sz="1600" dirty="0" smtClean="0"/>
          </a:p>
          <a:p>
            <a:pPr>
              <a:buNone/>
            </a:pPr>
            <a:endParaRPr lang="en-US" sz="1800" dirty="0" smtClean="0"/>
          </a:p>
          <a:p>
            <a:endParaRPr lang="en-US" sz="2400" dirty="0" smtClean="0"/>
          </a:p>
          <a:p>
            <a:endParaRPr lang="en-US" sz="2400" dirty="0" smtClean="0"/>
          </a:p>
          <a:p>
            <a:endParaRPr lang="en-US" dirty="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40</a:t>
            </a:fld>
            <a:endParaRPr lang="en-US" dirty="0"/>
          </a:p>
        </p:txBody>
      </p:sp>
    </p:spTree>
  </p:cSld>
  <p:clrMapOvr>
    <a:masterClrMapping/>
  </p:clrMapOvr>
  <p:transition spd="med" advClick="0">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1143000"/>
          </a:xfrm>
        </p:spPr>
        <p:txBody>
          <a:bodyPr>
            <a:normAutofit/>
          </a:bodyPr>
          <a:lstStyle/>
          <a:p>
            <a:r>
              <a:rPr lang="en-US" sz="3200" dirty="0" smtClean="0"/>
              <a:t>School Grades Changes for 2013</a:t>
            </a:r>
            <a:endParaRPr lang="en-US" sz="3200" dirty="0"/>
          </a:p>
        </p:txBody>
      </p:sp>
      <p:sp>
        <p:nvSpPr>
          <p:cNvPr id="3" name="Content Placeholder 2"/>
          <p:cNvSpPr>
            <a:spLocks noGrp="1"/>
          </p:cNvSpPr>
          <p:nvPr>
            <p:ph idx="1"/>
          </p:nvPr>
        </p:nvSpPr>
        <p:spPr>
          <a:xfrm>
            <a:off x="228600" y="1219200"/>
            <a:ext cx="8534400" cy="5029200"/>
          </a:xfrm>
        </p:spPr>
        <p:txBody>
          <a:bodyPr>
            <a:normAutofit lnSpcReduction="10000"/>
          </a:bodyPr>
          <a:lstStyle/>
          <a:p>
            <a:pPr lvl="1" indent="-742950">
              <a:buNone/>
            </a:pPr>
            <a:r>
              <a:rPr lang="en-US" dirty="0" smtClean="0"/>
              <a:t>Issues:  A Closer Look at Select Areas (continued)</a:t>
            </a:r>
          </a:p>
          <a:p>
            <a:pPr lvl="1" indent="-742950">
              <a:buNone/>
            </a:pPr>
            <a:endParaRPr lang="en-US" dirty="0" smtClean="0"/>
          </a:p>
          <a:p>
            <a:pPr>
              <a:buFont typeface="Wingdings" pitchFamily="2" charset="2"/>
              <a:buChar char="Ø"/>
            </a:pPr>
            <a:r>
              <a:rPr lang="en-US" sz="2000" dirty="0" smtClean="0"/>
              <a:t>Industry Certifications in middle school acceleration:</a:t>
            </a:r>
          </a:p>
          <a:p>
            <a:pPr>
              <a:buFont typeface="Wingdings" pitchFamily="2" charset="2"/>
              <a:buChar char="Ø"/>
            </a:pPr>
            <a:endParaRPr lang="en-US" sz="2000" dirty="0" smtClean="0"/>
          </a:p>
          <a:p>
            <a:pPr lvl="1">
              <a:buFont typeface="Wingdings" pitchFamily="2" charset="2"/>
              <a:buChar char="Ø"/>
            </a:pPr>
            <a:r>
              <a:rPr lang="en-US" sz="1800" dirty="0" smtClean="0"/>
              <a:t>Reported IC outcome(s) would add a student to the participation denominator if not already included.</a:t>
            </a:r>
          </a:p>
          <a:p>
            <a:pPr lvl="1">
              <a:buFont typeface="Wingdings" pitchFamily="2" charset="2"/>
              <a:buChar char="Ø"/>
            </a:pPr>
            <a:endParaRPr lang="en-US" sz="1800" dirty="0" smtClean="0"/>
          </a:p>
          <a:p>
            <a:pPr lvl="1">
              <a:buFont typeface="Wingdings" pitchFamily="2" charset="2"/>
              <a:buChar char="Ø"/>
            </a:pPr>
            <a:r>
              <a:rPr lang="en-US" sz="1800" dirty="0" smtClean="0"/>
              <a:t>Would count for full weight in the numerator if the student isn’t already represented in the numerator.</a:t>
            </a:r>
          </a:p>
          <a:p>
            <a:pPr lvl="1">
              <a:buFont typeface="Wingdings" pitchFamily="2" charset="2"/>
              <a:buChar char="Ø"/>
            </a:pPr>
            <a:endParaRPr lang="en-US" sz="1800" dirty="0" smtClean="0"/>
          </a:p>
          <a:p>
            <a:pPr lvl="1">
              <a:buFont typeface="Wingdings" pitchFamily="2" charset="2"/>
              <a:buChar char="Ø"/>
            </a:pPr>
            <a:r>
              <a:rPr lang="en-US" sz="1800" dirty="0" smtClean="0"/>
              <a:t>Counts as extra 0.1 in numerator if the student is already represented in the numerator.</a:t>
            </a:r>
          </a:p>
          <a:p>
            <a:pPr lvl="1">
              <a:buFont typeface="Wingdings" pitchFamily="2" charset="2"/>
              <a:buChar char="Ø"/>
            </a:pPr>
            <a:endParaRPr lang="en-US" sz="1800" dirty="0"/>
          </a:p>
          <a:p>
            <a:pPr lvl="1">
              <a:buFont typeface="Wingdings" pitchFamily="2" charset="2"/>
              <a:buChar char="Ø"/>
            </a:pPr>
            <a:r>
              <a:rPr lang="en-US" sz="1800" dirty="0" smtClean="0"/>
              <a:t>Due to reporting timelines – may be used in a lagged approach </a:t>
            </a:r>
          </a:p>
          <a:p>
            <a:pPr lvl="1">
              <a:buFont typeface="Wingdings" pitchFamily="2" charset="2"/>
              <a:buChar char="Ø"/>
            </a:pPr>
            <a:endParaRPr lang="en-US" sz="1800" dirty="0" smtClean="0"/>
          </a:p>
          <a:p>
            <a:pPr lvl="2">
              <a:buFont typeface="Wingdings" pitchFamily="2" charset="2"/>
              <a:buChar char="Ø"/>
            </a:pPr>
            <a:r>
              <a:rPr lang="en-US" sz="1600" dirty="0" smtClean="0"/>
              <a:t>(2012-13 results count for the 2013-14 school year).</a:t>
            </a:r>
          </a:p>
          <a:p>
            <a:pPr marL="393192" lvl="1" indent="0">
              <a:buNone/>
            </a:pPr>
            <a:endParaRPr lang="en-US" sz="1800" dirty="0" smtClean="0"/>
          </a:p>
          <a:p>
            <a:pPr lvl="1">
              <a:buFont typeface="Wingdings" pitchFamily="2" charset="2"/>
              <a:buChar char="Ø"/>
            </a:pPr>
            <a:endParaRPr lang="en-US" sz="1800" dirty="0" smtClean="0"/>
          </a:p>
          <a:p>
            <a:pPr lvl="1">
              <a:buFont typeface="Wingdings" pitchFamily="2" charset="2"/>
              <a:buChar char="Ø"/>
            </a:pPr>
            <a:endParaRPr lang="en-US" sz="1800" dirty="0" smtClean="0"/>
          </a:p>
          <a:p>
            <a:pPr lvl="2">
              <a:buFont typeface="Wingdings" pitchFamily="2" charset="2"/>
              <a:buChar char="Ø"/>
            </a:pPr>
            <a:endParaRPr lang="en-US" sz="1600" dirty="0" smtClean="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41</a:t>
            </a:fld>
            <a:endParaRPr lang="en-US" dirty="0"/>
          </a:p>
        </p:txBody>
      </p:sp>
    </p:spTree>
  </p:cSld>
  <p:clrMapOvr>
    <a:masterClrMapping/>
  </p:clrMapOvr>
  <p:transition spd="med" advClick="0">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1143000"/>
          </a:xfrm>
        </p:spPr>
        <p:txBody>
          <a:bodyPr>
            <a:normAutofit/>
          </a:bodyPr>
          <a:lstStyle/>
          <a:p>
            <a:r>
              <a:rPr lang="en-US" sz="3200" dirty="0" smtClean="0"/>
              <a:t>School Grades Changes for 2013</a:t>
            </a:r>
            <a:endParaRPr lang="en-US" sz="3200" dirty="0"/>
          </a:p>
        </p:txBody>
      </p:sp>
      <p:sp>
        <p:nvSpPr>
          <p:cNvPr id="3" name="Content Placeholder 2"/>
          <p:cNvSpPr>
            <a:spLocks noGrp="1"/>
          </p:cNvSpPr>
          <p:nvPr>
            <p:ph idx="1"/>
          </p:nvPr>
        </p:nvSpPr>
        <p:spPr>
          <a:xfrm>
            <a:off x="228600" y="1219200"/>
            <a:ext cx="8534400" cy="5105400"/>
          </a:xfrm>
        </p:spPr>
        <p:txBody>
          <a:bodyPr>
            <a:normAutofit/>
          </a:bodyPr>
          <a:lstStyle/>
          <a:p>
            <a:pPr lvl="1" indent="-742950">
              <a:buNone/>
            </a:pPr>
            <a:r>
              <a:rPr lang="en-US" dirty="0" smtClean="0"/>
              <a:t>Issues:  A Closer Look at Select Areas (continued)</a:t>
            </a:r>
          </a:p>
          <a:p>
            <a:pPr lvl="1" indent="-742950">
              <a:buNone/>
            </a:pPr>
            <a:endParaRPr lang="en-US" dirty="0" smtClean="0"/>
          </a:p>
          <a:p>
            <a:pPr marL="342900" lvl="1" indent="-342900">
              <a:buFont typeface="Wingdings" pitchFamily="2" charset="2"/>
              <a:buChar char="Ø"/>
            </a:pPr>
            <a:r>
              <a:rPr lang="en-US" sz="2000" dirty="0"/>
              <a:t>Cell size for high school Math performance and learning gains/Low 25 </a:t>
            </a:r>
            <a:r>
              <a:rPr lang="en-US" sz="2000" dirty="0" smtClean="0"/>
              <a:t>gains:</a:t>
            </a:r>
          </a:p>
          <a:p>
            <a:pPr lvl="1" indent="-742950">
              <a:buFont typeface="Wingdings" pitchFamily="2" charset="2"/>
              <a:buChar char="Ø"/>
            </a:pPr>
            <a:endParaRPr lang="en-US" sz="2000" dirty="0" smtClean="0"/>
          </a:p>
          <a:p>
            <a:pPr lvl="2" indent="-742950">
              <a:buClr>
                <a:schemeClr val="accent1">
                  <a:lumMod val="75000"/>
                </a:schemeClr>
              </a:buClr>
              <a:buFont typeface="Wingdings" pitchFamily="2" charset="2"/>
              <a:buChar char="Ø"/>
            </a:pPr>
            <a:r>
              <a:rPr lang="en-US" sz="2000" dirty="0" smtClean="0"/>
              <a:t>At </a:t>
            </a:r>
            <a:r>
              <a:rPr lang="en-US" sz="2000" dirty="0"/>
              <a:t>least 20 test scores, based on any combination of Algebra 1, Geometry, and FAA scores, including banked EOC scores for performance (but not for gains).</a:t>
            </a:r>
          </a:p>
          <a:p>
            <a:pPr marL="393192" lvl="1" indent="0">
              <a:buNone/>
            </a:pPr>
            <a:endParaRPr lang="en-US" sz="2000" dirty="0" smtClean="0"/>
          </a:p>
          <a:p>
            <a:pPr>
              <a:buSzPct val="71000"/>
              <a:buFont typeface="Wingdings" pitchFamily="2" charset="2"/>
              <a:buChar char="Ø"/>
            </a:pPr>
            <a:r>
              <a:rPr lang="en-US" sz="2000" dirty="0" smtClean="0"/>
              <a:t>Learning Gains for Geometry:</a:t>
            </a:r>
          </a:p>
          <a:p>
            <a:pPr marL="109728" indent="0">
              <a:buNone/>
            </a:pPr>
            <a:endParaRPr lang="en-US" sz="2000" dirty="0" smtClean="0"/>
          </a:p>
          <a:p>
            <a:pPr lvl="1">
              <a:buFont typeface="Wingdings" pitchFamily="2" charset="2"/>
              <a:buChar char="Ø"/>
            </a:pPr>
            <a:r>
              <a:rPr lang="en-US" sz="2000" dirty="0" smtClean="0"/>
              <a:t>Algebra 1 in prior year compared to Geometry in current year.</a:t>
            </a:r>
          </a:p>
          <a:p>
            <a:pPr lvl="1">
              <a:buFont typeface="Wingdings" pitchFamily="2" charset="2"/>
              <a:buChar char="Ø"/>
            </a:pPr>
            <a:r>
              <a:rPr lang="en-US" sz="2000" dirty="0" smtClean="0"/>
              <a:t>Same criteria for gains as currently applied for FCAT 2.0  Math to Algebra.</a:t>
            </a:r>
          </a:p>
          <a:p>
            <a:pPr lvl="2">
              <a:buFont typeface="Wingdings" pitchFamily="2" charset="2"/>
              <a:buChar char="Ø"/>
            </a:pPr>
            <a:endParaRPr lang="en-US" sz="1600" dirty="0" smtClean="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42</a:t>
            </a:fld>
            <a:endParaRPr lang="en-US" dirty="0"/>
          </a:p>
        </p:txBody>
      </p:sp>
    </p:spTree>
    <p:extLst>
      <p:ext uri="{BB962C8B-B14F-4D97-AF65-F5344CB8AC3E}">
        <p14:creationId xmlns:p14="http://schemas.microsoft.com/office/powerpoint/2010/main" val="2226192325"/>
      </p:ext>
    </p:extLst>
  </p:cSld>
  <p:clrMapOvr>
    <a:masterClrMapping/>
  </p:clrMapOvr>
  <p:transition spd="med" advClick="0">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1143000"/>
          </a:xfrm>
        </p:spPr>
        <p:txBody>
          <a:bodyPr>
            <a:normAutofit fontScale="90000"/>
          </a:bodyPr>
          <a:lstStyle/>
          <a:p>
            <a:r>
              <a:rPr lang="en-US" dirty="0" smtClean="0"/>
              <a:t>School Grades Changes for 2013</a:t>
            </a:r>
            <a:endParaRPr lang="en-US" dirty="0"/>
          </a:p>
        </p:txBody>
      </p:sp>
      <p:sp>
        <p:nvSpPr>
          <p:cNvPr id="3" name="Content Placeholder 2"/>
          <p:cNvSpPr>
            <a:spLocks noGrp="1"/>
          </p:cNvSpPr>
          <p:nvPr>
            <p:ph idx="1"/>
          </p:nvPr>
        </p:nvSpPr>
        <p:spPr>
          <a:xfrm>
            <a:off x="228600" y="990600"/>
            <a:ext cx="8534400" cy="4506913"/>
          </a:xfrm>
        </p:spPr>
        <p:txBody>
          <a:bodyPr/>
          <a:lstStyle/>
          <a:p>
            <a:pPr lvl="1" indent="-742950">
              <a:buNone/>
            </a:pPr>
            <a:endParaRPr lang="en-US" dirty="0" smtClean="0"/>
          </a:p>
          <a:p>
            <a:pPr lvl="1" indent="-742950">
              <a:buNone/>
            </a:pPr>
            <a:r>
              <a:rPr lang="en-US" dirty="0" smtClean="0"/>
              <a:t>Additional Issues of Interest</a:t>
            </a:r>
          </a:p>
          <a:p>
            <a:pPr lvl="1" indent="-742950">
              <a:buNone/>
            </a:pPr>
            <a:endParaRPr lang="en-US" dirty="0" smtClean="0"/>
          </a:p>
          <a:p>
            <a:pPr>
              <a:buFont typeface="Wingdings" pitchFamily="2" charset="2"/>
              <a:buChar char="Ø"/>
            </a:pPr>
            <a:r>
              <a:rPr lang="en-US" sz="2000" dirty="0" smtClean="0"/>
              <a:t>Accountability for Schools that Are Too Small for a Regular Grade</a:t>
            </a:r>
          </a:p>
          <a:p>
            <a:pPr>
              <a:buFont typeface="Wingdings" pitchFamily="2" charset="2"/>
              <a:buChar char="Ø"/>
            </a:pPr>
            <a:endParaRPr lang="en-US" sz="2000" dirty="0" smtClean="0"/>
          </a:p>
          <a:p>
            <a:pPr>
              <a:buFont typeface="Wingdings" pitchFamily="2" charset="2"/>
              <a:buChar char="Ø"/>
            </a:pPr>
            <a:r>
              <a:rPr lang="en-US" sz="2000" dirty="0" smtClean="0"/>
              <a:t>Increasing the Number of Alternative Schools that Qualify for a Rating</a:t>
            </a:r>
          </a:p>
          <a:p>
            <a:pPr lvl="2">
              <a:buFont typeface="Wingdings" pitchFamily="2" charset="2"/>
              <a:buChar char="Ø"/>
            </a:pPr>
            <a:endParaRPr lang="en-US" sz="1600" dirty="0" smtClean="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43</a:t>
            </a:fld>
            <a:endParaRPr lang="en-US" dirty="0"/>
          </a:p>
        </p:txBody>
      </p:sp>
    </p:spTree>
  </p:cSld>
  <p:clrMapOvr>
    <a:masterClrMapping/>
  </p:clrMapOvr>
  <p:transition spd="med" advClick="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a:xfrm>
            <a:off x="457200" y="228600"/>
            <a:ext cx="8229600" cy="914400"/>
          </a:xfrm>
        </p:spPr>
        <p:txBody>
          <a:bodyPr/>
          <a:lstStyle/>
          <a:p>
            <a:pPr eaLnBrk="1" hangingPunct="1"/>
            <a:r>
              <a:rPr lang="en-US" dirty="0" smtClean="0"/>
              <a:t>Statutory Changes </a:t>
            </a:r>
            <a:endParaRPr lang="en-US" b="1" dirty="0" smtClean="0">
              <a:latin typeface="Calibri" pitchFamily="34" charset="0"/>
            </a:endParaRPr>
          </a:p>
        </p:txBody>
      </p:sp>
      <p:sp>
        <p:nvSpPr>
          <p:cNvPr id="7" name="Content Placeholder 2"/>
          <p:cNvSpPr>
            <a:spLocks noGrp="1"/>
          </p:cNvSpPr>
          <p:nvPr>
            <p:ph idx="1"/>
          </p:nvPr>
        </p:nvSpPr>
        <p:spPr>
          <a:xfrm>
            <a:off x="381000" y="1295400"/>
            <a:ext cx="8534400" cy="4525963"/>
          </a:xfrm>
        </p:spPr>
        <p:txBody>
          <a:bodyPr>
            <a:normAutofit fontScale="85000" lnSpcReduction="20000"/>
          </a:bodyPr>
          <a:lstStyle/>
          <a:p>
            <a:pPr>
              <a:spcAft>
                <a:spcPts val="1200"/>
              </a:spcAft>
            </a:pPr>
            <a:r>
              <a:rPr lang="en-US" sz="2800" dirty="0" smtClean="0"/>
              <a:t>New assessments and achievement levels for FCAT 2.0.</a:t>
            </a:r>
          </a:p>
          <a:p>
            <a:pPr>
              <a:spcAft>
                <a:spcPts val="1200"/>
              </a:spcAft>
            </a:pPr>
            <a:r>
              <a:rPr lang="en-US" sz="2800" dirty="0" smtClean="0"/>
              <a:t>Include EOCs in the school grades model after Achievement Levels are established </a:t>
            </a:r>
          </a:p>
          <a:p>
            <a:pPr lvl="1">
              <a:spcAft>
                <a:spcPts val="1200"/>
              </a:spcAft>
            </a:pPr>
            <a:r>
              <a:rPr lang="en-US" sz="2400" dirty="0" smtClean="0"/>
              <a:t>Algebra 1 for 2011-12, and Biology [2012-13], Geometry [2012-13], U.S. History [2013-14].</a:t>
            </a:r>
          </a:p>
          <a:p>
            <a:pPr>
              <a:spcAft>
                <a:spcPts val="1200"/>
              </a:spcAft>
            </a:pPr>
            <a:r>
              <a:rPr lang="en-US" sz="2800" dirty="0" smtClean="0"/>
              <a:t>Incorporate learning gains for FCAT 2.0 Reading and Mathematics, and EOC assessments (math subjects).</a:t>
            </a:r>
          </a:p>
          <a:p>
            <a:pPr>
              <a:spcAft>
                <a:spcPts val="1200"/>
              </a:spcAft>
            </a:pPr>
            <a:r>
              <a:rPr lang="en-US" sz="2800" dirty="0" smtClean="0"/>
              <a:t>Add new acceleration component to the middle school grades </a:t>
            </a:r>
          </a:p>
          <a:p>
            <a:pPr lvl="1">
              <a:spcAft>
                <a:spcPts val="1200"/>
              </a:spcAft>
            </a:pPr>
            <a:r>
              <a:rPr lang="en-US" sz="2400" dirty="0" smtClean="0"/>
              <a:t>HS EOCs for 2011-12 and Industry Certifications [2012-13].</a:t>
            </a:r>
          </a:p>
          <a:p>
            <a:endParaRPr lang="en-US" sz="2800" dirty="0" smtClean="0"/>
          </a:p>
          <a:p>
            <a:endParaRPr lang="en-US" dirty="0" smtClean="0"/>
          </a:p>
          <a:p>
            <a:pPr>
              <a:buNone/>
            </a:pPr>
            <a:endParaRPr lang="en-US" dirty="0" smtClean="0"/>
          </a:p>
        </p:txBody>
      </p:sp>
      <p:sp>
        <p:nvSpPr>
          <p:cNvPr id="11" name="Slide Number Placeholder 10"/>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FE51DE48-B81F-4033-88B9-7A31E7CE5E93}" type="slidenum">
              <a:rPr lang="en-US" sz="1400">
                <a:solidFill>
                  <a:schemeClr val="bg1">
                    <a:lumMod val="65000"/>
                  </a:schemeClr>
                </a:solidFill>
                <a:latin typeface="+mn-lt"/>
              </a:rPr>
              <a:pPr algn="r">
                <a:defRPr/>
              </a:pPr>
              <a:t>5</a:t>
            </a:fld>
            <a:endParaRPr lang="en-US" sz="1400" dirty="0">
              <a:solidFill>
                <a:schemeClr val="bg1">
                  <a:lumMod val="65000"/>
                </a:schemeClr>
              </a:solidFill>
              <a:latin typeface="+mn-lt"/>
            </a:endParaRPr>
          </a:p>
        </p:txBody>
      </p:sp>
    </p:spTree>
  </p:cSld>
  <p:clrMapOvr>
    <a:masterClrMapping/>
  </p:clrMapOvr>
  <p:transition spd="med" advClick="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Statutory Changes </a:t>
            </a:r>
            <a:r>
              <a:rPr lang="en-US" sz="3200" dirty="0" smtClean="0"/>
              <a:t>(cont.)</a:t>
            </a:r>
            <a:endParaRPr lang="en-US" sz="3200" dirty="0"/>
          </a:p>
        </p:txBody>
      </p:sp>
      <p:sp>
        <p:nvSpPr>
          <p:cNvPr id="3" name="Content Placeholder 2"/>
          <p:cNvSpPr>
            <a:spLocks noGrp="1"/>
          </p:cNvSpPr>
          <p:nvPr>
            <p:ph idx="1"/>
          </p:nvPr>
        </p:nvSpPr>
        <p:spPr>
          <a:xfrm>
            <a:off x="457200" y="1295400"/>
            <a:ext cx="8458200" cy="4506913"/>
          </a:xfrm>
        </p:spPr>
        <p:txBody>
          <a:bodyPr>
            <a:normAutofit/>
          </a:bodyPr>
          <a:lstStyle/>
          <a:p>
            <a:pPr>
              <a:spcAft>
                <a:spcPts val="1200"/>
              </a:spcAft>
            </a:pPr>
            <a:r>
              <a:rPr lang="en-US" sz="2400" dirty="0" smtClean="0"/>
              <a:t>Greater emphasis on reading performance – reading threshold.  (not implemented until 2012-13) Schools will need to have at least 25% of students scoring at or above grade level in reading to meet the requirement.</a:t>
            </a:r>
          </a:p>
          <a:p>
            <a:pPr>
              <a:spcAft>
                <a:spcPts val="1200"/>
              </a:spcAft>
            </a:pPr>
            <a:r>
              <a:rPr lang="en-US" sz="2400" dirty="0" smtClean="0"/>
              <a:t>Remove Level 3 students from the Low 25%.</a:t>
            </a:r>
          </a:p>
          <a:p>
            <a:pPr>
              <a:spcAft>
                <a:spcPts val="1200"/>
              </a:spcAft>
            </a:pPr>
            <a:r>
              <a:rPr lang="en-US" sz="2400" u="sng" dirty="0" smtClean="0"/>
              <a:t>Reassign</a:t>
            </a:r>
            <a:r>
              <a:rPr lang="en-US" sz="2400" dirty="0" smtClean="0"/>
              <a:t> scores of hospital/homebound students to home schools reported on Survey 3.  (Scores are removed from the H/H center and re-assigned to home schools.)</a:t>
            </a:r>
          </a:p>
          <a:p>
            <a:pPr>
              <a:spcAft>
                <a:spcPts val="1200"/>
              </a:spcAft>
              <a:buNone/>
            </a:pPr>
            <a:endParaRPr lang="en-US" dirty="0" smtClean="0"/>
          </a:p>
          <a:p>
            <a:pPr>
              <a:spcAft>
                <a:spcPts val="1200"/>
              </a:spcAft>
            </a:pPr>
            <a:endParaRPr lang="en-US" dirty="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6</a:t>
            </a:fld>
            <a:endParaRPr lang="en-US" dirty="0"/>
          </a:p>
        </p:txBody>
      </p:sp>
    </p:spTree>
  </p:cSld>
  <p:clrMapOvr>
    <a:masterClrMapping/>
  </p:clrMapOvr>
  <p:transition spd="med" advClick="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Arising from ESEA Waiver</a:t>
            </a:r>
            <a:endParaRPr lang="en-US" sz="2800" dirty="0"/>
          </a:p>
        </p:txBody>
      </p:sp>
      <p:sp>
        <p:nvSpPr>
          <p:cNvPr id="3" name="Content Placeholder 2"/>
          <p:cNvSpPr>
            <a:spLocks noGrp="1"/>
          </p:cNvSpPr>
          <p:nvPr>
            <p:ph idx="1"/>
          </p:nvPr>
        </p:nvSpPr>
        <p:spPr>
          <a:xfrm>
            <a:off x="457200" y="1360487"/>
            <a:ext cx="8229600" cy="4811713"/>
          </a:xfrm>
        </p:spPr>
        <p:txBody>
          <a:bodyPr>
            <a:normAutofit fontScale="92500"/>
          </a:bodyPr>
          <a:lstStyle/>
          <a:p>
            <a:pPr>
              <a:spcBef>
                <a:spcPts val="0"/>
              </a:spcBef>
              <a:spcAft>
                <a:spcPts val="1200"/>
              </a:spcAft>
            </a:pPr>
            <a:r>
              <a:rPr lang="en-US" sz="2400" dirty="0" smtClean="0"/>
              <a:t>Include students with disabilities and English language learners in their second year of instruction in all components of the school grades model.  (Add to performance measures.)</a:t>
            </a:r>
          </a:p>
          <a:p>
            <a:pPr>
              <a:spcBef>
                <a:spcPts val="0"/>
              </a:spcBef>
              <a:spcAft>
                <a:spcPts val="1200"/>
              </a:spcAft>
            </a:pPr>
            <a:r>
              <a:rPr lang="en-US" sz="2400" dirty="0" smtClean="0"/>
              <a:t>Bank middle school satisfactory performance on HS level EOC assessments </a:t>
            </a:r>
          </a:p>
          <a:p>
            <a:pPr lvl="1">
              <a:spcBef>
                <a:spcPts val="0"/>
              </a:spcBef>
              <a:spcAft>
                <a:spcPts val="1200"/>
              </a:spcAft>
            </a:pPr>
            <a:r>
              <a:rPr lang="en-US" sz="2000" dirty="0" smtClean="0"/>
              <a:t>(Algebra 1 for 2011-12) for high school grades.  (Allowed by ESEA, not required by ESEA).</a:t>
            </a:r>
          </a:p>
          <a:p>
            <a:pPr>
              <a:spcBef>
                <a:spcPts val="0"/>
              </a:spcBef>
              <a:spcAft>
                <a:spcPts val="1200"/>
              </a:spcAft>
            </a:pPr>
            <a:r>
              <a:rPr lang="en-US" sz="2400" dirty="0" smtClean="0"/>
              <a:t>Use the federal uniform graduation rate.</a:t>
            </a:r>
          </a:p>
          <a:p>
            <a:pPr>
              <a:spcBef>
                <a:spcPts val="0"/>
              </a:spcBef>
              <a:spcAft>
                <a:spcPts val="1200"/>
              </a:spcAft>
            </a:pPr>
            <a:r>
              <a:rPr lang="en-US" sz="2400" dirty="0" smtClean="0"/>
              <a:t>Allow for substitution of more rigorous assessments (e.g., Algebra 1 EOC rather than FCAT 2.0 Mathematics).</a:t>
            </a:r>
            <a:r>
              <a:rPr lang="en-US" sz="2400" dirty="0" smtClean="0">
                <a:solidFill>
                  <a:schemeClr val="bg1">
                    <a:lumMod val="50000"/>
                  </a:schemeClr>
                </a:solidFill>
              </a:rPr>
              <a:t> </a:t>
            </a:r>
            <a:r>
              <a:rPr lang="en-US" sz="2400" dirty="0" smtClean="0"/>
              <a:t>– </a:t>
            </a:r>
            <a:r>
              <a:rPr lang="en-US" sz="2400" dirty="0" smtClean="0">
                <a:solidFill>
                  <a:srgbClr val="FF0000"/>
                </a:solidFill>
              </a:rPr>
              <a:t>Still under discussion with USED.</a:t>
            </a:r>
          </a:p>
          <a:p>
            <a:endParaRPr lang="en-US" sz="2400" dirty="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7</a:t>
            </a:fld>
            <a:endParaRPr lang="en-US" dirty="0"/>
          </a:p>
        </p:txBody>
      </p:sp>
    </p:spTree>
  </p:cSld>
  <p:clrMapOvr>
    <a:masterClrMapping/>
  </p:clrMapOvr>
  <p:transition spd="med" advClick="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Already in Rule, and Policy-Based Adjustments </a:t>
            </a:r>
            <a:endParaRPr lang="en-US" dirty="0"/>
          </a:p>
        </p:txBody>
      </p:sp>
      <p:sp>
        <p:nvSpPr>
          <p:cNvPr id="3" name="Content Placeholder 2"/>
          <p:cNvSpPr>
            <a:spLocks noGrp="1"/>
          </p:cNvSpPr>
          <p:nvPr>
            <p:ph idx="1"/>
          </p:nvPr>
        </p:nvSpPr>
        <p:spPr>
          <a:xfrm>
            <a:off x="304800" y="1600200"/>
            <a:ext cx="8153400" cy="4876800"/>
          </a:xfrm>
        </p:spPr>
        <p:txBody>
          <a:bodyPr/>
          <a:lstStyle/>
          <a:p>
            <a:pPr>
              <a:spcBef>
                <a:spcPct val="0"/>
              </a:spcBef>
              <a:spcAft>
                <a:spcPts val="0"/>
              </a:spcAft>
            </a:pPr>
            <a:r>
              <a:rPr lang="en-US" sz="2400" dirty="0" smtClean="0"/>
              <a:t>Continue with changes already in rule for 2011-12  which increase rigor for high school grades.</a:t>
            </a:r>
          </a:p>
          <a:p>
            <a:pPr>
              <a:spcBef>
                <a:spcPct val="0"/>
              </a:spcBef>
              <a:spcAft>
                <a:spcPts val="0"/>
              </a:spcAft>
            </a:pPr>
            <a:endParaRPr lang="en-US" sz="2400" dirty="0" smtClean="0"/>
          </a:p>
          <a:p>
            <a:pPr>
              <a:spcBef>
                <a:spcPct val="0"/>
              </a:spcBef>
            </a:pPr>
            <a:r>
              <a:rPr lang="en-US" sz="2400" dirty="0" smtClean="0"/>
              <a:t>Add learning gains on the Florida Alternate Assessment for students who remain at the lowest levels (below performance level 4).</a:t>
            </a:r>
          </a:p>
          <a:p>
            <a:pPr>
              <a:spcBef>
                <a:spcPct val="0"/>
              </a:spcBef>
            </a:pPr>
            <a:endParaRPr lang="en-US" sz="2400" dirty="0" smtClean="0"/>
          </a:p>
          <a:p>
            <a:pPr>
              <a:spcBef>
                <a:spcPct val="0"/>
              </a:spcBef>
            </a:pPr>
            <a:r>
              <a:rPr lang="en-US" sz="2400" dirty="0" smtClean="0"/>
              <a:t>Provide extra weighting for students who move from a lower level to level 4 or 5 on the FCAT 2.0.</a:t>
            </a:r>
          </a:p>
          <a:p>
            <a:pPr>
              <a:spcBef>
                <a:spcPct val="0"/>
              </a:spcBef>
            </a:pPr>
            <a:endParaRPr lang="en-US" sz="2400" dirty="0" smtClean="0"/>
          </a:p>
          <a:p>
            <a:pPr>
              <a:spcBef>
                <a:spcPct val="0"/>
              </a:spcBef>
            </a:pPr>
            <a:r>
              <a:rPr lang="en-US" sz="2400" dirty="0" smtClean="0"/>
              <a:t>Provide extra weighting for prior-year low performers on the FAA and FCAT 2.0 who make greater-than-expected gains.</a:t>
            </a:r>
          </a:p>
          <a:p>
            <a:pPr>
              <a:spcBef>
                <a:spcPct val="0"/>
              </a:spcBef>
            </a:pPr>
            <a:endParaRPr lang="en-US" dirty="0" smtClean="0"/>
          </a:p>
          <a:p>
            <a:endParaRPr lang="en-US" sz="3000" dirty="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8</a:t>
            </a:fld>
            <a:endParaRPr lang="en-US" dirty="0"/>
          </a:p>
        </p:txBody>
      </p:sp>
    </p:spTree>
  </p:cSld>
  <p:clrMapOvr>
    <a:masterClrMapping/>
  </p:clrMapOvr>
  <p:transition spd="med" advClick="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n-US" dirty="0" smtClean="0"/>
              <a:t> </a:t>
            </a:r>
            <a:r>
              <a:rPr lang="en-US" sz="3600" dirty="0" smtClean="0"/>
              <a:t>Additional Policy-Based Changes (cont.)</a:t>
            </a:r>
            <a:endParaRPr lang="en-US" sz="3600" dirty="0"/>
          </a:p>
        </p:txBody>
      </p:sp>
      <p:sp>
        <p:nvSpPr>
          <p:cNvPr id="3" name="Content Placeholder 2"/>
          <p:cNvSpPr>
            <a:spLocks noGrp="1"/>
          </p:cNvSpPr>
          <p:nvPr>
            <p:ph idx="1"/>
          </p:nvPr>
        </p:nvSpPr>
        <p:spPr>
          <a:xfrm>
            <a:off x="457200" y="1219200"/>
            <a:ext cx="8458200" cy="5029200"/>
          </a:xfrm>
        </p:spPr>
        <p:txBody>
          <a:bodyPr>
            <a:normAutofit lnSpcReduction="10000"/>
          </a:bodyPr>
          <a:lstStyle/>
          <a:p>
            <a:r>
              <a:rPr lang="en-US" sz="1800" dirty="0" smtClean="0"/>
              <a:t>One-year waiver for the low 25% learning gains target (adequate progress requirement).</a:t>
            </a:r>
          </a:p>
          <a:p>
            <a:endParaRPr lang="en-US" sz="1800" dirty="0" smtClean="0"/>
          </a:p>
          <a:p>
            <a:r>
              <a:rPr lang="en-US" sz="1800" dirty="0" smtClean="0"/>
              <a:t>Allow ESE center schools to choose whether to receive a regular school grade or a school improvement rating.  Credit back scores to home schools.</a:t>
            </a:r>
          </a:p>
          <a:p>
            <a:endParaRPr lang="en-US" sz="1800" dirty="0" smtClean="0"/>
          </a:p>
          <a:p>
            <a:r>
              <a:rPr lang="en-US" sz="1800" dirty="0" smtClean="0"/>
              <a:t>Apply two graduation rate measures (federal four-year rate, modified five-year rate).</a:t>
            </a:r>
          </a:p>
          <a:p>
            <a:endParaRPr lang="en-US" sz="1800" dirty="0" smtClean="0"/>
          </a:p>
          <a:p>
            <a:r>
              <a:rPr lang="en-US" sz="1800" dirty="0" smtClean="0"/>
              <a:t>Change the at-risk graduation rate target to 65%.</a:t>
            </a:r>
          </a:p>
          <a:p>
            <a:endParaRPr lang="en-US" sz="1800" dirty="0" smtClean="0"/>
          </a:p>
          <a:p>
            <a:r>
              <a:rPr lang="en-US" sz="1800" dirty="0" smtClean="0"/>
              <a:t>Limit any lowering of school grades in 2011-12 to a one-letter-grade drop.</a:t>
            </a:r>
          </a:p>
          <a:p>
            <a:endParaRPr lang="en-US" sz="1800" dirty="0" smtClean="0"/>
          </a:p>
          <a:p>
            <a:r>
              <a:rPr lang="en-US" sz="1800" dirty="0" smtClean="0"/>
              <a:t>Change the FCAT Writing criterion to 3.0 (from 4.0) – emergency provision.</a:t>
            </a:r>
          </a:p>
          <a:p>
            <a:pPr>
              <a:buNone/>
            </a:pPr>
            <a:endParaRPr lang="en-US" sz="1800" dirty="0" smtClean="0"/>
          </a:p>
          <a:p>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9</a:t>
            </a:fld>
            <a:endParaRPr lang="en-US" dirty="0"/>
          </a:p>
        </p:txBody>
      </p:sp>
    </p:spTree>
  </p:cSld>
  <p:clrMapOvr>
    <a:masterClrMapping/>
  </p:clrMapOvr>
  <p:transition spd="med" advClick="0">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14525</TotalTime>
  <Words>3553</Words>
  <Application>Microsoft Office PowerPoint</Application>
  <PresentationFormat>On-screen Show (4:3)</PresentationFormat>
  <Paragraphs>561</Paragraphs>
  <Slides>43</Slides>
  <Notes>42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Concourse</vt:lpstr>
      <vt:lpstr>2012-2013 Accountability Presentation </vt:lpstr>
      <vt:lpstr>State Board Adoption of School Grades Changes for 2012</vt:lpstr>
      <vt:lpstr>School Grade Models for K-8 and Middle Schools</vt:lpstr>
      <vt:lpstr>Middle Schools (Text in red [underscored] indicates a new or changed requirement.)</vt:lpstr>
      <vt:lpstr>Statutory Changes </vt:lpstr>
      <vt:lpstr>Statutory Changes (cont.)</vt:lpstr>
      <vt:lpstr>Changes Arising from ESEA Waiver</vt:lpstr>
      <vt:lpstr>Changes Already in Rule, and Policy-Based Adjustments </vt:lpstr>
      <vt:lpstr> Additional Policy-Based Changes (cont.)</vt:lpstr>
      <vt:lpstr> Changes for All Schools </vt:lpstr>
      <vt:lpstr> Changes for All Schools </vt:lpstr>
      <vt:lpstr>Changes for All Schools </vt:lpstr>
      <vt:lpstr> Changes for All Schools </vt:lpstr>
      <vt:lpstr> Changes for All Schools </vt:lpstr>
      <vt:lpstr> Changes for All Schools </vt:lpstr>
      <vt:lpstr>Changes for All Schools </vt:lpstr>
      <vt:lpstr>Changes for All Schools </vt:lpstr>
      <vt:lpstr>Changes for All Schools </vt:lpstr>
      <vt:lpstr> Changes for All Schools </vt:lpstr>
      <vt:lpstr> Changes for All Schools </vt:lpstr>
      <vt:lpstr> Changes for All Schools </vt:lpstr>
      <vt:lpstr> Changes for All Schools </vt:lpstr>
      <vt:lpstr>Changes for All Schools </vt:lpstr>
      <vt:lpstr>Changes for All Schools </vt:lpstr>
      <vt:lpstr>  Changes for Middle Schools </vt:lpstr>
      <vt:lpstr>Changes for Middle Schools </vt:lpstr>
      <vt:lpstr>Changes for Middle Schools </vt:lpstr>
      <vt:lpstr>Changes for Middle Schools </vt:lpstr>
      <vt:lpstr> Changes for Middle Schools </vt:lpstr>
      <vt:lpstr> Changes for Middle Schools </vt:lpstr>
      <vt:lpstr>Changes for Middle Schools </vt:lpstr>
      <vt:lpstr>Changes for Middle Schools </vt:lpstr>
      <vt:lpstr>Changes for Middle Schools </vt:lpstr>
      <vt:lpstr>Other Changes not Addressed in Rule But Required by Florida Legislation or ESEA </vt:lpstr>
      <vt:lpstr>Changes for ESE Centers </vt:lpstr>
      <vt:lpstr>  Alternative Charter Schools; ESE Center Charter Schools </vt:lpstr>
      <vt:lpstr>    School Grade Changes  for  2012-2013   </vt:lpstr>
      <vt:lpstr>School Grades Changes for 2012-2013</vt:lpstr>
      <vt:lpstr>School Grades Changes for 2012-2013</vt:lpstr>
      <vt:lpstr>School Grades Changes for 2013</vt:lpstr>
      <vt:lpstr>School Grades Changes for 2013</vt:lpstr>
      <vt:lpstr>School Grades Changes for 2013</vt:lpstr>
      <vt:lpstr>School Grades Changes for 2013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Middle School Grades Model, 2011-12  (New Assessments in Red; Points in Parentheses)</dc:title>
  <dc:creator>Edward Croft</dc:creator>
  <cp:lastModifiedBy>Windows User</cp:lastModifiedBy>
  <cp:revision>1056</cp:revision>
  <cp:lastPrinted>2012-09-24T13:09:31Z</cp:lastPrinted>
  <dcterms:created xsi:type="dcterms:W3CDTF">2006-08-16T00:00:00Z</dcterms:created>
  <dcterms:modified xsi:type="dcterms:W3CDTF">2012-09-26T14:12:23Z</dcterms:modified>
</cp:coreProperties>
</file>